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5"/>
  </p:notesMasterIdLst>
  <p:handoutMasterIdLst>
    <p:handoutMasterId r:id="rId16"/>
  </p:handoutMasterIdLst>
  <p:sldIdLst>
    <p:sldId id="256" r:id="rId2"/>
    <p:sldId id="263" r:id="rId3"/>
    <p:sldId id="264" r:id="rId4"/>
    <p:sldId id="265" r:id="rId5"/>
    <p:sldId id="267" r:id="rId6"/>
    <p:sldId id="266" r:id="rId7"/>
    <p:sldId id="268" r:id="rId8"/>
    <p:sldId id="272" r:id="rId9"/>
    <p:sldId id="270" r:id="rId10"/>
    <p:sldId id="271" r:id="rId11"/>
    <p:sldId id="273" r:id="rId12"/>
    <p:sldId id="269" r:id="rId13"/>
    <p:sldId id="261" r:id="rId14"/>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mn-ea"/>
        <a:cs typeface="+mn-cs"/>
      </a:defRPr>
    </a:lvl1pPr>
    <a:lvl2pPr marL="457200" algn="l" defTabSz="457200" rtl="0" fontAlgn="base">
      <a:spcBef>
        <a:spcPct val="0"/>
      </a:spcBef>
      <a:spcAft>
        <a:spcPct val="0"/>
      </a:spcAft>
      <a:defRPr sz="2400" kern="1200">
        <a:solidFill>
          <a:schemeClr val="tx1"/>
        </a:solidFill>
        <a:latin typeface="Arial" charset="0"/>
        <a:ea typeface="+mn-ea"/>
        <a:cs typeface="+mn-cs"/>
      </a:defRPr>
    </a:lvl2pPr>
    <a:lvl3pPr marL="914400" algn="l" defTabSz="457200" rtl="0" fontAlgn="base">
      <a:spcBef>
        <a:spcPct val="0"/>
      </a:spcBef>
      <a:spcAft>
        <a:spcPct val="0"/>
      </a:spcAft>
      <a:defRPr sz="2400" kern="1200">
        <a:solidFill>
          <a:schemeClr val="tx1"/>
        </a:solidFill>
        <a:latin typeface="Arial" charset="0"/>
        <a:ea typeface="+mn-ea"/>
        <a:cs typeface="+mn-cs"/>
      </a:defRPr>
    </a:lvl3pPr>
    <a:lvl4pPr marL="1371600" algn="l" defTabSz="457200" rtl="0" fontAlgn="base">
      <a:spcBef>
        <a:spcPct val="0"/>
      </a:spcBef>
      <a:spcAft>
        <a:spcPct val="0"/>
      </a:spcAft>
      <a:defRPr sz="2400" kern="1200">
        <a:solidFill>
          <a:schemeClr val="tx1"/>
        </a:solidFill>
        <a:latin typeface="Arial" charset="0"/>
        <a:ea typeface="+mn-ea"/>
        <a:cs typeface="+mn-cs"/>
      </a:defRPr>
    </a:lvl4pPr>
    <a:lvl5pPr marL="1828800" algn="l" defTabSz="457200"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D2D4"/>
    <a:srgbClr val="C1C32E"/>
    <a:srgbClr val="92245C"/>
    <a:srgbClr val="F57C1E"/>
    <a:srgbClr val="00AEEF"/>
    <a:srgbClr val="8ED8F8"/>
    <a:srgbClr val="62136D"/>
    <a:srgbClr val="0028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615" autoAdjust="0"/>
    <p:restoredTop sz="86447" autoAdjust="0"/>
  </p:normalViewPr>
  <p:slideViewPr>
    <p:cSldViewPr snapToObjects="1">
      <p:cViewPr varScale="1">
        <p:scale>
          <a:sx n="109" d="100"/>
          <a:sy n="109" d="100"/>
        </p:scale>
        <p:origin x="-62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A1AC2E1F-C4F9-4355-BE45-A45C744B4968}" type="datetime1">
              <a:rPr lang="en-US"/>
              <a:pPr>
                <a:defRPr/>
              </a:pPr>
              <a:t>6/26/2015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79EF4928-5DF5-4B8B-B37A-ABA153EAECBF}" type="slidenum">
              <a:rPr lang="en-US"/>
              <a:pPr>
                <a:defRPr/>
              </a:pPr>
              <a:t>‹#›</a:t>
            </a:fld>
            <a:endParaRPr lang="en-US"/>
          </a:p>
        </p:txBody>
      </p:sp>
    </p:spTree>
    <p:extLst>
      <p:ext uri="{BB962C8B-B14F-4D97-AF65-F5344CB8AC3E}">
        <p14:creationId xmlns:p14="http://schemas.microsoft.com/office/powerpoint/2010/main" val="16276261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063FFE14-B2B8-4DBE-840A-7025DD064BC6}" type="datetime1">
              <a:rPr lang="en-US"/>
              <a:pPr>
                <a:defRPr/>
              </a:pPr>
              <a:t>6/26/2015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2A409B27-4016-468B-A207-48A92A88A627}" type="slidenum">
              <a:rPr lang="en-US"/>
              <a:pPr>
                <a:defRPr/>
              </a:pPr>
              <a:t>‹#›</a:t>
            </a:fld>
            <a:endParaRPr lang="en-US"/>
          </a:p>
        </p:txBody>
      </p:sp>
    </p:spTree>
    <p:extLst>
      <p:ext uri="{BB962C8B-B14F-4D97-AF65-F5344CB8AC3E}">
        <p14:creationId xmlns:p14="http://schemas.microsoft.com/office/powerpoint/2010/main" val="2955721629"/>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TextEdit="1"/>
          </p:cNvSpPr>
          <p:nvPr>
            <p:ph type="sldImg"/>
          </p:nvPr>
        </p:nvSpPr>
        <p:spPr bwMode="auto">
          <a:xfrm>
            <a:off x="1146175"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Rectangle 3"/>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buFontTx/>
              <a:buChar char="•"/>
            </a:pPr>
            <a:r>
              <a:rPr lang="en-US" altLang="en-US" smtClean="0">
                <a:ea typeface="ＭＳ Ｐゴシック" pitchFamily="34" charset="-128"/>
              </a:rPr>
              <a:t>Identity theft is America’s fasted growing crime, victimizing almost 8.9 million consumers each year.  </a:t>
            </a:r>
          </a:p>
          <a:p>
            <a:pPr>
              <a:lnSpc>
                <a:spcPct val="90000"/>
              </a:lnSpc>
              <a:buFontTx/>
              <a:buChar char="•"/>
            </a:pPr>
            <a:r>
              <a:rPr lang="en-US" altLang="en-US" b="1" smtClean="0">
                <a:ea typeface="ＭＳ Ｐゴシック" pitchFamily="34" charset="-128"/>
              </a:rPr>
              <a:t>Employees and businesses spend </a:t>
            </a:r>
            <a:r>
              <a:rPr lang="en-US" altLang="en-US" b="1" u="sng" smtClean="0">
                <a:ea typeface="ＭＳ Ｐゴシック" pitchFamily="34" charset="-128"/>
              </a:rPr>
              <a:t>300 million work hours</a:t>
            </a:r>
            <a:r>
              <a:rPr lang="en-US" altLang="en-US" b="1" smtClean="0">
                <a:ea typeface="ＭＳ Ｐゴシック" pitchFamily="34" charset="-128"/>
              </a:rPr>
              <a:t> each year resolving fraud issues.</a:t>
            </a:r>
          </a:p>
          <a:p>
            <a:pPr>
              <a:lnSpc>
                <a:spcPct val="90000"/>
              </a:lnSpc>
              <a:buFontTx/>
              <a:buChar char="•"/>
            </a:pPr>
            <a:r>
              <a:rPr lang="en-US" altLang="en-US" b="1" smtClean="0">
                <a:ea typeface="ＭＳ Ｐゴシック" pitchFamily="34" charset="-128"/>
              </a:rPr>
              <a:t>CIGNA's Identity Theft Program can help.  Provides valuable help when needed the most and offers services for every situation</a:t>
            </a:r>
          </a:p>
          <a:p>
            <a:pPr>
              <a:lnSpc>
                <a:spcPct val="90000"/>
              </a:lnSpc>
              <a:buFontTx/>
              <a:buChar char="•"/>
            </a:pPr>
            <a:r>
              <a:rPr lang="en-US" altLang="en-US" smtClean="0">
                <a:ea typeface="ＭＳ Ｐゴシック" pitchFamily="34" charset="-128"/>
              </a:rPr>
              <a:t>Review credit information to determine if an ID theft has occurred</a:t>
            </a:r>
          </a:p>
          <a:p>
            <a:pPr>
              <a:lnSpc>
                <a:spcPct val="90000"/>
              </a:lnSpc>
              <a:buFontTx/>
              <a:buChar char="•"/>
            </a:pPr>
            <a:r>
              <a:rPr lang="en-US" altLang="en-US" smtClean="0">
                <a:ea typeface="ＭＳ Ｐゴシック" pitchFamily="34" charset="-128"/>
              </a:rPr>
              <a:t>Provide ID theft resolution kit to employees</a:t>
            </a:r>
          </a:p>
          <a:p>
            <a:pPr>
              <a:lnSpc>
                <a:spcPct val="90000"/>
              </a:lnSpc>
              <a:buFontTx/>
              <a:buChar char="•"/>
            </a:pPr>
            <a:r>
              <a:rPr lang="en-US" altLang="en-US" smtClean="0">
                <a:ea typeface="ＭＳ Ｐゴシック" pitchFamily="34" charset="-128"/>
              </a:rPr>
              <a:t>Give ID theft affidavit to employees for use with credit bureaus and creditors</a:t>
            </a:r>
          </a:p>
          <a:p>
            <a:pPr>
              <a:lnSpc>
                <a:spcPct val="90000"/>
              </a:lnSpc>
              <a:buFontTx/>
              <a:buChar char="•"/>
            </a:pPr>
            <a:r>
              <a:rPr lang="en-US" altLang="en-US" smtClean="0">
                <a:ea typeface="ＭＳ Ｐゴシック" pitchFamily="34" charset="-128"/>
              </a:rPr>
              <a:t>Provide help to report ID theft to credit-reporting agencies and place fraud alert on credit reports</a:t>
            </a:r>
          </a:p>
          <a:p>
            <a:pPr>
              <a:lnSpc>
                <a:spcPct val="90000"/>
              </a:lnSpc>
              <a:buFontTx/>
              <a:buChar char="•"/>
            </a:pPr>
            <a:r>
              <a:rPr lang="en-US" altLang="en-US" smtClean="0">
                <a:ea typeface="ＭＳ Ｐゴシック" pitchFamily="34" charset="-128"/>
              </a:rPr>
              <a:t>Provide assistance to cancel lost or stolen credit cards</a:t>
            </a:r>
          </a:p>
          <a:p>
            <a:pPr>
              <a:lnSpc>
                <a:spcPct val="90000"/>
              </a:lnSpc>
              <a:buFontTx/>
              <a:buChar char="•"/>
            </a:pPr>
            <a:r>
              <a:rPr lang="en-US" altLang="en-US" smtClean="0">
                <a:ea typeface="ＭＳ Ｐゴシック" pitchFamily="34" charset="-128"/>
              </a:rPr>
              <a:t>Offer assistance to replace credit and charge card, lost or stolen documents</a:t>
            </a:r>
          </a:p>
          <a:p>
            <a:pPr>
              <a:lnSpc>
                <a:spcPct val="90000"/>
              </a:lnSpc>
              <a:buFontTx/>
              <a:buChar char="•"/>
            </a:pPr>
            <a:r>
              <a:rPr lang="en-US" altLang="en-US" smtClean="0">
                <a:ea typeface="ＭＳ Ｐゴシック" pitchFamily="34" charset="-128"/>
              </a:rPr>
              <a:t>Give access to free credit reports</a:t>
            </a:r>
          </a:p>
          <a:p>
            <a:pPr>
              <a:lnSpc>
                <a:spcPct val="90000"/>
              </a:lnSpc>
              <a:buFontTx/>
              <a:buChar char="•"/>
            </a:pPr>
            <a:r>
              <a:rPr lang="en-US" altLang="en-US" smtClean="0">
                <a:ea typeface="ＭＳ Ｐゴシック" pitchFamily="34" charset="-128"/>
              </a:rPr>
              <a:t>Provide education on how to identify and avoid ID theft</a:t>
            </a:r>
          </a:p>
          <a:p>
            <a:pPr>
              <a:lnSpc>
                <a:spcPct val="90000"/>
              </a:lnSpc>
              <a:buFontTx/>
              <a:buChar char="•"/>
            </a:pPr>
            <a:r>
              <a:rPr lang="en-US" altLang="en-US" smtClean="0">
                <a:ea typeface="ＭＳ Ｐゴシック" pitchFamily="34" charset="-128"/>
              </a:rPr>
              <a:t>Give $1,000 cash advance to cover financial shortages if needed</a:t>
            </a:r>
            <a:endParaRPr lang="en-US" altLang="en-US" baseline="30000" smtClean="0">
              <a:ea typeface="ＭＳ Ｐゴシック" pitchFamily="34" charset="-128"/>
            </a:endParaRPr>
          </a:p>
          <a:p>
            <a:pPr>
              <a:lnSpc>
                <a:spcPct val="90000"/>
              </a:lnSpc>
              <a:buFontTx/>
              <a:buChar char="•"/>
            </a:pPr>
            <a:r>
              <a:rPr lang="en-US" altLang="en-US" smtClean="0">
                <a:ea typeface="ＭＳ Ｐゴシック" pitchFamily="34" charset="-128"/>
              </a:rPr>
              <a:t>Help with emergency travel arrangements and translation services</a:t>
            </a:r>
          </a:p>
          <a:p>
            <a:pPr>
              <a:lnSpc>
                <a:spcPct val="90000"/>
              </a:lnSpc>
            </a:pPr>
            <a:endParaRPr lang="en-US" altLang="en-US" smtClean="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TextEdit="1"/>
          </p:cNvSpPr>
          <p:nvPr>
            <p:ph type="sldImg"/>
          </p:nvPr>
        </p:nvSpPr>
        <p:spPr bwMode="auto">
          <a:xfrm>
            <a:off x="1144588" y="684213"/>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p:cNvSpPr>
            <a:spLocks noGrp="1"/>
          </p:cNvSpPr>
          <p:nvPr>
            <p:ph type="body" idx="1"/>
          </p:nvPr>
        </p:nvSpPr>
        <p:spPr bwMode="auto">
          <a:xfrm>
            <a:off x="914400" y="4343400"/>
            <a:ext cx="5029200"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xfrm>
            <a:off x="1149350" y="685800"/>
            <a:ext cx="4570413"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p:cNvSpPr>
            <a:spLocks noGrp="1"/>
          </p:cNvSpPr>
          <p:nvPr>
            <p:ph type="body" idx="1"/>
          </p:nvPr>
        </p:nvSpPr>
        <p:spPr bwMode="auto">
          <a:xfrm>
            <a:off x="685800" y="4341813"/>
            <a:ext cx="54864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TextEdit="1"/>
          </p:cNvSpPr>
          <p:nvPr>
            <p:ph type="sldImg"/>
          </p:nvPr>
        </p:nvSpPr>
        <p:spPr bwMode="auto">
          <a:xfrm>
            <a:off x="1149350" y="685800"/>
            <a:ext cx="4570413"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p:cNvSpPr>
          <p:nvPr>
            <p:ph type="body" idx="1"/>
          </p:nvPr>
        </p:nvSpPr>
        <p:spPr bwMode="auto">
          <a:xfrm>
            <a:off x="685800" y="4341813"/>
            <a:ext cx="54864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TextEdit="1"/>
          </p:cNvSpPr>
          <p:nvPr>
            <p:ph type="sldImg"/>
          </p:nvPr>
        </p:nvSpPr>
        <p:spPr bwMode="auto">
          <a:xfrm>
            <a:off x="1149350" y="685800"/>
            <a:ext cx="4570413"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p:cNvSpPr>
          <p:nvPr>
            <p:ph type="body" idx="1"/>
          </p:nvPr>
        </p:nvSpPr>
        <p:spPr bwMode="auto">
          <a:xfrm>
            <a:off x="685800" y="4341813"/>
            <a:ext cx="54864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Please see benefit summary for specific plan details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TextEdit="1"/>
          </p:cNvSpPr>
          <p:nvPr>
            <p:ph type="sldImg"/>
          </p:nvPr>
        </p:nvSpPr>
        <p:spPr bwMode="auto">
          <a:xfrm>
            <a:off x="1149350" y="685800"/>
            <a:ext cx="4570413"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Rectangle 3"/>
          <p:cNvSpPr>
            <a:spLocks noGrp="1"/>
          </p:cNvSpPr>
          <p:nvPr>
            <p:ph type="body" idx="1"/>
          </p:nvPr>
        </p:nvSpPr>
        <p:spPr bwMode="auto">
          <a:xfrm>
            <a:off x="685800" y="4341813"/>
            <a:ext cx="54864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TextEdit="1"/>
          </p:cNvSpPr>
          <p:nvPr>
            <p:ph type="sldImg"/>
          </p:nvPr>
        </p:nvSpPr>
        <p:spPr bwMode="auto">
          <a:xfrm>
            <a:off x="1149350" y="685800"/>
            <a:ext cx="4570413"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p:cNvSpPr>
            <a:spLocks noGrp="1"/>
          </p:cNvSpPr>
          <p:nvPr>
            <p:ph type="body" idx="1"/>
          </p:nvPr>
        </p:nvSpPr>
        <p:spPr bwMode="auto">
          <a:xfrm>
            <a:off x="685800" y="4341813"/>
            <a:ext cx="54864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txBox="1">
            <a:spLocks noGrp="1" noChangeArrowheads="1"/>
          </p:cNvSpPr>
          <p:nvPr/>
        </p:nvSpPr>
        <p:spPr bwMode="auto">
          <a:xfrm>
            <a:off x="3884613"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62" tIns="44932" rIns="89862" bIns="44932" anchor="b"/>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ヒラギノ角ゴ Pro W3" charset="-128"/>
              </a:defRPr>
            </a:lvl3pPr>
            <a:lvl4pPr marL="1600200" indent="-228600" eaLnBrk="0" hangingPunct="0">
              <a:spcBef>
                <a:spcPct val="30000"/>
              </a:spcBef>
              <a:defRPr sz="1200">
                <a:solidFill>
                  <a:schemeClr val="tx1"/>
                </a:solidFill>
                <a:latin typeface="Calibri" pitchFamily="34" charset="0"/>
                <a:ea typeface="ヒラギノ角ゴ Pro W3" charset="-128"/>
              </a:defRPr>
            </a:lvl4pPr>
            <a:lvl5pPr marL="2057400" indent="-228600" eaLnBrk="0" hangingPunct="0">
              <a:spcBef>
                <a:spcPct val="30000"/>
              </a:spcBef>
              <a:defRPr sz="1200">
                <a:solidFill>
                  <a:schemeClr val="tx1"/>
                </a:solidFill>
                <a:latin typeface="Calibri" pitchFamily="34" charset="0"/>
                <a:ea typeface="ヒラギノ角ゴ Pro W3"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ヒラギノ角ゴ Pro W3"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lgn="r" eaLnBrk="1" hangingPunct="1">
              <a:spcBef>
                <a:spcPct val="0"/>
              </a:spcBef>
            </a:pPr>
            <a:fld id="{FCEBA2AB-C32A-41E3-A6D6-24689BA8B92A}" type="slidenum">
              <a:rPr lang="en-US" altLang="en-US"/>
              <a:pPr algn="r" eaLnBrk="1" hangingPunct="1">
                <a:spcBef>
                  <a:spcPct val="0"/>
                </a:spcBef>
              </a:pPr>
              <a:t>8</a:t>
            </a:fld>
            <a:endParaRPr lang="en-US" altLang="en-US"/>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p:cNvSpPr>
            <a:spLocks noGrp="1" noChangeArrowheads="1"/>
          </p:cNvSpPr>
          <p:nvPr>
            <p:ph type="body" idx="1"/>
          </p:nvPr>
        </p:nvSpPr>
        <p:spPr bwMode="auto">
          <a:xfrm>
            <a:off x="520700" y="4256088"/>
            <a:ext cx="5905500" cy="45751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b="1" dirty="0" smtClean="0"/>
              <a:t>What is My Secure Advantage™ (MSA)? </a:t>
            </a:r>
            <a:endParaRPr lang="en-US" dirty="0" smtClean="0"/>
          </a:p>
          <a:p>
            <a:pPr>
              <a:defRPr/>
            </a:pPr>
            <a:r>
              <a:rPr lang="en-US" dirty="0" smtClean="0"/>
              <a:t>Money, work and the economy continue to be the most frequently cited causes of stress for Americans, as they have every year for the past five years.</a:t>
            </a:r>
          </a:p>
          <a:p>
            <a:pPr>
              <a:defRPr/>
            </a:pPr>
            <a:r>
              <a:rPr lang="en-US" dirty="0" smtClean="0"/>
              <a:t>Recognizing that financial issues are a significant concern for individuals whose incomes are affected by long-term disability, Cigna provides an opportunity for approved long-term disability claimants and members of their household to participate in a robust “money coaching” program. </a:t>
            </a:r>
          </a:p>
          <a:p>
            <a:pPr>
              <a:defRPr/>
            </a:pPr>
            <a:endParaRPr lang="en-US" i="1" dirty="0" smtClean="0"/>
          </a:p>
          <a:p>
            <a:pPr>
              <a:defRPr/>
            </a:pPr>
            <a:r>
              <a:rPr lang="en-US" i="1" dirty="0" smtClean="0"/>
              <a:t>My</a:t>
            </a:r>
            <a:r>
              <a:rPr lang="en-US" dirty="0" smtClean="0"/>
              <a:t> </a:t>
            </a:r>
            <a:r>
              <a:rPr lang="en-US" i="1" dirty="0" smtClean="0"/>
              <a:t>Secure</a:t>
            </a:r>
            <a:r>
              <a:rPr lang="en-US" dirty="0" smtClean="0"/>
              <a:t> </a:t>
            </a:r>
            <a:r>
              <a:rPr lang="en-US" i="1" dirty="0" smtClean="0"/>
              <a:t>Advantage</a:t>
            </a:r>
            <a:r>
              <a:rPr lang="en-US" dirty="0" smtClean="0"/>
              <a:t> (MSA) is a 90-day "money coaching" program that includes:</a:t>
            </a:r>
          </a:p>
          <a:p>
            <a:pPr marL="171450" indent="-171450">
              <a:buFont typeface="Arial" panose="020B0604020202020204" pitchFamily="34" charset="0"/>
              <a:buChar char="•"/>
              <a:defRPr/>
            </a:pPr>
            <a:r>
              <a:rPr lang="en-US" dirty="0" smtClean="0"/>
              <a:t>A designated "Money Coach" (an experienced financial professional) to personally assist, advise, and teach participants new money habits and guide them through the entire process to financial prosperity; </a:t>
            </a:r>
          </a:p>
          <a:p>
            <a:pPr marL="171450" indent="-171450">
              <a:buFont typeface="Arial" panose="020B0604020202020204" pitchFamily="34" charset="0"/>
              <a:buChar char="•"/>
              <a:defRPr/>
            </a:pPr>
            <a:r>
              <a:rPr lang="en-US" dirty="0" smtClean="0"/>
              <a:t>Access to a private </a:t>
            </a:r>
            <a:r>
              <a:rPr lang="en-US" i="1" dirty="0" smtClean="0"/>
              <a:t>secure</a:t>
            </a:r>
            <a:r>
              <a:rPr lang="en-US" dirty="0" smtClean="0"/>
              <a:t> web portal, MSA website resources and educational webinars; and </a:t>
            </a:r>
          </a:p>
          <a:p>
            <a:pPr marL="171450" indent="-171450">
              <a:buFont typeface="Arial" panose="020B0604020202020204" pitchFamily="34" charset="0"/>
              <a:buChar char="•"/>
              <a:defRPr/>
            </a:pPr>
            <a:r>
              <a:rPr lang="en-US" dirty="0" smtClean="0"/>
              <a:t>A 50% discount on tax planning &amp; preparation services. </a:t>
            </a:r>
          </a:p>
          <a:p>
            <a:pPr marL="110605" indent="-110605">
              <a:lnSpc>
                <a:spcPct val="90000"/>
              </a:lnSpc>
              <a:defRPr/>
            </a:pPr>
            <a:endParaRPr lang="en-US" altLang="ko-KR"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TextEdit="1"/>
          </p:cNvSpPr>
          <p:nvPr>
            <p:ph type="sldImg"/>
          </p:nvPr>
        </p:nvSpPr>
        <p:spPr bwMode="auto">
          <a:xfrm>
            <a:off x="1146175"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Rectangle 3"/>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b="1" smtClean="0">
                <a:ea typeface="ＭＳ Ｐゴシック" pitchFamily="34" charset="-128"/>
              </a:rPr>
              <a:t>Employees will have access to a suite of services to help them take care of their over-all health and well-being.</a:t>
            </a:r>
          </a:p>
          <a:p>
            <a:endParaRPr lang="en-US" altLang="en-US" sz="1000" b="1" smtClean="0">
              <a:ea typeface="ＭＳ Ｐゴシック" pitchFamily="34" charset="-128"/>
            </a:endParaRPr>
          </a:p>
          <a:p>
            <a:r>
              <a:rPr lang="en-US" altLang="en-US" sz="1000" b="1" smtClean="0">
                <a:ea typeface="ＭＳ Ｐゴシック" pitchFamily="34" charset="-128"/>
              </a:rPr>
              <a:t>Weight Management </a:t>
            </a:r>
            <a:r>
              <a:rPr lang="en-US" altLang="en-US" sz="1000" smtClean="0">
                <a:ea typeface="ＭＳ Ｐゴシック" pitchFamily="34" charset="-128"/>
              </a:rPr>
              <a:t>including</a:t>
            </a:r>
            <a:r>
              <a:rPr lang="en-US" altLang="en-US" sz="1000" b="1" smtClean="0">
                <a:ea typeface="ＭＳ Ｐゴシック" pitchFamily="34" charset="-128"/>
              </a:rPr>
              <a:t> </a:t>
            </a:r>
            <a:r>
              <a:rPr lang="en-US" altLang="en-US" sz="1000" smtClean="0">
                <a:ea typeface="ＭＳ Ｐゴシック" pitchFamily="34" charset="-128"/>
              </a:rPr>
              <a:t>Jenny Craig, Healthyroads Weight Management Program</a:t>
            </a:r>
          </a:p>
          <a:p>
            <a:r>
              <a:rPr lang="en-US" altLang="en-US" sz="1000" b="1" smtClean="0">
                <a:ea typeface="ＭＳ Ｐゴシック" pitchFamily="34" charset="-128"/>
              </a:rPr>
              <a:t>Vision and Hearing Care </a:t>
            </a:r>
            <a:r>
              <a:rPr lang="en-US" altLang="en-US" sz="1000" smtClean="0">
                <a:ea typeface="ＭＳ Ｐゴシック" pitchFamily="34" charset="-128"/>
              </a:rPr>
              <a:t>including</a:t>
            </a:r>
            <a:r>
              <a:rPr lang="en-US" altLang="en-US" sz="1000" b="1" smtClean="0">
                <a:ea typeface="ＭＳ Ｐゴシック" pitchFamily="34" charset="-128"/>
              </a:rPr>
              <a:t> </a:t>
            </a:r>
            <a:r>
              <a:rPr lang="en-US" altLang="en-US" sz="1000" smtClean="0">
                <a:ea typeface="ＭＳ Ｐゴシック" pitchFamily="34" charset="-128"/>
              </a:rPr>
              <a:t>exams, eyewear and contacts, Lasik vision correction, hearing exams and aids</a:t>
            </a:r>
          </a:p>
          <a:p>
            <a:r>
              <a:rPr lang="en-US" altLang="en-US" sz="1000" b="1" smtClean="0">
                <a:ea typeface="ＭＳ Ｐゴシック" pitchFamily="34" charset="-128"/>
              </a:rPr>
              <a:t>Tobacco Cessation </a:t>
            </a:r>
            <a:r>
              <a:rPr lang="en-US" altLang="en-US" sz="1000" smtClean="0">
                <a:ea typeface="ＭＳ Ｐゴシック" pitchFamily="34" charset="-128"/>
              </a:rPr>
              <a:t>including</a:t>
            </a:r>
            <a:r>
              <a:rPr lang="en-US" altLang="en-US" sz="1000" b="1" smtClean="0">
                <a:ea typeface="ＭＳ Ｐゴシック" pitchFamily="34" charset="-128"/>
              </a:rPr>
              <a:t> </a:t>
            </a:r>
            <a:r>
              <a:rPr lang="en-US" altLang="en-US" sz="1000" smtClean="0">
                <a:ea typeface="ＭＳ Ｐゴシック" pitchFamily="34" charset="-128"/>
              </a:rPr>
              <a:t>Healthyroads Tobacco Cessation Program</a:t>
            </a:r>
          </a:p>
          <a:p>
            <a:r>
              <a:rPr lang="en-US" altLang="en-US" sz="1000" b="1" smtClean="0">
                <a:ea typeface="ＭＳ Ｐゴシック" pitchFamily="34" charset="-128"/>
              </a:rPr>
              <a:t>Alternative Medicine </a:t>
            </a:r>
            <a:r>
              <a:rPr lang="en-US" altLang="en-US" sz="1000" smtClean="0">
                <a:ea typeface="ＭＳ Ｐゴシック" pitchFamily="34" charset="-128"/>
              </a:rPr>
              <a:t>including</a:t>
            </a:r>
            <a:r>
              <a:rPr lang="en-US" altLang="en-US" sz="1000" b="1" smtClean="0">
                <a:ea typeface="ＭＳ Ｐゴシック" pitchFamily="34" charset="-128"/>
              </a:rPr>
              <a:t> </a:t>
            </a:r>
            <a:r>
              <a:rPr lang="en-US" altLang="en-US" sz="1000" smtClean="0">
                <a:ea typeface="ＭＳ Ｐゴシック" pitchFamily="34" charset="-128"/>
              </a:rPr>
              <a:t>acupuncture, chiropractic care and massage therapy</a:t>
            </a:r>
          </a:p>
          <a:p>
            <a:r>
              <a:rPr lang="en-US" altLang="en-US" sz="1000" b="1" smtClean="0">
                <a:ea typeface="ＭＳ Ｐゴシック" pitchFamily="34" charset="-128"/>
              </a:rPr>
              <a:t>Mind/Body</a:t>
            </a:r>
            <a:r>
              <a:rPr lang="en-US" altLang="en-US" sz="1000" smtClean="0">
                <a:ea typeface="ＭＳ Ｐゴシック" pitchFamily="34" charset="-128"/>
              </a:rPr>
              <a:t> including Healthyroads Mind/Body Program</a:t>
            </a:r>
            <a:endParaRPr lang="en-US" altLang="en-US" sz="1000" baseline="30000" smtClean="0">
              <a:ea typeface="ＭＳ Ｐゴシック" pitchFamily="34" charset="-128"/>
            </a:endParaRPr>
          </a:p>
          <a:p>
            <a:r>
              <a:rPr lang="en-US" altLang="en-US" sz="1000" b="1" smtClean="0">
                <a:ea typeface="ＭＳ Ｐゴシック" pitchFamily="34" charset="-128"/>
              </a:rPr>
              <a:t>Fitness</a:t>
            </a:r>
            <a:r>
              <a:rPr lang="en-US" altLang="en-US" sz="1000" smtClean="0">
                <a:ea typeface="ＭＳ Ｐゴシック" pitchFamily="34" charset="-128"/>
              </a:rPr>
              <a:t> including Just Walk 10,000 Steps-a-Day</a:t>
            </a:r>
            <a:r>
              <a:rPr lang="en-US" altLang="en-US" sz="1000" baseline="30000" smtClean="0">
                <a:ea typeface="ＭＳ Ｐゴシック" pitchFamily="34" charset="-128"/>
              </a:rPr>
              <a:t>TM</a:t>
            </a:r>
            <a:endParaRPr lang="en-US" altLang="en-US" sz="1000" smtClean="0">
              <a:ea typeface="ＭＳ Ｐゴシック" pitchFamily="34" charset="-128"/>
            </a:endParaRPr>
          </a:p>
          <a:p>
            <a:r>
              <a:rPr lang="en-US" altLang="en-US" sz="1000" b="1" smtClean="0">
                <a:ea typeface="ＭＳ Ｐゴシック" pitchFamily="34" charset="-128"/>
              </a:rPr>
              <a:t>Vitamins, Health and Nutrition</a:t>
            </a:r>
            <a:r>
              <a:rPr lang="en-US" altLang="en-US" sz="1000" smtClean="0">
                <a:ea typeface="ＭＳ Ｐゴシック" pitchFamily="34" charset="-128"/>
              </a:rPr>
              <a:t> products such as Drugstore.com</a:t>
            </a:r>
            <a:r>
              <a:rPr lang="en-US" altLang="en-US" sz="1000" baseline="30000" smtClean="0">
                <a:ea typeface="ＭＳ Ｐゴシック" pitchFamily="34" charset="-128"/>
              </a:rPr>
              <a:t>TM</a:t>
            </a:r>
            <a:r>
              <a:rPr lang="en-US" altLang="en-US" sz="1000" smtClean="0">
                <a:ea typeface="ＭＳ Ｐゴシック" pitchFamily="34" charset="-128"/>
              </a:rPr>
              <a:t>, ChooseHealthy</a:t>
            </a:r>
            <a:r>
              <a:rPr lang="en-US" altLang="en-US" sz="1000" baseline="30000" smtClean="0">
                <a:ea typeface="ＭＳ Ｐゴシック" pitchFamily="34" charset="-128"/>
              </a:rPr>
              <a:t>TM</a:t>
            </a:r>
            <a:r>
              <a:rPr lang="en-US" altLang="en-US" sz="1000" smtClean="0">
                <a:ea typeface="ＭＳ Ｐゴシック" pitchFamily="34" charset="-128"/>
              </a:rPr>
              <a:t>, Registered Dietitian Network</a:t>
            </a:r>
          </a:p>
          <a:p>
            <a:endParaRPr lang="en-US" altLang="en-US" sz="1000" smtClean="0">
              <a:ea typeface="ＭＳ Ｐゴシック" pitchFamily="34" charset="-128"/>
            </a:endParaRPr>
          </a:p>
          <a:p>
            <a:r>
              <a:rPr lang="en-US" altLang="en-US" smtClean="0">
                <a:latin typeface="Times New Roman" pitchFamily="18" charset="0"/>
                <a:ea typeface="ＭＳ Ｐゴシック" pitchFamily="34" charset="-128"/>
              </a:rPr>
              <a:t>Full details and instructions on how to take advantage of the Healthy Rewards program are provided online. The Healthy Rewards program is a great complement to our life insurance program by enabling employees to focus on their health with discounted products and services that may not be covered by insurance, but can still be important components to maintaining physical, mental and emotional health. </a:t>
            </a:r>
          </a:p>
          <a:p>
            <a:endParaRPr lang="en-US" altLang="en-US" smtClean="0">
              <a:latin typeface="Times New Roman" pitchFamily="18" charset="0"/>
              <a:ea typeface="ＭＳ Ｐゴシック" pitchFamily="34" charset="-128"/>
            </a:endParaRPr>
          </a:p>
          <a:p>
            <a:endParaRPr lang="en-US" altLang="en-US" sz="1000" smtClean="0">
              <a:ea typeface="ＭＳ Ｐゴシック" pitchFamily="34" charset="-128"/>
            </a:endParaRPr>
          </a:p>
          <a:p>
            <a:endParaRPr lang="en-US" altLang="en-US"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TextEdit="1"/>
          </p:cNvSpPr>
          <p:nvPr>
            <p:ph type="sldImg"/>
          </p:nvPr>
        </p:nvSpPr>
        <p:spPr bwMode="auto">
          <a:xfrm>
            <a:off x="1146175"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Rectangle 3"/>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At CIGNA, we know there's more to life, which is why we provide employees and their covered spouses with access to a robust website that helps them build state-specific customized wills and other legal documents at </a:t>
            </a:r>
            <a:r>
              <a:rPr lang="en-US" altLang="en-US" b="1" smtClean="0">
                <a:ea typeface="ＭＳ Ｐゴシック" pitchFamily="34" charset="-128"/>
              </a:rPr>
              <a:t>no cost</a:t>
            </a:r>
            <a:r>
              <a:rPr lang="en-US" altLang="en-US" smtClean="0">
                <a:ea typeface="ＭＳ Ｐゴシック" pitchFamily="34" charset="-128"/>
              </a:rPr>
              <a:t>.</a:t>
            </a:r>
          </a:p>
          <a:p>
            <a:endParaRPr lang="en-US" altLang="en-US" smtClean="0">
              <a:ea typeface="ＭＳ Ｐゴシック" pitchFamily="34" charset="-128"/>
            </a:endParaRPr>
          </a:p>
          <a:p>
            <a:r>
              <a:rPr lang="en-US" altLang="en-US" smtClean="0">
                <a:ea typeface="ＭＳ Ｐゴシック" pitchFamily="34" charset="-128"/>
              </a:rPr>
              <a:t>CIGNA’s Will Center is secure, easy to use and available to employees seven days a week, 365 days a year. Phone representatives are also available to assist employees with the online tools via a toll-free number.</a:t>
            </a:r>
          </a:p>
          <a:p>
            <a:endParaRPr lang="en-US" altLang="en-US" smtClean="0">
              <a:ea typeface="ＭＳ Ｐゴシック" pitchFamily="34" charset="-128"/>
            </a:endParaRPr>
          </a:p>
          <a:p>
            <a:r>
              <a:rPr lang="en-US" altLang="en-US" smtClean="0">
                <a:ea typeface="ＭＳ Ｐゴシック" pitchFamily="34" charset="-128"/>
              </a:rPr>
              <a:t>Employee registrations are maintained for two years, which allows them to easily make revisions to their legal documents as their personal situation changes.</a:t>
            </a:r>
          </a:p>
          <a:p>
            <a:endParaRPr lang="en-US" altLang="en-US" smtClean="0">
              <a:ea typeface="ＭＳ Ｐゴシック" pitchFamily="34" charset="-128"/>
            </a:endParaRPr>
          </a:p>
          <a:p>
            <a:endParaRPr lang="en-US" altLang="en-US" smtClean="0">
              <a:ea typeface="ＭＳ Ｐゴシック" pitchFamily="34" charset="-128"/>
            </a:endParaRPr>
          </a:p>
          <a:p>
            <a:endParaRPr lang="en-US" altLang="en-US" smtClean="0">
              <a:ea typeface="ＭＳ Ｐゴシック" pitchFamily="34" charset="-128"/>
            </a:endParaRPr>
          </a:p>
          <a:p>
            <a:endParaRPr lang="en-US" altLang="en-US"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descr="GoYou_med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4175" y="6219825"/>
            <a:ext cx="14906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Cigna_Logo_RGB_web.jpg"/>
          <p:cNvPicPr>
            <a:picLocks noChangeAspect="1"/>
          </p:cNvPicPr>
          <p:nvPr/>
        </p:nvPicPr>
        <p:blipFill>
          <a:blip r:embed="rId3">
            <a:extLst>
              <a:ext uri="{28A0092B-C50C-407E-A947-70E740481C1C}">
                <a14:useLocalDpi xmlns:a14="http://schemas.microsoft.com/office/drawing/2010/main" val="0"/>
              </a:ext>
            </a:extLst>
          </a:blip>
          <a:srcRect r="61905"/>
          <a:stretch>
            <a:fillRect/>
          </a:stretch>
        </p:blipFill>
        <p:spPr bwMode="auto">
          <a:xfrm>
            <a:off x="7086600" y="6080125"/>
            <a:ext cx="6096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rot="21300000">
            <a:off x="668338" y="644525"/>
            <a:ext cx="7954962" cy="5222875"/>
          </a:xfrm>
          <a:prstGeom prst="rect">
            <a:avLst/>
          </a:prstGeom>
          <a:solidFill>
            <a:srgbClr val="CAD2D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ndParaRPr>
          </a:p>
        </p:txBody>
      </p:sp>
      <p:sp>
        <p:nvSpPr>
          <p:cNvPr id="7" name="Rectangle 6"/>
          <p:cNvSpPr>
            <a:spLocks noChangeArrowheads="1"/>
          </p:cNvSpPr>
          <p:nvPr/>
        </p:nvSpPr>
        <p:spPr bwMode="auto">
          <a:xfrm>
            <a:off x="1752600" y="1282700"/>
            <a:ext cx="7391400" cy="38989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defTabSz="457200" eaLnBrk="0" fontAlgn="base" hangingPunct="0">
              <a:spcBef>
                <a:spcPct val="0"/>
              </a:spcBef>
              <a:spcAft>
                <a:spcPct val="0"/>
              </a:spcAft>
              <a:defRPr sz="2400">
                <a:solidFill>
                  <a:schemeClr val="tx1"/>
                </a:solidFill>
                <a:latin typeface="Arial" charset="0"/>
              </a:defRPr>
            </a:lvl6pPr>
            <a:lvl7pPr marL="2971800" indent="-228600" defTabSz="457200" eaLnBrk="0" fontAlgn="base" hangingPunct="0">
              <a:spcBef>
                <a:spcPct val="0"/>
              </a:spcBef>
              <a:spcAft>
                <a:spcPct val="0"/>
              </a:spcAft>
              <a:defRPr sz="2400">
                <a:solidFill>
                  <a:schemeClr val="tx1"/>
                </a:solidFill>
                <a:latin typeface="Arial" charset="0"/>
              </a:defRPr>
            </a:lvl7pPr>
            <a:lvl8pPr marL="3429000" indent="-228600" defTabSz="457200" eaLnBrk="0" fontAlgn="base" hangingPunct="0">
              <a:spcBef>
                <a:spcPct val="0"/>
              </a:spcBef>
              <a:spcAft>
                <a:spcPct val="0"/>
              </a:spcAft>
              <a:defRPr sz="2400">
                <a:solidFill>
                  <a:schemeClr val="tx1"/>
                </a:solidFill>
                <a:latin typeface="Arial" charset="0"/>
              </a:defRPr>
            </a:lvl8pPr>
            <a:lvl9pPr marL="3886200" indent="-228600" defTabSz="457200" eaLnBrk="0" fontAlgn="base" hangingPunct="0">
              <a:spcBef>
                <a:spcPct val="0"/>
              </a:spcBef>
              <a:spcAft>
                <a:spcPct val="0"/>
              </a:spcAft>
              <a:defRPr sz="2400">
                <a:solidFill>
                  <a:schemeClr val="tx1"/>
                </a:solidFill>
                <a:latin typeface="Arial" charset="0"/>
              </a:defRPr>
            </a:lvl9pPr>
          </a:lstStyle>
          <a:p>
            <a:pPr algn="ctr" eaLnBrk="1" hangingPunct="1">
              <a:defRPr/>
            </a:pPr>
            <a:endParaRPr lang="en-US" altLang="en-US" sz="1800" smtClean="0">
              <a:solidFill>
                <a:srgbClr val="FFFFFF"/>
              </a:solidFill>
              <a:latin typeface="Calibri" pitchFamily="34" charset="0"/>
            </a:endParaRPr>
          </a:p>
        </p:txBody>
      </p:sp>
      <p:pic>
        <p:nvPicPr>
          <p:cNvPr id="8" name="Picture 45" descr="Cigna_Logo_RGB_web.jpg"/>
          <p:cNvPicPr>
            <a:picLocks noChangeAspect="1"/>
          </p:cNvPicPr>
          <p:nvPr/>
        </p:nvPicPr>
        <p:blipFill>
          <a:blip r:embed="rId3">
            <a:extLst>
              <a:ext uri="{28A0092B-C50C-407E-A947-70E740481C1C}">
                <a14:useLocalDpi xmlns:a14="http://schemas.microsoft.com/office/drawing/2010/main" val="0"/>
              </a:ext>
            </a:extLst>
          </a:blip>
          <a:srcRect l="36508"/>
          <a:stretch>
            <a:fillRect/>
          </a:stretch>
        </p:blipFill>
        <p:spPr bwMode="auto">
          <a:xfrm>
            <a:off x="7670800" y="6080125"/>
            <a:ext cx="10160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Title Placeholder 1"/>
          <p:cNvSpPr>
            <a:spLocks noGrp="1"/>
          </p:cNvSpPr>
          <p:nvPr>
            <p:ph type="ctrTitle"/>
          </p:nvPr>
        </p:nvSpPr>
        <p:spPr>
          <a:xfrm>
            <a:off x="2590800" y="1370013"/>
            <a:ext cx="4267200" cy="1773237"/>
          </a:xfrm>
        </p:spPr>
        <p:txBody>
          <a:bodyPr anchor="b"/>
          <a:lstStyle>
            <a:lvl1pPr>
              <a:lnSpc>
                <a:spcPts val="2900"/>
              </a:lnSpc>
              <a:defRPr sz="2800" smtClean="0">
                <a:solidFill>
                  <a:srgbClr val="FDC82F"/>
                </a:solidFill>
                <a:latin typeface="Arial" charset="0"/>
              </a:defRPr>
            </a:lvl1pPr>
          </a:lstStyle>
          <a:p>
            <a:pPr lvl="0"/>
            <a:r>
              <a:rPr lang="en-US" noProof="0" smtClean="0"/>
              <a:t>CLICK TO EDIT MASTER TITLE STYLE</a:t>
            </a:r>
          </a:p>
        </p:txBody>
      </p:sp>
      <p:sp>
        <p:nvSpPr>
          <p:cNvPr id="10243" name="Text Placeholder 2"/>
          <p:cNvSpPr>
            <a:spLocks noGrp="1"/>
          </p:cNvSpPr>
          <p:nvPr>
            <p:ph type="subTitle" idx="1"/>
          </p:nvPr>
        </p:nvSpPr>
        <p:spPr>
          <a:xfrm>
            <a:off x="2590800" y="3354388"/>
            <a:ext cx="4267200" cy="1673225"/>
          </a:xfrm>
        </p:spPr>
        <p:txBody>
          <a:bodyPr/>
          <a:lstStyle>
            <a:lvl1pPr marL="0" indent="0">
              <a:lnSpc>
                <a:spcPts val="1700"/>
              </a:lnSpc>
              <a:buFont typeface="Arial" charset="0"/>
              <a:buNone/>
              <a:defRPr smtClean="0">
                <a:solidFill>
                  <a:srgbClr val="62136D"/>
                </a:solidFill>
                <a:latin typeface="Arial" charset="0"/>
              </a:defRPr>
            </a:lvl1pPr>
          </a:lstStyle>
          <a:p>
            <a:pPr lvl="0"/>
            <a:r>
              <a:rPr lang="en-US" noProof="0" smtClean="0"/>
              <a:t>Click to edit Master subtitle style</a:t>
            </a:r>
          </a:p>
        </p:txBody>
      </p:sp>
    </p:spTree>
    <p:extLst>
      <p:ext uri="{BB962C8B-B14F-4D97-AF65-F5344CB8AC3E}">
        <p14:creationId xmlns:p14="http://schemas.microsoft.com/office/powerpoint/2010/main" val="1300317568"/>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788" y="274638"/>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62456D08-6006-4A7B-B574-20B260E57705}" type="slidenum">
              <a:rPr lang="en-US"/>
              <a:pPr>
                <a:defRPr/>
              </a:pPr>
              <a:t>‹#›</a:t>
            </a:fld>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a:t>Confidential, unpublished property of Cigna. Do not duplicate or distribute. Use and distribution limited solely to authorized personnel. © 2013 Cigna  </a:t>
            </a:r>
          </a:p>
        </p:txBody>
      </p:sp>
    </p:spTree>
    <p:extLst>
      <p:ext uri="{BB962C8B-B14F-4D97-AF65-F5344CB8AC3E}">
        <p14:creationId xmlns:p14="http://schemas.microsoft.com/office/powerpoint/2010/main" val="3229524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8788"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8327D437-A69C-4D73-8C36-464EC5F9592F}" type="slidenum">
              <a:rPr lang="en-US"/>
              <a:pPr>
                <a:defRPr/>
              </a:pPr>
              <a:t>‹#›</a:t>
            </a:fld>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a:t>Confidential, unpublished property of Cigna. Do not duplicate or distribute. Use and distribution limited solely to authorized personnel. © 2012 Cigna  </a:t>
            </a:r>
          </a:p>
        </p:txBody>
      </p:sp>
    </p:spTree>
    <p:extLst>
      <p:ext uri="{BB962C8B-B14F-4D97-AF65-F5344CB8AC3E}">
        <p14:creationId xmlns:p14="http://schemas.microsoft.com/office/powerpoint/2010/main" val="20390066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8788"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bwMode="auto">
          <a:xfrm>
            <a:off x="7010400" y="6629400"/>
            <a:ext cx="21336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bodyPr>
          <a:lstStyle>
            <a:lvl1pPr algn="r">
              <a:defRPr sz="1000">
                <a:solidFill>
                  <a:srgbClr val="999999"/>
                </a:solidFill>
                <a:cs typeface="Arial" charset="0"/>
              </a:defRPr>
            </a:lvl1pPr>
          </a:lstStyle>
          <a:p>
            <a:pPr>
              <a:defRPr/>
            </a:pPr>
            <a:fld id="{18F993F7-1780-42CF-BDE7-FBF82030FB5D}" type="slidenum">
              <a:rPr lang="en-US"/>
              <a:pPr>
                <a:defRPr/>
              </a:pPr>
              <a:t>‹#›</a:t>
            </a:fld>
            <a:endParaRPr lang="en-US"/>
          </a:p>
        </p:txBody>
      </p:sp>
      <p:pic>
        <p:nvPicPr>
          <p:cNvPr id="1029" name="Picture 45" descr="Cigna_Logo_RGB_web.jpg"/>
          <p:cNvPicPr>
            <a:picLocks noChangeAspect="1"/>
          </p:cNvPicPr>
          <p:nvPr/>
        </p:nvPicPr>
        <p:blipFill>
          <a:blip r:embed="rId5">
            <a:extLst>
              <a:ext uri="{28A0092B-C50C-407E-A947-70E740481C1C}">
                <a14:useLocalDpi xmlns:a14="http://schemas.microsoft.com/office/drawing/2010/main" val="0"/>
              </a:ext>
            </a:extLst>
          </a:blip>
          <a:srcRect l="36508"/>
          <a:stretch>
            <a:fillRect/>
          </a:stretch>
        </p:blipFill>
        <p:spPr bwMode="auto">
          <a:xfrm>
            <a:off x="7670800" y="6080125"/>
            <a:ext cx="10160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7"/>
          <p:cNvSpPr>
            <a:spLocks noGrp="1" noChangeArrowheads="1"/>
          </p:cNvSpPr>
          <p:nvPr>
            <p:ph type="ftr" sz="quarter" idx="3"/>
          </p:nvPr>
        </p:nvSpPr>
        <p:spPr bwMode="auto">
          <a:xfrm>
            <a:off x="0" y="6626225"/>
            <a:ext cx="7011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bodyPr>
          <a:lstStyle>
            <a:lvl1pPr>
              <a:defRPr sz="800">
                <a:solidFill>
                  <a:srgbClr val="999999"/>
                </a:solidFill>
                <a:latin typeface="Arial Narrow" pitchFamily="34" charset="0"/>
              </a:defRPr>
            </a:lvl1pPr>
          </a:lstStyle>
          <a:p>
            <a:pPr>
              <a:defRPr/>
            </a:pPr>
            <a:r>
              <a:rPr lang="en-US"/>
              <a:t>Confidential, unpublished property of Cigna. Do not duplicate or distribute. Use and distribution limited solely to authorized personnel. © 2013 Cigna  </a:t>
            </a:r>
          </a:p>
        </p:txBody>
      </p:sp>
    </p:spTree>
  </p:cSld>
  <p:clrMap bg1="lt1" tx1="dk1" bg2="lt2" tx2="dk2" accent1="accent1" accent2="accent2" accent3="accent3" accent4="accent4" accent5="accent5" accent6="accent6" hlink="hlink" folHlink="folHlink"/>
  <p:sldLayoutIdLst>
    <p:sldLayoutId id="2147483663" r:id="rId1"/>
    <p:sldLayoutId id="2147483662" r:id="rId2"/>
    <p:sldLayoutId id="2147483664" r:id="rId3"/>
  </p:sldLayoutIdLst>
  <p:timing>
    <p:tnLst>
      <p:par>
        <p:cTn id="1" dur="indefinite" restart="never" nodeType="tmRoot"/>
      </p:par>
    </p:tnLst>
  </p:timing>
  <p:hf hdr="0" dt="0"/>
  <p:txStyles>
    <p:titleStyle>
      <a:lvl1pPr algn="l" defTabSz="457200" rtl="0" eaLnBrk="0" fontAlgn="base" hangingPunct="0">
        <a:lnSpc>
          <a:spcPts val="2000"/>
        </a:lnSpc>
        <a:spcBef>
          <a:spcPct val="0"/>
        </a:spcBef>
        <a:spcAft>
          <a:spcPct val="0"/>
        </a:spcAft>
        <a:defRPr b="1" kern="1200">
          <a:solidFill>
            <a:srgbClr val="00AEEF"/>
          </a:solidFill>
          <a:latin typeface="Arial"/>
          <a:ea typeface="ＭＳ Ｐゴシック" charset="-128"/>
          <a:cs typeface="Arial"/>
        </a:defRPr>
      </a:lvl1pPr>
      <a:lvl2pPr algn="l" defTabSz="457200" rtl="0" eaLnBrk="0" fontAlgn="base" hangingPunct="0">
        <a:lnSpc>
          <a:spcPts val="2000"/>
        </a:lnSpc>
        <a:spcBef>
          <a:spcPct val="0"/>
        </a:spcBef>
        <a:spcAft>
          <a:spcPct val="0"/>
        </a:spcAft>
        <a:defRPr b="1">
          <a:solidFill>
            <a:srgbClr val="00AEEF"/>
          </a:solidFill>
          <a:latin typeface="Arial" charset="0"/>
          <a:ea typeface="ＭＳ Ｐゴシック" charset="-128"/>
          <a:cs typeface="Arial" charset="0"/>
        </a:defRPr>
      </a:lvl2pPr>
      <a:lvl3pPr algn="l" defTabSz="457200" rtl="0" eaLnBrk="0" fontAlgn="base" hangingPunct="0">
        <a:lnSpc>
          <a:spcPts val="2000"/>
        </a:lnSpc>
        <a:spcBef>
          <a:spcPct val="0"/>
        </a:spcBef>
        <a:spcAft>
          <a:spcPct val="0"/>
        </a:spcAft>
        <a:defRPr b="1">
          <a:solidFill>
            <a:srgbClr val="00AEEF"/>
          </a:solidFill>
          <a:latin typeface="Arial" charset="0"/>
          <a:ea typeface="ＭＳ Ｐゴシック" charset="-128"/>
          <a:cs typeface="Arial" charset="0"/>
        </a:defRPr>
      </a:lvl3pPr>
      <a:lvl4pPr algn="l" defTabSz="457200" rtl="0" eaLnBrk="0" fontAlgn="base" hangingPunct="0">
        <a:lnSpc>
          <a:spcPts val="2000"/>
        </a:lnSpc>
        <a:spcBef>
          <a:spcPct val="0"/>
        </a:spcBef>
        <a:spcAft>
          <a:spcPct val="0"/>
        </a:spcAft>
        <a:defRPr b="1">
          <a:solidFill>
            <a:srgbClr val="00AEEF"/>
          </a:solidFill>
          <a:latin typeface="Arial" charset="0"/>
          <a:ea typeface="ＭＳ Ｐゴシック" charset="-128"/>
          <a:cs typeface="Arial" charset="0"/>
        </a:defRPr>
      </a:lvl4pPr>
      <a:lvl5pPr algn="l" defTabSz="457200" rtl="0" eaLnBrk="0" fontAlgn="base" hangingPunct="0">
        <a:lnSpc>
          <a:spcPts val="2000"/>
        </a:lnSpc>
        <a:spcBef>
          <a:spcPct val="0"/>
        </a:spcBef>
        <a:spcAft>
          <a:spcPct val="0"/>
        </a:spcAft>
        <a:defRPr b="1">
          <a:solidFill>
            <a:srgbClr val="00AEEF"/>
          </a:solidFill>
          <a:latin typeface="Arial" charset="0"/>
          <a:ea typeface="ＭＳ Ｐゴシック" charset="-128"/>
          <a:cs typeface="Arial" charset="0"/>
        </a:defRPr>
      </a:lvl5pPr>
      <a:lvl6pPr marL="457200" algn="l" defTabSz="457200" rtl="0" fontAlgn="base">
        <a:spcBef>
          <a:spcPct val="0"/>
        </a:spcBef>
        <a:spcAft>
          <a:spcPct val="0"/>
        </a:spcAft>
        <a:defRPr sz="2400">
          <a:solidFill>
            <a:srgbClr val="4F56AB"/>
          </a:solidFill>
          <a:latin typeface="Arial" charset="0"/>
          <a:ea typeface="ＭＳ Ｐゴシック" charset="-128"/>
        </a:defRPr>
      </a:lvl6pPr>
      <a:lvl7pPr marL="914400" algn="l" defTabSz="457200" rtl="0" fontAlgn="base">
        <a:spcBef>
          <a:spcPct val="0"/>
        </a:spcBef>
        <a:spcAft>
          <a:spcPct val="0"/>
        </a:spcAft>
        <a:defRPr sz="2400">
          <a:solidFill>
            <a:srgbClr val="4F56AB"/>
          </a:solidFill>
          <a:latin typeface="Arial" charset="0"/>
          <a:ea typeface="ＭＳ Ｐゴシック" charset="-128"/>
        </a:defRPr>
      </a:lvl7pPr>
      <a:lvl8pPr marL="1371600" algn="l" defTabSz="457200" rtl="0" fontAlgn="base">
        <a:spcBef>
          <a:spcPct val="0"/>
        </a:spcBef>
        <a:spcAft>
          <a:spcPct val="0"/>
        </a:spcAft>
        <a:defRPr sz="2400">
          <a:solidFill>
            <a:srgbClr val="4F56AB"/>
          </a:solidFill>
          <a:latin typeface="Arial" charset="0"/>
          <a:ea typeface="ＭＳ Ｐゴシック" charset="-128"/>
        </a:defRPr>
      </a:lvl8pPr>
      <a:lvl9pPr marL="1828800" algn="l" defTabSz="457200" rtl="0" fontAlgn="base">
        <a:spcBef>
          <a:spcPct val="0"/>
        </a:spcBef>
        <a:spcAft>
          <a:spcPct val="0"/>
        </a:spcAft>
        <a:defRPr sz="2400">
          <a:solidFill>
            <a:srgbClr val="4F56AB"/>
          </a:solidFill>
          <a:latin typeface="Arial" charset="0"/>
          <a:ea typeface="ＭＳ Ｐゴシック" charset="-128"/>
        </a:defRPr>
      </a:lvl9pPr>
    </p:titleStyle>
    <p:bodyStyle>
      <a:lvl1pPr marL="230188" indent="-230188" algn="l" defTabSz="457200" rtl="0" eaLnBrk="0" fontAlgn="base" hangingPunct="0">
        <a:spcBef>
          <a:spcPct val="20000"/>
        </a:spcBef>
        <a:spcAft>
          <a:spcPct val="0"/>
        </a:spcAft>
        <a:buFont typeface="Arial" charset="0"/>
        <a:buChar char="•"/>
        <a:defRPr sz="1600" kern="1200">
          <a:solidFill>
            <a:schemeClr val="tx1"/>
          </a:solidFill>
          <a:latin typeface="Arial"/>
          <a:ea typeface="ＭＳ Ｐゴシック" charset="-128"/>
          <a:cs typeface="Arial"/>
        </a:defRPr>
      </a:lvl1pPr>
      <a:lvl2pPr marL="454025" indent="-223838" algn="l" defTabSz="457200" rtl="0" eaLnBrk="0" fontAlgn="base" hangingPunct="0">
        <a:spcBef>
          <a:spcPct val="20000"/>
        </a:spcBef>
        <a:spcAft>
          <a:spcPct val="0"/>
        </a:spcAft>
        <a:buClr>
          <a:schemeClr val="tx1"/>
        </a:buClr>
        <a:buFont typeface="Arial" charset="0"/>
        <a:buChar char="–"/>
        <a:defRPr sz="1600" kern="1200">
          <a:solidFill>
            <a:schemeClr val="tx1"/>
          </a:solidFill>
          <a:latin typeface="Arial"/>
          <a:ea typeface="ＭＳ Ｐゴシック" charset="-128"/>
          <a:cs typeface="Arial"/>
        </a:defRPr>
      </a:lvl2pPr>
      <a:lvl3pPr marL="684213" indent="-230188" algn="l" defTabSz="457200" rtl="0" eaLnBrk="0" fontAlgn="base" hangingPunct="0">
        <a:spcBef>
          <a:spcPct val="20000"/>
        </a:spcBef>
        <a:spcAft>
          <a:spcPct val="0"/>
        </a:spcAft>
        <a:buClr>
          <a:schemeClr val="tx1"/>
        </a:buClr>
        <a:buFont typeface="Arial" charset="0"/>
        <a:buChar char="–"/>
        <a:defRPr sz="1600" kern="1200">
          <a:solidFill>
            <a:schemeClr val="tx1"/>
          </a:solidFill>
          <a:latin typeface="Arial"/>
          <a:ea typeface="ＭＳ Ｐゴシック" charset="-128"/>
          <a:cs typeface="Arial"/>
        </a:defRPr>
      </a:lvl3pPr>
      <a:lvl4pPr marL="915988" indent="-231775" algn="l" defTabSz="457200" rtl="0" eaLnBrk="0" fontAlgn="base" hangingPunct="0">
        <a:spcBef>
          <a:spcPct val="20000"/>
        </a:spcBef>
        <a:spcAft>
          <a:spcPct val="0"/>
        </a:spcAft>
        <a:buClr>
          <a:schemeClr val="tx1"/>
        </a:buClr>
        <a:buFont typeface="Arial" charset="0"/>
        <a:buChar char="–"/>
        <a:defRPr sz="1600" kern="1200">
          <a:solidFill>
            <a:schemeClr val="tx1"/>
          </a:solidFill>
          <a:latin typeface="Arial"/>
          <a:ea typeface="ＭＳ Ｐゴシック" charset="-128"/>
          <a:cs typeface="Arial"/>
        </a:defRPr>
      </a:lvl4pPr>
      <a:lvl5pPr marL="1146175" indent="-230188" algn="l" defTabSz="457200" rtl="0" eaLnBrk="0" fontAlgn="base" hangingPunct="0">
        <a:spcBef>
          <a:spcPct val="20000"/>
        </a:spcBef>
        <a:spcAft>
          <a:spcPct val="0"/>
        </a:spcAft>
        <a:buClr>
          <a:schemeClr val="tx1"/>
        </a:buClr>
        <a:buFont typeface="Arial" charset="0"/>
        <a:buChar char="–"/>
        <a:defRPr sz="16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p:cNvSpPr>
          <p:nvPr>
            <p:ph type="ctrTitle"/>
          </p:nvPr>
        </p:nvSpPr>
        <p:spPr>
          <a:xfrm>
            <a:off x="1828800" y="609600"/>
            <a:ext cx="6096000" cy="1773238"/>
          </a:xfrm>
        </p:spPr>
        <p:txBody>
          <a:bodyPr/>
          <a:lstStyle/>
          <a:p>
            <a:r>
              <a:rPr lang="en-US" altLang="en-US">
                <a:solidFill>
                  <a:srgbClr val="002850"/>
                </a:solidFill>
                <a:ea typeface="ＭＳ Ｐゴシック" pitchFamily="34" charset="-128"/>
                <a:cs typeface="Arial" charset="0"/>
              </a:rPr>
              <a:t>TEXAS A&amp;M UNIVERSITY SYSTEM</a:t>
            </a:r>
          </a:p>
        </p:txBody>
      </p:sp>
      <p:sp>
        <p:nvSpPr>
          <p:cNvPr id="4099" name="Rectangle 5"/>
          <p:cNvSpPr>
            <a:spLocks noGrp="1"/>
          </p:cNvSpPr>
          <p:nvPr>
            <p:ph type="subTitle" idx="1"/>
          </p:nvPr>
        </p:nvSpPr>
        <p:spPr>
          <a:xfrm>
            <a:off x="1885950" y="2819400"/>
            <a:ext cx="5810250" cy="1673225"/>
          </a:xfrm>
        </p:spPr>
        <p:txBody>
          <a:bodyPr/>
          <a:lstStyle/>
          <a:p>
            <a:r>
              <a:rPr lang="en-US" altLang="en-US" sz="2000">
                <a:solidFill>
                  <a:schemeClr val="tx1"/>
                </a:solidFill>
                <a:ea typeface="ＭＳ Ｐゴシック" pitchFamily="34" charset="-128"/>
                <a:cs typeface="Arial" charset="0"/>
              </a:rPr>
              <a:t>Long-Term Disability Insurance Enrollment Event</a:t>
            </a:r>
          </a:p>
        </p:txBody>
      </p:sp>
      <p:sp>
        <p:nvSpPr>
          <p:cNvPr id="4100" name="Title Placeholder 1"/>
          <p:cNvSpPr txBox="1">
            <a:spLocks/>
          </p:cNvSpPr>
          <p:nvPr/>
        </p:nvSpPr>
        <p:spPr bwMode="auto">
          <a:xfrm>
            <a:off x="1890713" y="3349625"/>
            <a:ext cx="6324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16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9pPr>
          </a:lstStyle>
          <a:p>
            <a:pPr eaLnBrk="1" hangingPunct="1">
              <a:spcBef>
                <a:spcPct val="0"/>
              </a:spcBef>
              <a:buFontTx/>
              <a:buNone/>
            </a:pPr>
            <a:r>
              <a:rPr lang="en-US" altLang="en-US" b="1"/>
              <a:t>			July 1 through July 31, 2015</a:t>
            </a:r>
          </a:p>
          <a:p>
            <a:pPr eaLnBrk="1" hangingPunct="1">
              <a:spcBef>
                <a:spcPct val="0"/>
              </a:spcBef>
              <a:buFontTx/>
              <a:buNone/>
            </a:pPr>
            <a:endParaRPr lang="en-US" altLang="en-US" b="1"/>
          </a:p>
          <a:p>
            <a:pPr eaLnBrk="1" hangingPunct="1">
              <a:spcBef>
                <a:spcPct val="0"/>
              </a:spcBef>
              <a:buFontTx/>
              <a:buNone/>
            </a:pPr>
            <a:r>
              <a:rPr lang="en-US" altLang="en-US"/>
              <a:t>Electing Long-Term Disability insurance can help to protect you and your loved ones.</a:t>
            </a:r>
          </a:p>
        </p:txBody>
      </p:sp>
      <p:pic>
        <p:nvPicPr>
          <p:cNvPr id="4101" name="Picture 8" descr="465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25" y="88900"/>
            <a:ext cx="879475"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590551" y="5181600"/>
            <a:ext cx="8031808" cy="533400"/>
          </a:xfrm>
          <a:prstGeom prst="roundRect">
            <a:avLst>
              <a:gd name="adj" fmla="val 0"/>
            </a:avLst>
          </a:prstGeom>
          <a:solidFill>
            <a:srgbClr val="EC008C"/>
          </a:solidFill>
          <a:ln>
            <a:noFill/>
            <a:headEnd type="none" w="med" len="med"/>
            <a:tailEnd type="none" w="med" len="med"/>
          </a:ln>
          <a:effectLst/>
          <a:scene3d>
            <a:camera prst="orthographicFront">
              <a:rot lat="0" lon="0" rev="0"/>
            </a:camera>
            <a:lightRig rig="threePt" dir="t">
              <a:rot lat="0" lon="0" rev="1200000"/>
            </a:lightRig>
          </a:scene3d>
          <a:sp3d>
            <a:bevelB w="12700" h="12700"/>
          </a:sp3d>
        </p:spPr>
        <p:style>
          <a:lnRef idx="0">
            <a:schemeClr val="accent1"/>
          </a:lnRef>
          <a:fillRef idx="3">
            <a:schemeClr val="accent1"/>
          </a:fillRef>
          <a:effectRef idx="3">
            <a:schemeClr val="accent1"/>
          </a:effectRef>
          <a:fontRef idx="minor">
            <a:schemeClr val="lt1"/>
          </a:fontRef>
        </p:style>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sz="1600" smtClean="0">
              <a:solidFill>
                <a:schemeClr val="bg1"/>
              </a:solidFill>
              <a:latin typeface="Calibri" pitchFamily="34" charset="0"/>
            </a:endParaRPr>
          </a:p>
        </p:txBody>
      </p:sp>
      <p:sp>
        <p:nvSpPr>
          <p:cNvPr id="13317" name="Slide Number Placeholder 4"/>
          <p:cNvSpPr>
            <a:spLocks noGrp="1"/>
          </p:cNvSpPr>
          <p:nvPr>
            <p:ph type="sldNum" sz="quarter" idx="10"/>
          </p:nvPr>
        </p:nvSpPr>
        <p:spPr>
          <a:noFill/>
        </p:spPr>
        <p:txBody>
          <a:bodyPr/>
          <a:lstStyle>
            <a:lvl1pPr eaLnBrk="0" hangingPunct="0">
              <a:spcBef>
                <a:spcPct val="20000"/>
              </a:spcBef>
              <a:buFont typeface="Arial" charset="0"/>
              <a:buChar char="•"/>
              <a:defRPr sz="16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9pPr>
          </a:lstStyle>
          <a:p>
            <a:pPr eaLnBrk="1" hangingPunct="1">
              <a:spcBef>
                <a:spcPct val="0"/>
              </a:spcBef>
              <a:buFontTx/>
              <a:buNone/>
            </a:pPr>
            <a:fld id="{1AAECBE5-8DEF-4799-A70A-B19DB566A68D}" type="slidenum">
              <a:rPr lang="en-US" altLang="en-US" sz="1000" smtClean="0">
                <a:solidFill>
                  <a:srgbClr val="999999"/>
                </a:solidFill>
              </a:rPr>
              <a:pPr eaLnBrk="1" hangingPunct="1">
                <a:spcBef>
                  <a:spcPct val="0"/>
                </a:spcBef>
                <a:buFontTx/>
                <a:buNone/>
              </a:pPr>
              <a:t>10</a:t>
            </a:fld>
            <a:endParaRPr lang="en-US" altLang="en-US" sz="1000" smtClean="0">
              <a:solidFill>
                <a:srgbClr val="999999"/>
              </a:solidFill>
            </a:endParaRPr>
          </a:p>
        </p:txBody>
      </p:sp>
      <p:sp>
        <p:nvSpPr>
          <p:cNvPr id="13318" name="Footer Placeholder 5"/>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16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9pPr>
          </a:lstStyle>
          <a:p>
            <a:pPr eaLnBrk="1" hangingPunct="1">
              <a:spcBef>
                <a:spcPct val="0"/>
              </a:spcBef>
              <a:buFontTx/>
              <a:buNone/>
            </a:pPr>
            <a:r>
              <a:rPr lang="en-US" altLang="en-US" sz="800" smtClean="0">
                <a:solidFill>
                  <a:srgbClr val="999999"/>
                </a:solidFill>
                <a:latin typeface="Arial Narrow" pitchFamily="34" charset="0"/>
              </a:rPr>
              <a:t>Confidential, unpublished property of Cigna. Do not duplicate or distribute. Use and distribution limited solely to authorized personnel. © 2014 Cigna  </a:t>
            </a:r>
          </a:p>
        </p:txBody>
      </p:sp>
      <p:sp>
        <p:nvSpPr>
          <p:cNvPr id="16388" name="Title 1"/>
          <p:cNvSpPr>
            <a:spLocks noGrp="1"/>
          </p:cNvSpPr>
          <p:nvPr>
            <p:ph type="title"/>
          </p:nvPr>
        </p:nvSpPr>
        <p:spPr>
          <a:xfrm>
            <a:off x="450850" y="274638"/>
            <a:ext cx="8229600" cy="355600"/>
          </a:xfrm>
        </p:spPr>
        <p:txBody>
          <a:bodyPr/>
          <a:lstStyle/>
          <a:p>
            <a:pPr>
              <a:defRPr/>
            </a:pPr>
            <a:r>
              <a:rPr lang="en-US" cap="all" dirty="0">
                <a:latin typeface="Arial" pitchFamily="34" charset="0"/>
              </a:rPr>
              <a:t>CIGNA Will Preparation</a:t>
            </a:r>
          </a:p>
        </p:txBody>
      </p:sp>
      <p:sp>
        <p:nvSpPr>
          <p:cNvPr id="7176" name="TextBox 5"/>
          <p:cNvSpPr txBox="1">
            <a:spLocks noChangeArrowheads="1"/>
          </p:cNvSpPr>
          <p:nvPr/>
        </p:nvSpPr>
        <p:spPr bwMode="auto">
          <a:xfrm>
            <a:off x="466725" y="554038"/>
            <a:ext cx="6696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914400">
              <a:defRPr/>
            </a:pPr>
            <a:r>
              <a:rPr lang="en-US" sz="1400" b="1" dirty="0" smtClean="0">
                <a:solidFill>
                  <a:schemeClr val="tx1">
                    <a:lumMod val="65000"/>
                    <a:lumOff val="35000"/>
                  </a:schemeClr>
                </a:solidFill>
              </a:rPr>
              <a:t>Planning for the future</a:t>
            </a:r>
          </a:p>
        </p:txBody>
      </p:sp>
      <p:sp>
        <p:nvSpPr>
          <p:cNvPr id="13321" name="Content Placeholder 2"/>
          <p:cNvSpPr>
            <a:spLocks noGrp="1"/>
          </p:cNvSpPr>
          <p:nvPr>
            <p:ph type="body" sz="half" idx="1"/>
          </p:nvPr>
        </p:nvSpPr>
        <p:spPr>
          <a:xfrm>
            <a:off x="1387475" y="1547813"/>
            <a:ext cx="4102100" cy="324326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28600" indent="-228600" defTabSz="914400">
              <a:spcAft>
                <a:spcPts val="300"/>
              </a:spcAft>
              <a:buFont typeface="Arial" charset="0"/>
              <a:buNone/>
            </a:pPr>
            <a:r>
              <a:rPr lang="en-US" altLang="en-US" sz="1600" b="1" smtClean="0">
                <a:latin typeface="Arial" charset="0"/>
                <a:ea typeface="ＭＳ Ｐゴシック" pitchFamily="34" charset="-128"/>
                <a:cs typeface="Arial" charset="0"/>
              </a:rPr>
              <a:t>Simple, self-service online tools</a:t>
            </a:r>
          </a:p>
          <a:p>
            <a:pPr marL="228600" indent="-228600" defTabSz="914400">
              <a:spcAft>
                <a:spcPts val="300"/>
              </a:spcAft>
            </a:pPr>
            <a:r>
              <a:rPr lang="en-US" altLang="en-US" sz="1600" smtClean="0">
                <a:latin typeface="Arial" charset="0"/>
                <a:ea typeface="ＭＳ Ｐゴシック" pitchFamily="34" charset="-128"/>
                <a:cs typeface="Arial" charset="0"/>
              </a:rPr>
              <a:t>Last will and testament</a:t>
            </a:r>
          </a:p>
          <a:p>
            <a:pPr marL="228600" indent="-228600" defTabSz="914400">
              <a:spcAft>
                <a:spcPts val="300"/>
              </a:spcAft>
            </a:pPr>
            <a:r>
              <a:rPr lang="en-US" altLang="en-US" sz="1600" smtClean="0">
                <a:latin typeface="Arial" charset="0"/>
                <a:ea typeface="ＭＳ Ｐゴシック" pitchFamily="34" charset="-128"/>
                <a:cs typeface="Arial" charset="0"/>
              </a:rPr>
              <a:t>Living will</a:t>
            </a:r>
          </a:p>
          <a:p>
            <a:pPr marL="228600" indent="-228600" defTabSz="914400">
              <a:spcAft>
                <a:spcPts val="300"/>
              </a:spcAft>
            </a:pPr>
            <a:r>
              <a:rPr lang="en-US" altLang="en-US" sz="1600" smtClean="0">
                <a:latin typeface="Arial" charset="0"/>
                <a:ea typeface="ＭＳ Ｐゴシック" pitchFamily="34" charset="-128"/>
                <a:cs typeface="Arial" charset="0"/>
              </a:rPr>
              <a:t>Health care power of attorney</a:t>
            </a:r>
          </a:p>
          <a:p>
            <a:pPr marL="228600" indent="-228600" defTabSz="914400">
              <a:spcAft>
                <a:spcPts val="300"/>
              </a:spcAft>
            </a:pPr>
            <a:r>
              <a:rPr lang="en-US" altLang="en-US" sz="1600" smtClean="0">
                <a:latin typeface="Arial" charset="0"/>
                <a:ea typeface="ＭＳ Ｐゴシック" pitchFamily="34" charset="-128"/>
                <a:cs typeface="Arial" charset="0"/>
              </a:rPr>
              <a:t>Financial power of attorney</a:t>
            </a:r>
          </a:p>
          <a:p>
            <a:pPr marL="228600" indent="-228600" defTabSz="914400">
              <a:spcAft>
                <a:spcPts val="300"/>
              </a:spcAft>
            </a:pPr>
            <a:r>
              <a:rPr lang="en-US" altLang="en-US" sz="1600" smtClean="0">
                <a:latin typeface="Arial" charset="0"/>
                <a:ea typeface="ＭＳ Ｐゴシック" pitchFamily="34" charset="-128"/>
                <a:cs typeface="Arial" charset="0"/>
              </a:rPr>
              <a:t>Estate planning information</a:t>
            </a:r>
          </a:p>
          <a:p>
            <a:pPr marL="228600" indent="-228600" defTabSz="914400">
              <a:spcAft>
                <a:spcPts val="300"/>
              </a:spcAft>
            </a:pPr>
            <a:r>
              <a:rPr lang="en-US" altLang="en-US" sz="1600" smtClean="0">
                <a:latin typeface="Arial" charset="0"/>
                <a:ea typeface="ＭＳ Ｐゴシック" pitchFamily="34" charset="-128"/>
                <a:cs typeface="Arial" charset="0"/>
              </a:rPr>
              <a:t>Medical authorization for minors</a:t>
            </a:r>
          </a:p>
          <a:p>
            <a:pPr marL="228600" indent="-228600" defTabSz="914400">
              <a:spcAft>
                <a:spcPts val="300"/>
              </a:spcAft>
            </a:pPr>
            <a:r>
              <a:rPr lang="en-US" altLang="en-US" sz="1600" smtClean="0">
                <a:latin typeface="Arial" charset="0"/>
                <a:ea typeface="ＭＳ Ｐゴシック" pitchFamily="34" charset="-128"/>
                <a:cs typeface="Arial" charset="0"/>
              </a:rPr>
              <a:t>Online life and disability planning kits</a:t>
            </a:r>
          </a:p>
          <a:p>
            <a:pPr marL="228600" indent="-228600" defTabSz="914400"/>
            <a:r>
              <a:rPr lang="en-US" altLang="en-US" sz="1600" smtClean="0">
                <a:latin typeface="Arial" charset="0"/>
                <a:ea typeface="ＭＳ Ｐゴシック" pitchFamily="34" charset="-128"/>
                <a:cs typeface="Arial" charset="0"/>
              </a:rPr>
              <a:t>Resources to help with funeral planning</a:t>
            </a:r>
          </a:p>
          <a:p>
            <a:pPr marL="228600" indent="-228600" defTabSz="914400"/>
            <a:r>
              <a:rPr lang="en-US" altLang="en-US" sz="1600" smtClean="0">
                <a:latin typeface="Arial" charset="0"/>
                <a:ea typeface="ＭＳ Ｐゴシック" pitchFamily="34" charset="-128"/>
                <a:cs typeface="Arial" charset="0"/>
              </a:rPr>
              <a:t>www.CignaWillCenter.com</a:t>
            </a:r>
          </a:p>
        </p:txBody>
      </p:sp>
      <p:sp>
        <p:nvSpPr>
          <p:cNvPr id="13322" name="Text Box 34"/>
          <p:cNvSpPr txBox="1">
            <a:spLocks noChangeArrowheads="1"/>
          </p:cNvSpPr>
          <p:nvPr/>
        </p:nvSpPr>
        <p:spPr bwMode="auto">
          <a:xfrm>
            <a:off x="1447800" y="5178425"/>
            <a:ext cx="6565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137160" rIns="182880" bIns="137160">
            <a:spAutoFit/>
          </a:bodyPr>
          <a:lstStyle>
            <a:lvl1pPr indent="177800" eaLnBrk="0" hangingPunct="0">
              <a:spcBef>
                <a:spcPct val="20000"/>
              </a:spcBef>
              <a:buFont typeface="Arial" charset="0"/>
              <a:buChar char="•"/>
              <a:defRPr sz="16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9pPr>
          </a:lstStyle>
          <a:p>
            <a:pPr algn="ctr" defTabSz="914400">
              <a:spcBef>
                <a:spcPct val="0"/>
              </a:spcBef>
              <a:buFontTx/>
              <a:buNone/>
            </a:pPr>
            <a:r>
              <a:rPr lang="en-US" altLang="en-US" b="1">
                <a:solidFill>
                  <a:schemeClr val="bg1"/>
                </a:solidFill>
              </a:rPr>
              <a:t>65% of Americans do not have a will </a:t>
            </a:r>
            <a:r>
              <a:rPr lang="en-US" altLang="en-US" b="1" baseline="30000">
                <a:solidFill>
                  <a:schemeClr val="bg1"/>
                </a:solidFill>
              </a:rPr>
              <a:t>1</a:t>
            </a:r>
          </a:p>
        </p:txBody>
      </p:sp>
      <p:sp>
        <p:nvSpPr>
          <p:cNvPr id="13323" name="Text Box 15"/>
          <p:cNvSpPr txBox="1">
            <a:spLocks noChangeArrowheads="1"/>
          </p:cNvSpPr>
          <p:nvPr/>
        </p:nvSpPr>
        <p:spPr bwMode="auto">
          <a:xfrm>
            <a:off x="0" y="6337300"/>
            <a:ext cx="65960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16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9pPr>
          </a:lstStyle>
          <a:p>
            <a:pPr defTabSz="914400">
              <a:spcBef>
                <a:spcPct val="50000"/>
              </a:spcBef>
              <a:buFontTx/>
              <a:buNone/>
            </a:pPr>
            <a:r>
              <a:rPr lang="en-US" altLang="en-US" sz="1000">
                <a:latin typeface="Arial Narrow" pitchFamily="34" charset="0"/>
              </a:rPr>
              <a:t>1. www.forbes.com – Americans Lack Basic Estate Plans, March 1, 2010</a:t>
            </a:r>
          </a:p>
        </p:txBody>
      </p:sp>
      <p:sp>
        <p:nvSpPr>
          <p:cNvPr id="13324" name="Rectangle 11"/>
          <p:cNvSpPr>
            <a:spLocks noChangeArrowheads="1"/>
          </p:cNvSpPr>
          <p:nvPr/>
        </p:nvSpPr>
        <p:spPr bwMode="auto">
          <a:xfrm>
            <a:off x="476250" y="871538"/>
            <a:ext cx="691515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19063" indent="-119063" eaLnBrk="0" hangingPunct="0">
              <a:spcBef>
                <a:spcPct val="20000"/>
              </a:spcBef>
              <a:buFont typeface="Arial" charset="0"/>
              <a:buChar char="•"/>
              <a:defRPr sz="16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9pPr>
          </a:lstStyle>
          <a:p>
            <a:pPr defTabSz="914400">
              <a:buFont typeface="Arial" charset="0"/>
              <a:buNone/>
            </a:pPr>
            <a:r>
              <a:rPr lang="en-US" altLang="en-US" sz="1400"/>
              <a:t>Available to all Cigna  disability customers</a:t>
            </a:r>
          </a:p>
          <a:p>
            <a:pPr defTabSz="914400"/>
            <a:endParaRPr lang="en-US" altLang="en-US" sz="1400"/>
          </a:p>
        </p:txBody>
      </p:sp>
      <p:sp>
        <p:nvSpPr>
          <p:cNvPr id="12" name="Oval 11"/>
          <p:cNvSpPr/>
          <p:nvPr/>
        </p:nvSpPr>
        <p:spPr>
          <a:xfrm>
            <a:off x="558800" y="1543050"/>
            <a:ext cx="736600" cy="736600"/>
          </a:xfrm>
          <a:prstGeom prst="ellipse">
            <a:avLst/>
          </a:prstGeom>
          <a:solidFill>
            <a:srgbClr val="EC008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3326"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1363" y="1665288"/>
            <a:ext cx="37623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0"/>
          </p:nvPr>
        </p:nvSpPr>
        <p:spPr>
          <a:noFill/>
        </p:spPr>
        <p:txBody>
          <a:bodyPr/>
          <a:lstStyle>
            <a:lvl1pPr eaLnBrk="0" hangingPunct="0">
              <a:spcBef>
                <a:spcPct val="20000"/>
              </a:spcBef>
              <a:buFont typeface="Arial" charset="0"/>
              <a:buChar char="•"/>
              <a:defRPr sz="16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9pPr>
          </a:lstStyle>
          <a:p>
            <a:pPr eaLnBrk="1" hangingPunct="1">
              <a:spcBef>
                <a:spcPct val="0"/>
              </a:spcBef>
              <a:buFontTx/>
              <a:buNone/>
            </a:pPr>
            <a:fld id="{FEC8913A-62AE-447D-B2E0-D783F3C29FC8}" type="slidenum">
              <a:rPr lang="en-US" altLang="en-US" sz="1000" smtClean="0">
                <a:solidFill>
                  <a:srgbClr val="999999"/>
                </a:solidFill>
              </a:rPr>
              <a:pPr eaLnBrk="1" hangingPunct="1">
                <a:spcBef>
                  <a:spcPct val="0"/>
                </a:spcBef>
                <a:buFontTx/>
                <a:buNone/>
              </a:pPr>
              <a:t>11</a:t>
            </a:fld>
            <a:endParaRPr lang="en-US" altLang="en-US" sz="1000" smtClean="0">
              <a:solidFill>
                <a:srgbClr val="999999"/>
              </a:solidFill>
            </a:endParaRPr>
          </a:p>
        </p:txBody>
      </p:sp>
      <p:sp>
        <p:nvSpPr>
          <p:cNvPr id="14339" name="Rectangle 7"/>
          <p:cNvSpPr>
            <a:spLocks noGrp="1" noChangeArrowheads="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16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9pPr>
          </a:lstStyle>
          <a:p>
            <a:pPr eaLnBrk="1" hangingPunct="1">
              <a:spcBef>
                <a:spcPct val="0"/>
              </a:spcBef>
              <a:buFontTx/>
              <a:buNone/>
            </a:pPr>
            <a:r>
              <a:rPr lang="en-US" altLang="en-US" sz="800" smtClean="0">
                <a:solidFill>
                  <a:srgbClr val="999999"/>
                </a:solidFill>
                <a:latin typeface="Arial Narrow" pitchFamily="34" charset="0"/>
              </a:rPr>
              <a:t>Confidential, unpublished property of Cigna. Do not duplicate or distribute. Use and distribution limited solely to authorized personnel. © 2014 Cigna  </a:t>
            </a:r>
          </a:p>
        </p:txBody>
      </p:sp>
      <p:sp>
        <p:nvSpPr>
          <p:cNvPr id="17412" name="Rectangle 2"/>
          <p:cNvSpPr>
            <a:spLocks noGrp="1"/>
          </p:cNvSpPr>
          <p:nvPr>
            <p:ph type="title"/>
          </p:nvPr>
        </p:nvSpPr>
        <p:spPr>
          <a:xfrm>
            <a:off x="450850" y="274638"/>
            <a:ext cx="8453438" cy="419100"/>
          </a:xfrm>
        </p:spPr>
        <p:txBody>
          <a:bodyPr/>
          <a:lstStyle/>
          <a:p>
            <a:pPr>
              <a:defRPr/>
            </a:pPr>
            <a:r>
              <a:rPr lang="en-US" cap="all" dirty="0">
                <a:latin typeface="Arial" pitchFamily="34" charset="0"/>
              </a:rPr>
              <a:t>CIGNA Identity </a:t>
            </a:r>
            <a:r>
              <a:rPr lang="en-US" cap="all" dirty="0" smtClean="0">
                <a:latin typeface="Arial" pitchFamily="34" charset="0"/>
              </a:rPr>
              <a:t>Theft program</a:t>
            </a:r>
            <a:r>
              <a:rPr lang="en-US" cap="all" dirty="0">
                <a:latin typeface="Arial" pitchFamily="34" charset="0"/>
              </a:rPr>
              <a:t/>
            </a:r>
            <a:br>
              <a:rPr lang="en-US" cap="all" dirty="0">
                <a:latin typeface="Arial" pitchFamily="34" charset="0"/>
              </a:rPr>
            </a:br>
            <a:r>
              <a:rPr lang="en-US" sz="1400" dirty="0" smtClean="0">
                <a:solidFill>
                  <a:schemeClr val="tx1">
                    <a:lumMod val="65000"/>
                    <a:lumOff val="35000"/>
                  </a:schemeClr>
                </a:solidFill>
                <a:latin typeface="Arial" pitchFamily="34" charset="0"/>
              </a:rPr>
              <a:t>Helping </a:t>
            </a:r>
            <a:r>
              <a:rPr lang="en-US" sz="1400" dirty="0">
                <a:solidFill>
                  <a:schemeClr val="tx1">
                    <a:lumMod val="65000"/>
                    <a:lumOff val="35000"/>
                  </a:schemeClr>
                </a:solidFill>
                <a:latin typeface="Arial" pitchFamily="34" charset="0"/>
              </a:rPr>
              <a:t>to protect employees from the fastest growing crime in </a:t>
            </a:r>
            <a:r>
              <a:rPr lang="en-US" sz="1400" dirty="0" smtClean="0">
                <a:solidFill>
                  <a:schemeClr val="tx1">
                    <a:lumMod val="65000"/>
                    <a:lumOff val="35000"/>
                  </a:schemeClr>
                </a:solidFill>
                <a:latin typeface="Arial" pitchFamily="34" charset="0"/>
              </a:rPr>
              <a:t>America</a:t>
            </a:r>
            <a:r>
              <a:rPr lang="en-US" sz="1400" dirty="0">
                <a:solidFill>
                  <a:schemeClr val="tx1">
                    <a:lumMod val="65000"/>
                    <a:lumOff val="35000"/>
                  </a:schemeClr>
                </a:solidFill>
                <a:latin typeface="Arial" pitchFamily="34" charset="0"/>
              </a:rPr>
              <a:t/>
            </a:r>
            <a:br>
              <a:rPr lang="en-US" sz="1400" dirty="0">
                <a:solidFill>
                  <a:schemeClr val="tx1">
                    <a:lumMod val="65000"/>
                    <a:lumOff val="35000"/>
                  </a:schemeClr>
                </a:solidFill>
                <a:latin typeface="Arial" pitchFamily="34" charset="0"/>
              </a:rPr>
            </a:br>
            <a:endParaRPr lang="en-US" sz="1400" dirty="0">
              <a:solidFill>
                <a:schemeClr val="tx1">
                  <a:lumMod val="65000"/>
                  <a:lumOff val="35000"/>
                </a:schemeClr>
              </a:solidFill>
              <a:latin typeface="Arial" pitchFamily="34" charset="0"/>
            </a:endParaRPr>
          </a:p>
        </p:txBody>
      </p:sp>
      <p:sp>
        <p:nvSpPr>
          <p:cNvPr id="14341" name="Rectangle 3"/>
          <p:cNvSpPr>
            <a:spLocks noGrp="1"/>
          </p:cNvSpPr>
          <p:nvPr>
            <p:ph type="body" idx="1"/>
          </p:nvPr>
        </p:nvSpPr>
        <p:spPr>
          <a:xfrm>
            <a:off x="1387475" y="1550988"/>
            <a:ext cx="7313613" cy="3022600"/>
          </a:xfrm>
        </p:spPr>
        <p:txBody>
          <a:bodyPr/>
          <a:lstStyle/>
          <a:p>
            <a:pPr>
              <a:spcAft>
                <a:spcPts val="300"/>
              </a:spcAft>
              <a:buFont typeface="Arial" charset="0"/>
              <a:buNone/>
            </a:pPr>
            <a:r>
              <a:rPr lang="en-US" altLang="en-US" b="1" smtClean="0">
                <a:latin typeface="Arial" charset="0"/>
                <a:ea typeface="ＭＳ Ｐゴシック" pitchFamily="34" charset="-128"/>
                <a:cs typeface="Arial" charset="0"/>
              </a:rPr>
              <a:t>Education on how to identify and avoid identity theft</a:t>
            </a:r>
          </a:p>
          <a:p>
            <a:pPr>
              <a:spcAft>
                <a:spcPts val="300"/>
              </a:spcAft>
              <a:buFont typeface="Arial" charset="0"/>
              <a:buNone/>
            </a:pPr>
            <a:r>
              <a:rPr lang="en-US" altLang="en-US" smtClean="0">
                <a:latin typeface="Arial" charset="0"/>
                <a:ea typeface="ＭＳ Ｐゴシック" pitchFamily="34" charset="-128"/>
                <a:cs typeface="Arial" charset="0"/>
              </a:rPr>
              <a:t>Extensive resolution services:</a:t>
            </a:r>
          </a:p>
          <a:p>
            <a:pPr>
              <a:spcAft>
                <a:spcPts val="300"/>
              </a:spcAft>
            </a:pPr>
            <a:r>
              <a:rPr lang="en-US" altLang="en-US" smtClean="0">
                <a:latin typeface="Arial" charset="0"/>
                <a:ea typeface="ＭＳ Ｐゴシック" pitchFamily="34" charset="-128"/>
                <a:cs typeface="Arial" charset="0"/>
              </a:rPr>
              <a:t>Theft resolution kit</a:t>
            </a:r>
          </a:p>
          <a:p>
            <a:pPr>
              <a:spcAft>
                <a:spcPts val="300"/>
              </a:spcAft>
            </a:pPr>
            <a:r>
              <a:rPr lang="en-US" altLang="en-US" smtClean="0">
                <a:latin typeface="Arial" charset="0"/>
                <a:ea typeface="ＭＳ Ｐゴシック" pitchFamily="34" charset="-128"/>
                <a:cs typeface="Arial" charset="0"/>
              </a:rPr>
              <a:t>Proactive notification to creditors to cancel accounts/credit cards</a:t>
            </a:r>
          </a:p>
          <a:p>
            <a:pPr>
              <a:spcAft>
                <a:spcPts val="300"/>
              </a:spcAft>
            </a:pPr>
            <a:r>
              <a:rPr lang="en-US" altLang="en-US" smtClean="0">
                <a:latin typeface="Arial" charset="0"/>
                <a:ea typeface="ＭＳ Ｐゴシック" pitchFamily="34" charset="-128"/>
                <a:cs typeface="Arial" charset="0"/>
              </a:rPr>
              <a:t>Give ID theft affidavit to employees for use with credit bureaus and creditors</a:t>
            </a:r>
          </a:p>
          <a:p>
            <a:pPr>
              <a:spcAft>
                <a:spcPts val="300"/>
              </a:spcAft>
            </a:pPr>
            <a:r>
              <a:rPr lang="en-US" altLang="en-US" smtClean="0">
                <a:latin typeface="Arial" charset="0"/>
                <a:ea typeface="ＭＳ Ｐゴシック" pitchFamily="34" charset="-128"/>
                <a:cs typeface="Arial" charset="0"/>
              </a:rPr>
              <a:t>Alerts to credit reporting agencies</a:t>
            </a:r>
          </a:p>
          <a:p>
            <a:pPr>
              <a:spcAft>
                <a:spcPts val="300"/>
              </a:spcAft>
            </a:pPr>
            <a:r>
              <a:rPr lang="en-US" altLang="en-US" smtClean="0">
                <a:latin typeface="Arial" charset="0"/>
                <a:ea typeface="ＭＳ Ｐゴシック" pitchFamily="34" charset="-128"/>
                <a:cs typeface="Arial" charset="0"/>
              </a:rPr>
              <a:t>Access to free credit report</a:t>
            </a:r>
          </a:p>
          <a:p>
            <a:r>
              <a:rPr lang="en-US" altLang="en-US" smtClean="0">
                <a:latin typeface="Arial" charset="0"/>
                <a:ea typeface="ＭＳ Ｐゴシック" pitchFamily="34" charset="-128"/>
                <a:cs typeface="Arial" charset="0"/>
              </a:rPr>
              <a:t>Ongoing, one-on-one assistance through to resolution</a:t>
            </a:r>
          </a:p>
          <a:p>
            <a:r>
              <a:rPr lang="en-US" altLang="en-US" smtClean="0">
                <a:latin typeface="Arial" charset="0"/>
                <a:ea typeface="ＭＳ Ｐゴシック" pitchFamily="34" charset="-128"/>
                <a:cs typeface="Arial" charset="0"/>
              </a:rPr>
              <a:t>1.888.226.4567 (Please identity yourself as a Cigna member)</a:t>
            </a:r>
          </a:p>
          <a:p>
            <a:endParaRPr lang="en-US" altLang="en-US" smtClean="0">
              <a:latin typeface="Arial" charset="0"/>
              <a:ea typeface="ＭＳ Ｐゴシック" pitchFamily="34" charset="-128"/>
              <a:cs typeface="Arial" charset="0"/>
            </a:endParaRPr>
          </a:p>
          <a:p>
            <a:pPr>
              <a:buFont typeface="Arial" charset="0"/>
              <a:buNone/>
            </a:pPr>
            <a:endParaRPr lang="en-US" altLang="en-US" smtClean="0">
              <a:latin typeface="Arial" charset="0"/>
              <a:ea typeface="ＭＳ Ｐゴシック" pitchFamily="34" charset="-128"/>
              <a:cs typeface="Arial" charset="0"/>
            </a:endParaRPr>
          </a:p>
          <a:p>
            <a:endParaRPr lang="en-US" altLang="en-US" smtClean="0">
              <a:latin typeface="Arial" charset="0"/>
              <a:ea typeface="ＭＳ Ｐゴシック" pitchFamily="34" charset="-128"/>
              <a:cs typeface="Arial" charset="0"/>
            </a:endParaRPr>
          </a:p>
        </p:txBody>
      </p:sp>
      <p:sp>
        <p:nvSpPr>
          <p:cNvPr id="14342" name="Rectangle 4"/>
          <p:cNvSpPr>
            <a:spLocks noChangeArrowheads="1"/>
          </p:cNvSpPr>
          <p:nvPr/>
        </p:nvSpPr>
        <p:spPr bwMode="auto">
          <a:xfrm>
            <a:off x="879475" y="4232275"/>
            <a:ext cx="529907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19063" indent="-119063" eaLnBrk="0" hangingPunct="0">
              <a:spcBef>
                <a:spcPct val="20000"/>
              </a:spcBef>
              <a:buFont typeface="Arial" charset="0"/>
              <a:buChar char="•"/>
              <a:defRPr sz="16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9pPr>
          </a:lstStyle>
          <a:p>
            <a:pPr defTabSz="914400"/>
            <a:endParaRPr lang="en-US" altLang="en-US" sz="1400"/>
          </a:p>
        </p:txBody>
      </p:sp>
      <p:sp>
        <p:nvSpPr>
          <p:cNvPr id="14343" name="Rectangle 11"/>
          <p:cNvSpPr>
            <a:spLocks noChangeArrowheads="1"/>
          </p:cNvSpPr>
          <p:nvPr/>
        </p:nvSpPr>
        <p:spPr bwMode="auto">
          <a:xfrm>
            <a:off x="457200" y="871538"/>
            <a:ext cx="693420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19063" indent="-119063" eaLnBrk="0" hangingPunct="0">
              <a:spcBef>
                <a:spcPct val="20000"/>
              </a:spcBef>
              <a:buFont typeface="Arial" charset="0"/>
              <a:buChar char="•"/>
              <a:defRPr sz="16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9pPr>
          </a:lstStyle>
          <a:p>
            <a:pPr defTabSz="914400">
              <a:buFont typeface="Arial" charset="0"/>
              <a:buNone/>
            </a:pPr>
            <a:r>
              <a:rPr lang="en-US" altLang="en-US" sz="1400"/>
              <a:t>Available to all Cigna disability customers</a:t>
            </a:r>
          </a:p>
          <a:p>
            <a:pPr defTabSz="914400"/>
            <a:endParaRPr lang="en-US" altLang="en-US" sz="1400"/>
          </a:p>
        </p:txBody>
      </p:sp>
      <p:sp>
        <p:nvSpPr>
          <p:cNvPr id="9" name="Rounded Rectangle 8"/>
          <p:cNvSpPr/>
          <p:nvPr/>
        </p:nvSpPr>
        <p:spPr bwMode="auto">
          <a:xfrm>
            <a:off x="590551" y="5181600"/>
            <a:ext cx="8031808" cy="533400"/>
          </a:xfrm>
          <a:prstGeom prst="roundRect">
            <a:avLst>
              <a:gd name="adj" fmla="val 0"/>
            </a:avLst>
          </a:prstGeom>
          <a:solidFill>
            <a:srgbClr val="005AAA"/>
          </a:solidFill>
          <a:ln>
            <a:noFill/>
            <a:headEnd type="none" w="med" len="med"/>
            <a:tailEnd type="none" w="med" len="med"/>
          </a:ln>
          <a:effectLst/>
          <a:scene3d>
            <a:camera prst="orthographicFront">
              <a:rot lat="0" lon="0" rev="0"/>
            </a:camera>
            <a:lightRig rig="threePt" dir="t">
              <a:rot lat="0" lon="0" rev="1200000"/>
            </a:lightRig>
          </a:scene3d>
          <a:sp3d>
            <a:bevelB w="12700" h="12700"/>
          </a:sp3d>
        </p:spPr>
        <p:style>
          <a:lnRef idx="0">
            <a:schemeClr val="accent1"/>
          </a:lnRef>
          <a:fillRef idx="3">
            <a:schemeClr val="accent1"/>
          </a:fillRef>
          <a:effectRef idx="3">
            <a:schemeClr val="accent1"/>
          </a:effectRef>
          <a:fontRef idx="minor">
            <a:schemeClr val="lt1"/>
          </a:fontRef>
        </p:style>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sz="1600" smtClean="0">
              <a:solidFill>
                <a:schemeClr val="bg1"/>
              </a:solidFill>
              <a:latin typeface="Calibri" pitchFamily="34" charset="0"/>
            </a:endParaRPr>
          </a:p>
        </p:txBody>
      </p:sp>
      <p:sp>
        <p:nvSpPr>
          <p:cNvPr id="14347" name="Text Box 34"/>
          <p:cNvSpPr txBox="1">
            <a:spLocks noChangeArrowheads="1"/>
          </p:cNvSpPr>
          <p:nvPr/>
        </p:nvSpPr>
        <p:spPr bwMode="auto">
          <a:xfrm>
            <a:off x="762000" y="5181600"/>
            <a:ext cx="7572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137160" rIns="182880" bIns="137160">
            <a:spAutoFit/>
          </a:bodyPr>
          <a:lstStyle>
            <a:lvl1pPr indent="177800" eaLnBrk="0" hangingPunct="0">
              <a:spcBef>
                <a:spcPct val="20000"/>
              </a:spcBef>
              <a:buFont typeface="Arial" charset="0"/>
              <a:buChar char="•"/>
              <a:defRPr sz="16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9pPr>
          </a:lstStyle>
          <a:p>
            <a:pPr algn="ctr" defTabSz="914400">
              <a:spcBef>
                <a:spcPct val="0"/>
              </a:spcBef>
              <a:buFontTx/>
              <a:buNone/>
            </a:pPr>
            <a:r>
              <a:rPr lang="en-US" altLang="en-US" b="1">
                <a:solidFill>
                  <a:schemeClr val="bg1"/>
                </a:solidFill>
              </a:rPr>
              <a:t>Helps avoid ID theft and manage it if it happens</a:t>
            </a:r>
            <a:endParaRPr lang="en-US" altLang="en-US" b="1" baseline="30000">
              <a:solidFill>
                <a:schemeClr val="bg1"/>
              </a:solidFill>
            </a:endParaRPr>
          </a:p>
        </p:txBody>
      </p:sp>
      <p:sp>
        <p:nvSpPr>
          <p:cNvPr id="11" name="Oval 10"/>
          <p:cNvSpPr/>
          <p:nvPr/>
        </p:nvSpPr>
        <p:spPr>
          <a:xfrm>
            <a:off x="558800" y="1552575"/>
            <a:ext cx="736600" cy="736600"/>
          </a:xfrm>
          <a:prstGeom prst="ellipse">
            <a:avLst/>
          </a:prstGeom>
          <a:solidFill>
            <a:srgbClr val="005AA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4349" name="Picture 17" descr="CreditCard2.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6113" y="1701800"/>
            <a:ext cx="5461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p:spPr>
        <p:txBody>
          <a:bodyPr/>
          <a:lstStyle>
            <a:lvl1pPr eaLnBrk="0" hangingPunct="0">
              <a:spcBef>
                <a:spcPct val="20000"/>
              </a:spcBef>
              <a:buFont typeface="Arial" charset="0"/>
              <a:buChar char="•"/>
              <a:defRPr sz="16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9pPr>
          </a:lstStyle>
          <a:p>
            <a:pPr eaLnBrk="1" hangingPunct="1">
              <a:spcBef>
                <a:spcPct val="0"/>
              </a:spcBef>
              <a:buFontTx/>
              <a:buNone/>
            </a:pPr>
            <a:fld id="{516947A6-9CB4-4B96-8A29-45EB1D724698}" type="slidenum">
              <a:rPr lang="en-US" altLang="en-US" sz="1000" smtClean="0">
                <a:solidFill>
                  <a:srgbClr val="999999"/>
                </a:solidFill>
              </a:rPr>
              <a:pPr eaLnBrk="1" hangingPunct="1">
                <a:spcBef>
                  <a:spcPct val="0"/>
                </a:spcBef>
                <a:buFontTx/>
                <a:buNone/>
              </a:pPr>
              <a:t>12</a:t>
            </a:fld>
            <a:endParaRPr lang="en-US" altLang="en-US" sz="1000" smtClean="0">
              <a:solidFill>
                <a:srgbClr val="999999"/>
              </a:solidFill>
            </a:endParaRPr>
          </a:p>
        </p:txBody>
      </p:sp>
      <p:sp>
        <p:nvSpPr>
          <p:cNvPr id="15363" name="Footer Placeholder 4"/>
          <p:cNvSpPr>
            <a:spLocks noGrp="1"/>
          </p:cNvSpPr>
          <p:nvPr>
            <p:ph type="ftr" sz="quarter" idx="11"/>
          </p:nvPr>
        </p:nvSpPr>
        <p:spPr>
          <a:noFill/>
        </p:spPr>
        <p:txBody>
          <a:bodyPr/>
          <a:lstStyle>
            <a:lvl1pPr eaLnBrk="0" hangingPunct="0">
              <a:spcBef>
                <a:spcPct val="20000"/>
              </a:spcBef>
              <a:buFont typeface="Arial" charset="0"/>
              <a:buChar char="•"/>
              <a:defRPr sz="16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9pPr>
          </a:lstStyle>
          <a:p>
            <a:pPr eaLnBrk="1" hangingPunct="1">
              <a:spcBef>
                <a:spcPct val="0"/>
              </a:spcBef>
              <a:buFontTx/>
              <a:buNone/>
            </a:pPr>
            <a:r>
              <a:rPr lang="en-US" altLang="en-US" sz="800" smtClean="0">
                <a:solidFill>
                  <a:srgbClr val="999999"/>
                </a:solidFill>
                <a:latin typeface="Arial Narrow" pitchFamily="34" charset="0"/>
              </a:rPr>
              <a:t>Confidential, unpublished property of Cigna. Do not duplicate or distribute. Use and distribution limited solely to authorized personnel. © 2013 Cigna  </a:t>
            </a:r>
          </a:p>
        </p:txBody>
      </p:sp>
      <p:sp>
        <p:nvSpPr>
          <p:cNvPr id="54274" name="Rectangle 2"/>
          <p:cNvSpPr>
            <a:spLocks noChangeArrowheads="1"/>
          </p:cNvSpPr>
          <p:nvPr/>
        </p:nvSpPr>
        <p:spPr bwMode="auto">
          <a:xfrm>
            <a:off x="1200150" y="3276600"/>
            <a:ext cx="7010400" cy="2278063"/>
          </a:xfrm>
          <a:prstGeom prst="rect">
            <a:avLst/>
          </a:prstGeom>
          <a:solidFill>
            <a:srgbClr val="00AEEF">
              <a:alpha val="87057"/>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Font typeface="Arial" charset="0"/>
              <a:buChar char="•"/>
              <a:defRPr sz="16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9pPr>
          </a:lstStyle>
          <a:p>
            <a:pPr>
              <a:spcBef>
                <a:spcPct val="0"/>
              </a:spcBef>
              <a:buFont typeface="Wingdings" pitchFamily="2" charset="2"/>
              <a:buChar char="§"/>
            </a:pPr>
            <a:r>
              <a:rPr lang="en-US" altLang="en-US" sz="1800">
                <a:solidFill>
                  <a:schemeClr val="bg1"/>
                </a:solidFill>
              </a:rPr>
              <a:t>Read all plan information carefully.</a:t>
            </a:r>
          </a:p>
          <a:p>
            <a:pPr>
              <a:spcBef>
                <a:spcPct val="0"/>
              </a:spcBef>
              <a:buFont typeface="Wingdings" pitchFamily="2" charset="2"/>
              <a:buChar char="§"/>
            </a:pPr>
            <a:endParaRPr lang="en-US" altLang="en-US" sz="1800">
              <a:solidFill>
                <a:schemeClr val="bg1"/>
              </a:solidFill>
            </a:endParaRPr>
          </a:p>
          <a:p>
            <a:pPr>
              <a:spcBef>
                <a:spcPct val="0"/>
              </a:spcBef>
              <a:buFont typeface="Wingdings" pitchFamily="2" charset="2"/>
              <a:buChar char="§"/>
            </a:pPr>
            <a:r>
              <a:rPr lang="en-US" altLang="en-US" sz="1800">
                <a:solidFill>
                  <a:schemeClr val="bg1"/>
                </a:solidFill>
              </a:rPr>
              <a:t>Make sure to enroll online before the end of your enrollment period.</a:t>
            </a:r>
          </a:p>
          <a:p>
            <a:pPr>
              <a:spcBef>
                <a:spcPct val="0"/>
              </a:spcBef>
              <a:buFont typeface="Wingdings" pitchFamily="2" charset="2"/>
              <a:buChar char="§"/>
            </a:pPr>
            <a:endParaRPr lang="en-US" altLang="en-US" sz="1800">
              <a:solidFill>
                <a:schemeClr val="bg1"/>
              </a:solidFill>
            </a:endParaRPr>
          </a:p>
          <a:p>
            <a:pPr>
              <a:spcBef>
                <a:spcPct val="0"/>
              </a:spcBef>
              <a:buFont typeface="Wingdings" pitchFamily="2" charset="2"/>
              <a:buChar char="§"/>
            </a:pPr>
            <a:r>
              <a:rPr lang="en-US" altLang="en-US" sz="1800">
                <a:solidFill>
                  <a:schemeClr val="bg1"/>
                </a:solidFill>
              </a:rPr>
              <a:t>Rest easier knowing that you are helping to protect the financial future of you and your loved ones.</a:t>
            </a:r>
          </a:p>
        </p:txBody>
      </p:sp>
      <p:sp>
        <p:nvSpPr>
          <p:cNvPr id="54276" name="Rectangle 4"/>
          <p:cNvSpPr>
            <a:spLocks noChangeArrowheads="1"/>
          </p:cNvSpPr>
          <p:nvPr/>
        </p:nvSpPr>
        <p:spPr bwMode="auto">
          <a:xfrm>
            <a:off x="1501775" y="1143000"/>
            <a:ext cx="6246813" cy="1895475"/>
          </a:xfrm>
          <a:prstGeom prst="rect">
            <a:avLst/>
          </a:prstGeom>
          <a:solidFill>
            <a:srgbClr val="00AEEF">
              <a:alpha val="89018"/>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Font typeface="Arial" charset="0"/>
              <a:buChar char="•"/>
              <a:defRPr sz="16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9pPr>
          </a:lstStyle>
          <a:p>
            <a:pPr>
              <a:spcBef>
                <a:spcPct val="0"/>
              </a:spcBef>
              <a:buFontTx/>
              <a:buChar char="•"/>
            </a:pPr>
            <a:r>
              <a:rPr lang="en-US" altLang="en-US" sz="2000" b="1">
                <a:solidFill>
                  <a:schemeClr val="bg1"/>
                </a:solidFill>
              </a:rPr>
              <a:t>Enroll between July 1st and July 31st, 2015</a:t>
            </a:r>
          </a:p>
          <a:p>
            <a:pPr>
              <a:spcBef>
                <a:spcPct val="0"/>
              </a:spcBef>
              <a:buFontTx/>
              <a:buChar char="•"/>
            </a:pPr>
            <a:endParaRPr lang="en-US" altLang="en-US" sz="2000" b="1">
              <a:solidFill>
                <a:schemeClr val="bg1"/>
              </a:solidFill>
            </a:endParaRPr>
          </a:p>
          <a:p>
            <a:pPr>
              <a:spcBef>
                <a:spcPct val="0"/>
              </a:spcBef>
              <a:buFontTx/>
              <a:buChar char="•"/>
            </a:pPr>
            <a:r>
              <a:rPr lang="en-US" altLang="en-US" sz="2000" b="1">
                <a:solidFill>
                  <a:schemeClr val="bg1"/>
                </a:solidFill>
              </a:rPr>
              <a:t>Please enroll through iBenefits at sso.tamus.edu</a:t>
            </a:r>
          </a:p>
        </p:txBody>
      </p:sp>
      <p:sp>
        <p:nvSpPr>
          <p:cNvPr id="15366" name="Rectangle 6"/>
          <p:cNvSpPr>
            <a:spLocks/>
          </p:cNvSpPr>
          <p:nvPr/>
        </p:nvSpPr>
        <p:spPr bwMode="auto">
          <a:xfrm>
            <a:off x="458788"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16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9pPr>
          </a:lstStyle>
          <a:p>
            <a:pPr>
              <a:lnSpc>
                <a:spcPts val="2000"/>
              </a:lnSpc>
              <a:spcBef>
                <a:spcPct val="0"/>
              </a:spcBef>
              <a:buFontTx/>
              <a:buNone/>
            </a:pPr>
            <a:r>
              <a:rPr lang="en-US" altLang="en-US" sz="1800" b="1">
                <a:solidFill>
                  <a:srgbClr val="00AEEF"/>
                </a:solidFill>
              </a:rPr>
              <a:t>NEXT STEPS…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276"/>
                                        </p:tgtEl>
                                        <p:attrNameLst>
                                          <p:attrName>style.visibility</p:attrName>
                                        </p:attrNameLst>
                                      </p:cBhvr>
                                      <p:to>
                                        <p:strVal val="visible"/>
                                      </p:to>
                                    </p:set>
                                    <p:animEffect transition="in" filter="fade">
                                      <p:cBhvr>
                                        <p:cTn id="7" dur="2000"/>
                                        <p:tgtEl>
                                          <p:spTgt spid="542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4274">
                                            <p:bg/>
                                          </p:spTgt>
                                        </p:tgtEl>
                                        <p:attrNameLst>
                                          <p:attrName>style.visibility</p:attrName>
                                        </p:attrNameLst>
                                      </p:cBhvr>
                                      <p:to>
                                        <p:strVal val="visible"/>
                                      </p:to>
                                    </p:set>
                                    <p:animEffect transition="in" filter="fade">
                                      <p:cBhvr>
                                        <p:cTn id="12" dur="1000"/>
                                        <p:tgtEl>
                                          <p:spTgt spid="54274">
                                            <p:bg/>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4274">
                                            <p:txEl>
                                              <p:pRg st="0" end="0"/>
                                            </p:txEl>
                                          </p:spTgt>
                                        </p:tgtEl>
                                        <p:attrNameLst>
                                          <p:attrName>style.visibility</p:attrName>
                                        </p:attrNameLst>
                                      </p:cBhvr>
                                      <p:to>
                                        <p:strVal val="visible"/>
                                      </p:to>
                                    </p:set>
                                    <p:animEffect transition="in" filter="fade">
                                      <p:cBhvr>
                                        <p:cTn id="15" dur="1000"/>
                                        <p:tgtEl>
                                          <p:spTgt spid="54274">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4274">
                                            <p:txEl>
                                              <p:pRg st="2" end="2"/>
                                            </p:txEl>
                                          </p:spTgt>
                                        </p:tgtEl>
                                        <p:attrNameLst>
                                          <p:attrName>style.visibility</p:attrName>
                                        </p:attrNameLst>
                                      </p:cBhvr>
                                      <p:to>
                                        <p:strVal val="visible"/>
                                      </p:to>
                                    </p:set>
                                    <p:animEffect transition="in" filter="fade">
                                      <p:cBhvr>
                                        <p:cTn id="18" dur="1000"/>
                                        <p:tgtEl>
                                          <p:spTgt spid="54274">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4274">
                                            <p:txEl>
                                              <p:pRg st="4" end="4"/>
                                            </p:txEl>
                                          </p:spTgt>
                                        </p:tgtEl>
                                        <p:attrNameLst>
                                          <p:attrName>style.visibility</p:attrName>
                                        </p:attrNameLst>
                                      </p:cBhvr>
                                      <p:to>
                                        <p:strVal val="visible"/>
                                      </p:to>
                                    </p:set>
                                    <p:animEffect transition="in" filter="fade">
                                      <p:cBhvr>
                                        <p:cTn id="21" dur="1000"/>
                                        <p:tgtEl>
                                          <p:spTgt spid="5427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build="allAtOnce" animBg="1"/>
      <p:bldP spid="5427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2"/>
          <p:cNvSpPr txBox="1">
            <a:spLocks noChangeArrowheads="1"/>
          </p:cNvSpPr>
          <p:nvPr/>
        </p:nvSpPr>
        <p:spPr bwMode="auto">
          <a:xfrm>
            <a:off x="1981200" y="2346325"/>
            <a:ext cx="6629400"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spcBef>
                <a:spcPct val="20000"/>
              </a:spcBef>
              <a:buFont typeface="Arial" charset="0"/>
              <a:buChar char="•"/>
              <a:defRPr sz="16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9pPr>
          </a:lstStyle>
          <a:p>
            <a:pPr eaLnBrk="1" hangingPunct="1">
              <a:spcBef>
                <a:spcPct val="0"/>
              </a:spcBef>
              <a:buFontTx/>
              <a:buNone/>
            </a:pPr>
            <a:r>
              <a:rPr lang="en-US" altLang="en-US" sz="1000">
                <a:solidFill>
                  <a:schemeClr val="bg1"/>
                </a:solidFill>
                <a:latin typeface="Arial Narrow" pitchFamily="34" charset="0"/>
              </a:rPr>
              <a:t>Some Healthy Rewards programs are not available in all states. If your CIGNA plan includes coverage for any of these services, this program is in addition to, not instead of, your plan benefits. A discount program is NOT insurance, and the member must pay the entire discounted charge. Services outlined above may not be available in all states.</a:t>
            </a:r>
            <a:br>
              <a:rPr lang="en-US" altLang="en-US" sz="1000">
                <a:solidFill>
                  <a:schemeClr val="bg1"/>
                </a:solidFill>
                <a:latin typeface="Arial Narrow" pitchFamily="34" charset="0"/>
              </a:rPr>
            </a:br>
            <a:r>
              <a:rPr lang="en-US" altLang="en-US" sz="1000">
                <a:solidFill>
                  <a:schemeClr val="bg1"/>
                </a:solidFill>
                <a:latin typeface="Arial Narrow" pitchFamily="34" charset="0"/>
              </a:rPr>
              <a:t/>
            </a:r>
            <a:br>
              <a:rPr lang="en-US" altLang="en-US" sz="1000">
                <a:solidFill>
                  <a:schemeClr val="bg1"/>
                </a:solidFill>
                <a:latin typeface="Arial Narrow" pitchFamily="34" charset="0"/>
              </a:rPr>
            </a:br>
            <a:r>
              <a:rPr lang="en-US" altLang="en-US" sz="1000">
                <a:solidFill>
                  <a:schemeClr val="bg1"/>
                </a:solidFill>
                <a:latin typeface="Arial Narrow" pitchFamily="34" charset="0"/>
              </a:rPr>
              <a:t>“CIGNA,” “CIGNA Group Insurance” and the “Tree of Life” logo are registered service marks of CIGNA Intellectual Property, Inc., licensed for use by CIGNA Corporation and its operating subsidiaries. All products and services are provided exclusively by such operating subsidiaries and not by CIGNA Corporation. Such operating subsidiaries include Life Insurance Company of North America, CIGNA Life Insurance Company of New York, and Connecticut General Life Insurance Company.</a:t>
            </a:r>
          </a:p>
          <a:p>
            <a:pPr algn="just" eaLnBrk="1" hangingPunct="1">
              <a:spcBef>
                <a:spcPct val="0"/>
              </a:spcBef>
              <a:buFontTx/>
              <a:buNone/>
            </a:pPr>
            <a:endParaRPr lang="en-US" altLang="en-US" sz="1000">
              <a:solidFill>
                <a:schemeClr val="bg1"/>
              </a:solidFill>
              <a:latin typeface="Arial Narrow" pitchFamily="34" charset="0"/>
            </a:endParaRPr>
          </a:p>
          <a:p>
            <a:pPr algn="just" eaLnBrk="1" hangingPunct="1">
              <a:spcBef>
                <a:spcPct val="0"/>
              </a:spcBef>
              <a:buFontTx/>
              <a:buNone/>
            </a:pPr>
            <a:r>
              <a:rPr lang="en-US" altLang="en-US" sz="1000">
                <a:solidFill>
                  <a:schemeClr val="bg1"/>
                </a:solidFill>
                <a:latin typeface="Arial Narrow" pitchFamily="34" charset="0"/>
              </a:rPr>
              <a:t>"Cigna" is a registered service mark and the "Tree of Life" logo and “GO YOU” are service marks of Cigna Intellectual Property, Inc., licensed for use by Cigna Corporation and its operating subsidiaries. All products and services are provided by such operating subsidiaries and not by Cigna Corporation. Such operating subsidiaries include Connecticut General Life Insurance Company, Cigna Health and Life Insurance Company, and HMO or service company subsidiaries of Cigna Health Corporation and Cigna Dental Health, Inc. All models are used for illustrative purposes only. </a:t>
            </a:r>
          </a:p>
          <a:p>
            <a:pPr algn="just" eaLnBrk="1" hangingPunct="1">
              <a:spcBef>
                <a:spcPct val="0"/>
              </a:spcBef>
              <a:buFontTx/>
              <a:buNone/>
            </a:pPr>
            <a:endParaRPr lang="en-US" altLang="en-US" sz="1000">
              <a:solidFill>
                <a:schemeClr val="bg1"/>
              </a:solidFill>
              <a:latin typeface="Arial Narrow" pitchFamily="34" charset="0"/>
            </a:endParaRPr>
          </a:p>
          <a:p>
            <a:pPr algn="just" eaLnBrk="1" hangingPunct="1">
              <a:spcBef>
                <a:spcPct val="0"/>
              </a:spcBef>
              <a:buFontTx/>
              <a:buNone/>
            </a:pPr>
            <a:r>
              <a:rPr lang="en-US" altLang="en-US" sz="1000">
                <a:solidFill>
                  <a:schemeClr val="bg1"/>
                </a:solidFill>
                <a:latin typeface="Arial Narrow" pitchFamily="34" charset="0"/>
              </a:rPr>
              <a:t>© 2014 Cigna. Some content provided under license.</a:t>
            </a:r>
          </a:p>
          <a:p>
            <a:pPr algn="just" eaLnBrk="1" hangingPunct="1">
              <a:spcBef>
                <a:spcPct val="0"/>
              </a:spcBef>
              <a:buFontTx/>
              <a:buNone/>
            </a:pPr>
            <a:endParaRPr lang="en-US" altLang="en-US" sz="1000">
              <a:solidFill>
                <a:schemeClr val="bg1"/>
              </a:solidFill>
              <a:latin typeface="Arial Narrow"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0"/>
          </p:nvPr>
        </p:nvSpPr>
        <p:spPr>
          <a:noFill/>
        </p:spPr>
        <p:txBody>
          <a:bodyPr/>
          <a:lstStyle>
            <a:lvl1pPr eaLnBrk="0" hangingPunct="0">
              <a:spcBef>
                <a:spcPct val="20000"/>
              </a:spcBef>
              <a:buFont typeface="Arial" charset="0"/>
              <a:buChar char="•"/>
              <a:defRPr sz="16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9pPr>
          </a:lstStyle>
          <a:p>
            <a:pPr eaLnBrk="1" hangingPunct="1">
              <a:spcBef>
                <a:spcPct val="0"/>
              </a:spcBef>
              <a:buFontTx/>
              <a:buNone/>
            </a:pPr>
            <a:fld id="{0F89865D-6AAC-4645-8FE2-184B0EA2407D}" type="slidenum">
              <a:rPr lang="en-US" altLang="en-US" sz="1000" smtClean="0">
                <a:solidFill>
                  <a:srgbClr val="999999"/>
                </a:solidFill>
              </a:rPr>
              <a:pPr eaLnBrk="1" hangingPunct="1">
                <a:spcBef>
                  <a:spcPct val="0"/>
                </a:spcBef>
                <a:buFontTx/>
                <a:buNone/>
              </a:pPr>
              <a:t>2</a:t>
            </a:fld>
            <a:endParaRPr lang="en-US" altLang="en-US" sz="1000" smtClean="0">
              <a:solidFill>
                <a:srgbClr val="999999"/>
              </a:solidFill>
            </a:endParaRPr>
          </a:p>
        </p:txBody>
      </p:sp>
      <p:sp>
        <p:nvSpPr>
          <p:cNvPr id="5123" name="Footer Placeholder 4"/>
          <p:cNvSpPr>
            <a:spLocks noGrp="1"/>
          </p:cNvSpPr>
          <p:nvPr>
            <p:ph type="ftr" sz="quarter" idx="11"/>
          </p:nvPr>
        </p:nvSpPr>
        <p:spPr>
          <a:noFill/>
        </p:spPr>
        <p:txBody>
          <a:bodyPr/>
          <a:lstStyle>
            <a:lvl1pPr eaLnBrk="0" hangingPunct="0">
              <a:spcBef>
                <a:spcPct val="20000"/>
              </a:spcBef>
              <a:buFont typeface="Arial" charset="0"/>
              <a:buChar char="•"/>
              <a:defRPr sz="16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9pPr>
          </a:lstStyle>
          <a:p>
            <a:pPr eaLnBrk="1" hangingPunct="1">
              <a:spcBef>
                <a:spcPct val="0"/>
              </a:spcBef>
              <a:buFontTx/>
              <a:buNone/>
            </a:pPr>
            <a:r>
              <a:rPr lang="en-US" altLang="en-US" sz="800" smtClean="0">
                <a:solidFill>
                  <a:srgbClr val="999999"/>
                </a:solidFill>
                <a:latin typeface="Arial Narrow" pitchFamily="34" charset="0"/>
              </a:rPr>
              <a:t>Confidential, unpublished property of Cigna. Do not duplicate or distribute. Use and distribution limited solely to authorized personnel. © 2013 Cigna  </a:t>
            </a:r>
          </a:p>
        </p:txBody>
      </p:sp>
      <p:pic>
        <p:nvPicPr>
          <p:cNvPr id="512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1057275"/>
            <a:ext cx="2081212" cy="3121025"/>
          </a:xfrm>
          <a:prstGeom prst="rect">
            <a:avLst/>
          </a:prstGeom>
          <a:noFill/>
          <a:ln>
            <a:noFill/>
          </a:ln>
          <a:effectLst/>
          <a:extLst>
            <a:ext uri="{909E8E84-426E-40DD-AFC4-6F175D3DCCD1}">
              <a14:hiddenFill xmlns:a14="http://schemas.microsoft.com/office/drawing/2010/main">
                <a:solidFill>
                  <a:srgbClr val="E4701E">
                    <a:alpha val="81960"/>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4" name="Rectangle 6"/>
          <p:cNvSpPr>
            <a:spLocks noChangeArrowheads="1"/>
          </p:cNvSpPr>
          <p:nvPr/>
        </p:nvSpPr>
        <p:spPr bwMode="auto">
          <a:xfrm>
            <a:off x="1352550" y="5267325"/>
            <a:ext cx="6561138" cy="762000"/>
          </a:xfrm>
          <a:prstGeom prst="rect">
            <a:avLst/>
          </a:prstGeom>
          <a:solidFill>
            <a:srgbClr val="62136D">
              <a:alpha val="79999"/>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Font typeface="Arial" charset="0"/>
              <a:buChar char="•"/>
              <a:defRPr sz="16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9pPr>
          </a:lstStyle>
          <a:p>
            <a:pPr algn="ctr" eaLnBrk="1" hangingPunct="1">
              <a:spcBef>
                <a:spcPct val="0"/>
              </a:spcBef>
              <a:buFontTx/>
              <a:buNone/>
            </a:pPr>
            <a:r>
              <a:rPr lang="en-US" altLang="en-US" sz="2800">
                <a:solidFill>
                  <a:schemeClr val="bg1"/>
                </a:solidFill>
              </a:rPr>
              <a:t>Why not help insure your </a:t>
            </a:r>
            <a:r>
              <a:rPr lang="en-US" altLang="en-US" sz="2800" i="1">
                <a:solidFill>
                  <a:schemeClr val="bg1"/>
                </a:solidFill>
              </a:rPr>
              <a:t>paycheck</a:t>
            </a:r>
            <a:r>
              <a:rPr lang="en-US" altLang="en-US" sz="2800">
                <a:solidFill>
                  <a:schemeClr val="bg1"/>
                </a:solidFill>
              </a:rPr>
              <a:t>?</a:t>
            </a:r>
          </a:p>
        </p:txBody>
      </p:sp>
      <p:sp>
        <p:nvSpPr>
          <p:cNvPr id="5126" name="Rectangle 7"/>
          <p:cNvSpPr>
            <a:spLocks noChangeArrowheads="1"/>
          </p:cNvSpPr>
          <p:nvPr/>
        </p:nvSpPr>
        <p:spPr bwMode="auto">
          <a:xfrm>
            <a:off x="338138" y="4264025"/>
            <a:ext cx="2100262" cy="685800"/>
          </a:xfrm>
          <a:prstGeom prst="rect">
            <a:avLst/>
          </a:prstGeom>
          <a:solidFill>
            <a:srgbClr val="62136D">
              <a:alpha val="79999"/>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Font typeface="Arial" charset="0"/>
              <a:buChar char="•"/>
              <a:defRPr sz="16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9pPr>
          </a:lstStyle>
          <a:p>
            <a:pPr algn="ctr" eaLnBrk="1" hangingPunct="1">
              <a:spcBef>
                <a:spcPct val="0"/>
              </a:spcBef>
              <a:buFontTx/>
              <a:buNone/>
            </a:pPr>
            <a:r>
              <a:rPr lang="en-US" altLang="en-US">
                <a:solidFill>
                  <a:schemeClr val="bg1"/>
                </a:solidFill>
              </a:rPr>
              <a:t>It’s common for you to insure your home,</a:t>
            </a:r>
          </a:p>
        </p:txBody>
      </p:sp>
      <p:sp>
        <p:nvSpPr>
          <p:cNvPr id="5127" name="Rectangle 8"/>
          <p:cNvSpPr>
            <a:spLocks noChangeArrowheads="1"/>
          </p:cNvSpPr>
          <p:nvPr/>
        </p:nvSpPr>
        <p:spPr bwMode="auto">
          <a:xfrm>
            <a:off x="3338513" y="4240213"/>
            <a:ext cx="2257425" cy="671512"/>
          </a:xfrm>
          <a:prstGeom prst="rect">
            <a:avLst/>
          </a:prstGeom>
          <a:solidFill>
            <a:srgbClr val="62136D">
              <a:alpha val="79999"/>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Font typeface="Arial" charset="0"/>
              <a:buChar char="•"/>
              <a:defRPr sz="16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9pPr>
          </a:lstStyle>
          <a:p>
            <a:pPr algn="ctr" eaLnBrk="1" hangingPunct="1">
              <a:spcBef>
                <a:spcPct val="0"/>
              </a:spcBef>
              <a:buFontTx/>
              <a:buNone/>
            </a:pPr>
            <a:r>
              <a:rPr lang="en-US" altLang="en-US">
                <a:solidFill>
                  <a:schemeClr val="bg1"/>
                </a:solidFill>
              </a:rPr>
              <a:t>your vehicle,</a:t>
            </a:r>
          </a:p>
        </p:txBody>
      </p:sp>
      <p:sp>
        <p:nvSpPr>
          <p:cNvPr id="5128" name="Rectangle 9"/>
          <p:cNvSpPr>
            <a:spLocks noChangeArrowheads="1"/>
          </p:cNvSpPr>
          <p:nvPr/>
        </p:nvSpPr>
        <p:spPr bwMode="auto">
          <a:xfrm>
            <a:off x="6761163" y="4262438"/>
            <a:ext cx="1703387" cy="766762"/>
          </a:xfrm>
          <a:prstGeom prst="rect">
            <a:avLst/>
          </a:prstGeom>
          <a:solidFill>
            <a:srgbClr val="62136D">
              <a:alpha val="79999"/>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Font typeface="Arial" charset="0"/>
              <a:buChar char="•"/>
              <a:defRPr sz="16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9pPr>
          </a:lstStyle>
          <a:p>
            <a:pPr algn="ctr" eaLnBrk="1" hangingPunct="1">
              <a:spcBef>
                <a:spcPct val="0"/>
              </a:spcBef>
              <a:buFontTx/>
              <a:buNone/>
            </a:pPr>
            <a:r>
              <a:rPr lang="en-US" altLang="en-US">
                <a:solidFill>
                  <a:schemeClr val="bg1"/>
                </a:solidFill>
              </a:rPr>
              <a:t>and your health coverage.</a:t>
            </a:r>
          </a:p>
        </p:txBody>
      </p:sp>
      <p:sp>
        <p:nvSpPr>
          <p:cNvPr id="5129" name="Rectangle 11"/>
          <p:cNvSpPr>
            <a:spLocks noGrp="1"/>
          </p:cNvSpPr>
          <p:nvPr>
            <p:ph type="title"/>
          </p:nvPr>
        </p:nvSpPr>
        <p:spPr>
          <a:noFill/>
        </p:spPr>
        <p:txBody>
          <a:bodyPr/>
          <a:lstStyle/>
          <a:p>
            <a:r>
              <a:rPr lang="en-US" altLang="en-US" smtClean="0">
                <a:latin typeface="Arial" charset="0"/>
                <a:ea typeface="ＭＳ Ｐゴシック" pitchFamily="34" charset="-128"/>
                <a:cs typeface="Arial" charset="0"/>
              </a:rPr>
              <a:t>WHY IS DISABILITY INSURANCE IMPORTANT?</a:t>
            </a:r>
          </a:p>
        </p:txBody>
      </p:sp>
      <p:pic>
        <p:nvPicPr>
          <p:cNvPr id="513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8513" y="1023938"/>
            <a:ext cx="2257425" cy="307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1"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6963" y="1055688"/>
            <a:ext cx="2574925" cy="307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014"/>
                                        </p:tgtEl>
                                        <p:attrNameLst>
                                          <p:attrName>style.visibility</p:attrName>
                                        </p:attrNameLst>
                                      </p:cBhvr>
                                      <p:to>
                                        <p:strVal val="visible"/>
                                      </p:to>
                                    </p:set>
                                    <p:animEffect transition="in" filter="fade">
                                      <p:cBhvr>
                                        <p:cTn id="7" dur="1000"/>
                                        <p:tgtEl>
                                          <p:spTgt spid="430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p:spPr>
        <p:txBody>
          <a:bodyPr/>
          <a:lstStyle>
            <a:lvl1pPr eaLnBrk="0" hangingPunct="0">
              <a:spcBef>
                <a:spcPct val="20000"/>
              </a:spcBef>
              <a:buFont typeface="Arial" charset="0"/>
              <a:buChar char="•"/>
              <a:defRPr sz="16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9pPr>
          </a:lstStyle>
          <a:p>
            <a:pPr eaLnBrk="1" hangingPunct="1">
              <a:spcBef>
                <a:spcPct val="0"/>
              </a:spcBef>
              <a:buFontTx/>
              <a:buNone/>
            </a:pPr>
            <a:fld id="{9C56BE7D-9663-436C-8757-70818585171A}" type="slidenum">
              <a:rPr lang="en-US" altLang="en-US" sz="1000" smtClean="0">
                <a:solidFill>
                  <a:srgbClr val="999999"/>
                </a:solidFill>
              </a:rPr>
              <a:pPr eaLnBrk="1" hangingPunct="1">
                <a:spcBef>
                  <a:spcPct val="0"/>
                </a:spcBef>
                <a:buFontTx/>
                <a:buNone/>
              </a:pPr>
              <a:t>3</a:t>
            </a:fld>
            <a:endParaRPr lang="en-US" altLang="en-US" sz="1000" smtClean="0">
              <a:solidFill>
                <a:srgbClr val="999999"/>
              </a:solidFill>
            </a:endParaRPr>
          </a:p>
        </p:txBody>
      </p:sp>
      <p:sp>
        <p:nvSpPr>
          <p:cNvPr id="6147" name="Footer Placeholder 4"/>
          <p:cNvSpPr>
            <a:spLocks noGrp="1"/>
          </p:cNvSpPr>
          <p:nvPr>
            <p:ph type="ftr" sz="quarter" idx="11"/>
          </p:nvPr>
        </p:nvSpPr>
        <p:spPr>
          <a:noFill/>
        </p:spPr>
        <p:txBody>
          <a:bodyPr/>
          <a:lstStyle>
            <a:lvl1pPr eaLnBrk="0" hangingPunct="0">
              <a:spcBef>
                <a:spcPct val="20000"/>
              </a:spcBef>
              <a:buFont typeface="Arial" charset="0"/>
              <a:buChar char="•"/>
              <a:defRPr sz="16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9pPr>
          </a:lstStyle>
          <a:p>
            <a:pPr eaLnBrk="1" hangingPunct="1">
              <a:spcBef>
                <a:spcPct val="0"/>
              </a:spcBef>
              <a:buFontTx/>
              <a:buNone/>
            </a:pPr>
            <a:r>
              <a:rPr lang="en-US" altLang="en-US" sz="800" smtClean="0">
                <a:solidFill>
                  <a:srgbClr val="999999"/>
                </a:solidFill>
                <a:latin typeface="Arial Narrow" pitchFamily="34" charset="0"/>
              </a:rPr>
              <a:t>Confidential, unpublished property of Cigna. Do not duplicate or distribute. Use and distribution limited solely to authorized personnel. © 2013 Cigna  </a:t>
            </a:r>
          </a:p>
        </p:txBody>
      </p:sp>
      <p:sp>
        <p:nvSpPr>
          <p:cNvPr id="45059" name="Rectangle 3"/>
          <p:cNvSpPr>
            <a:spLocks noChangeArrowheads="1"/>
          </p:cNvSpPr>
          <p:nvPr/>
        </p:nvSpPr>
        <p:spPr bwMode="auto">
          <a:xfrm>
            <a:off x="725488" y="1400175"/>
            <a:ext cx="7634287" cy="2208213"/>
          </a:xfrm>
          <a:prstGeom prst="rect">
            <a:avLst/>
          </a:prstGeom>
          <a:solidFill>
            <a:srgbClr val="00AEEF">
              <a:alpha val="76862"/>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Font typeface="Arial" charset="0"/>
              <a:buChar char="•"/>
              <a:defRPr sz="16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9pPr>
          </a:lstStyle>
          <a:p>
            <a:pPr algn="ctr" eaLnBrk="1" hangingPunct="1">
              <a:spcBef>
                <a:spcPct val="0"/>
              </a:spcBef>
              <a:buFontTx/>
              <a:buNone/>
            </a:pPr>
            <a:r>
              <a:rPr lang="en-US" altLang="en-US" sz="3200"/>
              <a:t>Disability Insurance helps protect your income when you can’t work because of a covered illness or injury.</a:t>
            </a:r>
          </a:p>
        </p:txBody>
      </p:sp>
      <p:sp>
        <p:nvSpPr>
          <p:cNvPr id="45060" name="Rectangle 4"/>
          <p:cNvSpPr>
            <a:spLocks noChangeArrowheads="1"/>
          </p:cNvSpPr>
          <p:nvPr/>
        </p:nvSpPr>
        <p:spPr bwMode="auto">
          <a:xfrm>
            <a:off x="808038" y="4276725"/>
            <a:ext cx="3290887" cy="1555750"/>
          </a:xfrm>
          <a:prstGeom prst="rect">
            <a:avLst/>
          </a:prstGeom>
          <a:solidFill>
            <a:srgbClr val="00AEEF">
              <a:alpha val="8196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16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9pPr>
          </a:lstStyle>
          <a:p>
            <a:pPr algn="ctr">
              <a:spcBef>
                <a:spcPct val="0"/>
              </a:spcBef>
              <a:buFontTx/>
              <a:buNone/>
            </a:pPr>
            <a:r>
              <a:rPr lang="en-US" altLang="en-US"/>
              <a:t>This type of coverage may be </a:t>
            </a:r>
            <a:br>
              <a:rPr lang="en-US" altLang="en-US"/>
            </a:br>
            <a:r>
              <a:rPr lang="en-US" altLang="en-US"/>
              <a:t>less expensive if you purchase it</a:t>
            </a:r>
            <a:br>
              <a:rPr lang="en-US" altLang="en-US"/>
            </a:br>
            <a:r>
              <a:rPr lang="en-US" altLang="en-US"/>
              <a:t> through your employer than </a:t>
            </a:r>
            <a:br>
              <a:rPr lang="en-US" altLang="en-US"/>
            </a:br>
            <a:r>
              <a:rPr lang="en-US" altLang="en-US"/>
              <a:t>if you purchase an individual policy.</a:t>
            </a:r>
          </a:p>
        </p:txBody>
      </p:sp>
      <p:sp>
        <p:nvSpPr>
          <p:cNvPr id="45061" name="Rectangle 5"/>
          <p:cNvSpPr>
            <a:spLocks noChangeArrowheads="1"/>
          </p:cNvSpPr>
          <p:nvPr/>
        </p:nvSpPr>
        <p:spPr bwMode="auto">
          <a:xfrm>
            <a:off x="4981575" y="4262438"/>
            <a:ext cx="3379788" cy="1595437"/>
          </a:xfrm>
          <a:prstGeom prst="rect">
            <a:avLst/>
          </a:prstGeom>
          <a:solidFill>
            <a:srgbClr val="00AEEF">
              <a:alpha val="8196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16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9pPr>
          </a:lstStyle>
          <a:p>
            <a:pPr algn="ctr">
              <a:spcBef>
                <a:spcPct val="0"/>
              </a:spcBef>
              <a:buFontTx/>
              <a:buNone/>
            </a:pPr>
            <a:r>
              <a:rPr lang="en-US" altLang="en-US"/>
              <a:t>Plus, with the convenience of </a:t>
            </a:r>
            <a:br>
              <a:rPr lang="en-US" altLang="en-US"/>
            </a:br>
            <a:r>
              <a:rPr lang="en-US" altLang="en-US"/>
              <a:t>payroll deduction, you don’t have </a:t>
            </a:r>
            <a:br>
              <a:rPr lang="en-US" altLang="en-US"/>
            </a:br>
            <a:r>
              <a:rPr lang="en-US" altLang="en-US"/>
              <a:t>to worry about writing a check </a:t>
            </a:r>
            <a:br>
              <a:rPr lang="en-US" altLang="en-US"/>
            </a:br>
            <a:r>
              <a:rPr lang="en-US" altLang="en-US"/>
              <a:t>every month.</a:t>
            </a:r>
          </a:p>
        </p:txBody>
      </p:sp>
      <p:sp>
        <p:nvSpPr>
          <p:cNvPr id="6151" name="Rectangle 6"/>
          <p:cNvSpPr>
            <a:spLocks/>
          </p:cNvSpPr>
          <p:nvPr/>
        </p:nvSpPr>
        <p:spPr bwMode="auto">
          <a:xfrm>
            <a:off x="458788"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16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9pPr>
          </a:lstStyle>
          <a:p>
            <a:pPr>
              <a:lnSpc>
                <a:spcPts val="2000"/>
              </a:lnSpc>
              <a:spcBef>
                <a:spcPct val="0"/>
              </a:spcBef>
              <a:buFontTx/>
              <a:buNone/>
            </a:pPr>
            <a:r>
              <a:rPr lang="en-US" altLang="en-US" sz="1800" b="1">
                <a:solidFill>
                  <a:srgbClr val="00AEEF"/>
                </a:solidFill>
              </a:rPr>
              <a:t>DISABILITY INSURANCE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059"/>
                                        </p:tgtEl>
                                        <p:attrNameLst>
                                          <p:attrName>style.visibility</p:attrName>
                                        </p:attrNameLst>
                                      </p:cBhvr>
                                      <p:to>
                                        <p:strVal val="visible"/>
                                      </p:to>
                                    </p:set>
                                    <p:animEffect transition="in" filter="fade">
                                      <p:cBhvr>
                                        <p:cTn id="7" dur="2000"/>
                                        <p:tgtEl>
                                          <p:spTgt spid="450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5060"/>
                                        </p:tgtEl>
                                        <p:attrNameLst>
                                          <p:attrName>style.visibility</p:attrName>
                                        </p:attrNameLst>
                                      </p:cBhvr>
                                      <p:to>
                                        <p:strVal val="visible"/>
                                      </p:to>
                                    </p:set>
                                    <p:animEffect transition="in" filter="fade">
                                      <p:cBhvr>
                                        <p:cTn id="12" dur="1000"/>
                                        <p:tgtEl>
                                          <p:spTgt spid="4506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5061"/>
                                        </p:tgtEl>
                                        <p:attrNameLst>
                                          <p:attrName>style.visibility</p:attrName>
                                        </p:attrNameLst>
                                      </p:cBhvr>
                                      <p:to>
                                        <p:strVal val="visible"/>
                                      </p:to>
                                    </p:set>
                                    <p:animEffect transition="in" filter="fade">
                                      <p:cBhvr>
                                        <p:cTn id="17" dur="1000"/>
                                        <p:tgtEl>
                                          <p:spTgt spid="45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animBg="1"/>
      <p:bldP spid="45060" grpId="0" animBg="1"/>
      <p:bldP spid="4506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a:noFill/>
        </p:spPr>
        <p:txBody>
          <a:bodyPr/>
          <a:lstStyle>
            <a:lvl1pPr eaLnBrk="0" hangingPunct="0">
              <a:spcBef>
                <a:spcPct val="20000"/>
              </a:spcBef>
              <a:buFont typeface="Arial" charset="0"/>
              <a:buChar char="•"/>
              <a:defRPr sz="16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9pPr>
          </a:lstStyle>
          <a:p>
            <a:pPr eaLnBrk="1" hangingPunct="1">
              <a:spcBef>
                <a:spcPct val="0"/>
              </a:spcBef>
              <a:buFontTx/>
              <a:buNone/>
            </a:pPr>
            <a:fld id="{7E6627E4-8AC3-4187-BEC6-B84563045B68}" type="slidenum">
              <a:rPr lang="en-US" altLang="en-US" sz="1000" smtClean="0">
                <a:solidFill>
                  <a:srgbClr val="999999"/>
                </a:solidFill>
              </a:rPr>
              <a:pPr eaLnBrk="1" hangingPunct="1">
                <a:spcBef>
                  <a:spcPct val="0"/>
                </a:spcBef>
                <a:buFontTx/>
                <a:buNone/>
              </a:pPr>
              <a:t>4</a:t>
            </a:fld>
            <a:endParaRPr lang="en-US" altLang="en-US" sz="1000" smtClean="0">
              <a:solidFill>
                <a:srgbClr val="999999"/>
              </a:solidFill>
            </a:endParaRPr>
          </a:p>
        </p:txBody>
      </p:sp>
      <p:sp>
        <p:nvSpPr>
          <p:cNvPr id="7171" name="Footer Placeholder 4"/>
          <p:cNvSpPr>
            <a:spLocks noGrp="1"/>
          </p:cNvSpPr>
          <p:nvPr>
            <p:ph type="ftr" sz="quarter" idx="11"/>
          </p:nvPr>
        </p:nvSpPr>
        <p:spPr>
          <a:noFill/>
        </p:spPr>
        <p:txBody>
          <a:bodyPr/>
          <a:lstStyle>
            <a:lvl1pPr eaLnBrk="0" hangingPunct="0">
              <a:spcBef>
                <a:spcPct val="20000"/>
              </a:spcBef>
              <a:buFont typeface="Arial" charset="0"/>
              <a:buChar char="•"/>
              <a:defRPr sz="16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9pPr>
          </a:lstStyle>
          <a:p>
            <a:pPr eaLnBrk="1" hangingPunct="1">
              <a:spcBef>
                <a:spcPct val="0"/>
              </a:spcBef>
              <a:buFontTx/>
              <a:buNone/>
            </a:pPr>
            <a:r>
              <a:rPr lang="en-US" altLang="en-US" sz="800" smtClean="0">
                <a:solidFill>
                  <a:srgbClr val="999999"/>
                </a:solidFill>
                <a:latin typeface="Arial Narrow" pitchFamily="34" charset="0"/>
              </a:rPr>
              <a:t>Confidential, unpublished property of Cigna. Do not duplicate or distribute. Use and distribution limited solely to authorized personnel. © 2013 Cigna  </a:t>
            </a:r>
          </a:p>
        </p:txBody>
      </p:sp>
      <p:sp>
        <p:nvSpPr>
          <p:cNvPr id="7172" name="Rectangle 4"/>
          <p:cNvSpPr>
            <a:spLocks noChangeArrowheads="1"/>
          </p:cNvSpPr>
          <p:nvPr/>
        </p:nvSpPr>
        <p:spPr bwMode="auto">
          <a:xfrm>
            <a:off x="5370513" y="1524000"/>
            <a:ext cx="2946400" cy="153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16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9pPr>
          </a:lstStyle>
          <a:p>
            <a:pPr eaLnBrk="1" hangingPunct="1">
              <a:spcBef>
                <a:spcPct val="0"/>
              </a:spcBef>
              <a:buFontTx/>
              <a:buNone/>
            </a:pPr>
            <a:endParaRPr lang="en-US" altLang="en-US" sz="2400"/>
          </a:p>
        </p:txBody>
      </p:sp>
      <p:sp>
        <p:nvSpPr>
          <p:cNvPr id="7173" name="Rectangle 5"/>
          <p:cNvSpPr>
            <a:spLocks noChangeArrowheads="1"/>
          </p:cNvSpPr>
          <p:nvPr/>
        </p:nvSpPr>
        <p:spPr bwMode="auto">
          <a:xfrm>
            <a:off x="828675" y="1131888"/>
            <a:ext cx="2994025" cy="176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sz="16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9pPr>
          </a:lstStyle>
          <a:p>
            <a:pPr algn="ctr" eaLnBrk="1" hangingPunct="1">
              <a:spcBef>
                <a:spcPct val="0"/>
              </a:spcBef>
              <a:buFontTx/>
              <a:buNone/>
            </a:pPr>
            <a:r>
              <a:rPr lang="en-US" altLang="en-US" sz="2200" b="1">
                <a:solidFill>
                  <a:srgbClr val="000000"/>
                </a:solidFill>
                <a:latin typeface="Myriad Pro" pitchFamily="34" charset="0"/>
              </a:rPr>
              <a:t>Within the past hour, almost 3,000 Americans became disabled. That's 49 every minute.</a:t>
            </a:r>
            <a:r>
              <a:rPr lang="en-US" altLang="en-US" sz="2200" b="1" baseline="30000">
                <a:solidFill>
                  <a:srgbClr val="000000"/>
                </a:solidFill>
                <a:latin typeface="Myriad Pro" pitchFamily="34" charset="0"/>
              </a:rPr>
              <a:t>1</a:t>
            </a:r>
          </a:p>
        </p:txBody>
      </p:sp>
      <p:sp>
        <p:nvSpPr>
          <p:cNvPr id="7174" name="Rectangle 6"/>
          <p:cNvSpPr>
            <a:spLocks noChangeArrowheads="1"/>
          </p:cNvSpPr>
          <p:nvPr/>
        </p:nvSpPr>
        <p:spPr bwMode="auto">
          <a:xfrm>
            <a:off x="5905500" y="1066800"/>
            <a:ext cx="2670175" cy="210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sz="16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9pPr>
          </a:lstStyle>
          <a:p>
            <a:pPr algn="ctr" eaLnBrk="1" hangingPunct="1">
              <a:spcBef>
                <a:spcPct val="0"/>
              </a:spcBef>
              <a:buFontTx/>
              <a:buNone/>
            </a:pPr>
            <a:r>
              <a:rPr lang="en-US" altLang="en-US" sz="2200" b="1">
                <a:solidFill>
                  <a:srgbClr val="000000"/>
                </a:solidFill>
                <a:latin typeface="Myriad Pro" pitchFamily="34" charset="0"/>
              </a:rPr>
              <a:t>Almost one-third of Americans entering the work force today (3 in 10) will become disabled before they retire. </a:t>
            </a:r>
            <a:r>
              <a:rPr lang="en-US" altLang="en-US" sz="2200" b="1" baseline="30000">
                <a:solidFill>
                  <a:srgbClr val="000000"/>
                </a:solidFill>
                <a:latin typeface="Myriad Pro" pitchFamily="34" charset="0"/>
              </a:rPr>
              <a:t>2</a:t>
            </a:r>
          </a:p>
        </p:txBody>
      </p:sp>
      <p:sp>
        <p:nvSpPr>
          <p:cNvPr id="7175" name="Rectangle 7"/>
          <p:cNvSpPr>
            <a:spLocks noChangeArrowheads="1"/>
          </p:cNvSpPr>
          <p:nvPr/>
        </p:nvSpPr>
        <p:spPr bwMode="auto">
          <a:xfrm>
            <a:off x="2481263" y="3619500"/>
            <a:ext cx="3789362" cy="176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sz="16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9pPr>
          </a:lstStyle>
          <a:p>
            <a:pPr algn="ctr" eaLnBrk="1" hangingPunct="1">
              <a:spcBef>
                <a:spcPct val="30000"/>
              </a:spcBef>
              <a:buFontTx/>
              <a:buNone/>
            </a:pPr>
            <a:r>
              <a:rPr lang="en-US" altLang="en-US" sz="2200" b="1">
                <a:solidFill>
                  <a:srgbClr val="000000"/>
                </a:solidFill>
                <a:latin typeface="Myriad Pro" pitchFamily="34" charset="0"/>
              </a:rPr>
              <a:t>71% of American employees live from paycheck to paycheck, without enough savings to cushion the financial hit. </a:t>
            </a:r>
            <a:r>
              <a:rPr lang="en-US" altLang="en-US" sz="2200" b="1" baseline="30000">
                <a:solidFill>
                  <a:srgbClr val="000000"/>
                </a:solidFill>
                <a:latin typeface="Myriad Pro" pitchFamily="34" charset="0"/>
              </a:rPr>
              <a:t>3</a:t>
            </a:r>
          </a:p>
        </p:txBody>
      </p:sp>
      <p:sp>
        <p:nvSpPr>
          <p:cNvPr id="7176" name="Rectangle 8"/>
          <p:cNvSpPr>
            <a:spLocks noChangeArrowheads="1"/>
          </p:cNvSpPr>
          <p:nvPr/>
        </p:nvSpPr>
        <p:spPr bwMode="auto">
          <a:xfrm>
            <a:off x="315913" y="5757863"/>
            <a:ext cx="859313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sz="16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9pPr>
          </a:lstStyle>
          <a:p>
            <a:pPr eaLnBrk="1" hangingPunct="1">
              <a:spcBef>
                <a:spcPct val="0"/>
              </a:spcBef>
              <a:buFontTx/>
              <a:buNone/>
            </a:pPr>
            <a:r>
              <a:rPr lang="en-US" altLang="en-US" sz="1400">
                <a:latin typeface="Arial Narrow" pitchFamily="34" charset="0"/>
              </a:rPr>
              <a:t>1. National Safety Council, Injury Facts 2008 Ed. 2. Social Security Administration, Fact Sheet Jan 31, 2007. 3. American Payroll Association, "Getting Paid in America" Survey, 2008 </a:t>
            </a:r>
          </a:p>
        </p:txBody>
      </p:sp>
      <p:sp>
        <p:nvSpPr>
          <p:cNvPr id="7177" name="Rectangle 9"/>
          <p:cNvSpPr>
            <a:spLocks/>
          </p:cNvSpPr>
          <p:nvPr/>
        </p:nvSpPr>
        <p:spPr bwMode="auto">
          <a:xfrm>
            <a:off x="458788"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16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9pPr>
          </a:lstStyle>
          <a:p>
            <a:pPr>
              <a:lnSpc>
                <a:spcPts val="2000"/>
              </a:lnSpc>
              <a:spcBef>
                <a:spcPct val="0"/>
              </a:spcBef>
              <a:buFontTx/>
              <a:buNone/>
            </a:pPr>
            <a:r>
              <a:rPr lang="en-US" altLang="en-US" sz="1800" b="1">
                <a:solidFill>
                  <a:srgbClr val="00AEEF"/>
                </a:solidFill>
              </a:rPr>
              <a:t>DID YOU KNOW?</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a:noFill/>
        </p:spPr>
        <p:txBody>
          <a:bodyPr/>
          <a:lstStyle>
            <a:lvl1pPr eaLnBrk="0" hangingPunct="0">
              <a:spcBef>
                <a:spcPct val="20000"/>
              </a:spcBef>
              <a:buFont typeface="Arial" charset="0"/>
              <a:buChar char="•"/>
              <a:defRPr sz="16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9pPr>
          </a:lstStyle>
          <a:p>
            <a:pPr eaLnBrk="1" hangingPunct="1">
              <a:spcBef>
                <a:spcPct val="0"/>
              </a:spcBef>
              <a:buFontTx/>
              <a:buNone/>
            </a:pPr>
            <a:fld id="{C9D2B9BC-0F67-4BFE-B584-BD8225432151}" type="slidenum">
              <a:rPr lang="en-US" altLang="en-US" sz="1000" smtClean="0">
                <a:solidFill>
                  <a:srgbClr val="999999"/>
                </a:solidFill>
              </a:rPr>
              <a:pPr eaLnBrk="1" hangingPunct="1">
                <a:spcBef>
                  <a:spcPct val="0"/>
                </a:spcBef>
                <a:buFontTx/>
                <a:buNone/>
              </a:pPr>
              <a:t>5</a:t>
            </a:fld>
            <a:endParaRPr lang="en-US" altLang="en-US" sz="1000" smtClean="0">
              <a:solidFill>
                <a:srgbClr val="999999"/>
              </a:solidFill>
            </a:endParaRPr>
          </a:p>
        </p:txBody>
      </p:sp>
      <p:sp>
        <p:nvSpPr>
          <p:cNvPr id="8195" name="Footer Placeholder 4"/>
          <p:cNvSpPr>
            <a:spLocks noGrp="1"/>
          </p:cNvSpPr>
          <p:nvPr>
            <p:ph type="ftr" sz="quarter" idx="11"/>
          </p:nvPr>
        </p:nvSpPr>
        <p:spPr>
          <a:noFill/>
        </p:spPr>
        <p:txBody>
          <a:bodyPr/>
          <a:lstStyle>
            <a:lvl1pPr eaLnBrk="0" hangingPunct="0">
              <a:spcBef>
                <a:spcPct val="20000"/>
              </a:spcBef>
              <a:buFont typeface="Arial" charset="0"/>
              <a:buChar char="•"/>
              <a:defRPr sz="16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9pPr>
          </a:lstStyle>
          <a:p>
            <a:pPr eaLnBrk="1" hangingPunct="1">
              <a:spcBef>
                <a:spcPct val="0"/>
              </a:spcBef>
              <a:buFontTx/>
              <a:buNone/>
            </a:pPr>
            <a:r>
              <a:rPr lang="en-US" altLang="en-US" sz="800" smtClean="0">
                <a:solidFill>
                  <a:srgbClr val="999999"/>
                </a:solidFill>
                <a:latin typeface="Arial Narrow" pitchFamily="34" charset="0"/>
              </a:rPr>
              <a:t>Confidential, unpublished property of Cigna. Do not duplicate or distribute. Use and distribution limited solely to authorized personnel. © 2013 Cigna  </a:t>
            </a:r>
          </a:p>
        </p:txBody>
      </p:sp>
      <p:sp>
        <p:nvSpPr>
          <p:cNvPr id="8196" name="Rectangle 3"/>
          <p:cNvSpPr>
            <a:spLocks noGrp="1"/>
          </p:cNvSpPr>
          <p:nvPr>
            <p:ph type="body" idx="1"/>
          </p:nvPr>
        </p:nvSpPr>
        <p:spPr>
          <a:xfrm>
            <a:off x="514350" y="846138"/>
            <a:ext cx="7791450" cy="5324475"/>
          </a:xfrm>
        </p:spPr>
        <p:txBody>
          <a:bodyPr/>
          <a:lstStyle/>
          <a:p>
            <a:pPr>
              <a:defRPr/>
            </a:pPr>
            <a:r>
              <a:rPr lang="en-US" altLang="en-US" sz="1800" dirty="0" smtClean="0">
                <a:latin typeface="Arial" charset="0"/>
                <a:ea typeface="ＭＳ Ｐゴシック" pitchFamily="34" charset="-128"/>
                <a:cs typeface="Arial" charset="0"/>
              </a:rPr>
              <a:t>Texas A&amp;M University System is offering you the opportunity to elect Long-Term Disability insurance through Cigna without answering any medical questions or exams.</a:t>
            </a:r>
          </a:p>
          <a:p>
            <a:pPr>
              <a:defRPr/>
            </a:pPr>
            <a:endParaRPr lang="en-US" altLang="en-US" sz="1800" dirty="0" smtClean="0">
              <a:latin typeface="Arial" charset="0"/>
              <a:ea typeface="ＭＳ Ｐゴシック" pitchFamily="34" charset="-128"/>
              <a:cs typeface="Arial" charset="0"/>
            </a:endParaRPr>
          </a:p>
          <a:p>
            <a:pPr lvl="2">
              <a:defRPr/>
            </a:pPr>
            <a:r>
              <a:rPr lang="en-US" altLang="en-US" sz="1800" dirty="0" smtClean="0">
                <a:latin typeface="Arial" charset="0"/>
                <a:ea typeface="ＭＳ Ｐゴシック" pitchFamily="34" charset="-128"/>
                <a:cs typeface="Arial" charset="0"/>
              </a:rPr>
              <a:t>This plan will cover 65% of your monthly earnings up to a maximum of $8,000 per month</a:t>
            </a:r>
          </a:p>
          <a:p>
            <a:pPr marL="454025" lvl="2" indent="0">
              <a:buFont typeface="Arial" charset="0"/>
              <a:buNone/>
              <a:defRPr/>
            </a:pPr>
            <a:endParaRPr lang="en-US" altLang="en-US" sz="1800" dirty="0" smtClean="0">
              <a:latin typeface="Arial" charset="0"/>
              <a:ea typeface="ＭＳ Ｐゴシック" pitchFamily="34" charset="-128"/>
              <a:cs typeface="Arial" charset="0"/>
            </a:endParaRPr>
          </a:p>
          <a:p>
            <a:pPr>
              <a:defRPr/>
            </a:pPr>
            <a:r>
              <a:rPr lang="en-US" altLang="en-US" sz="1800" dirty="0" smtClean="0">
                <a:latin typeface="Arial" charset="0"/>
                <a:ea typeface="ＭＳ Ｐゴシック" pitchFamily="34" charset="-128"/>
                <a:cs typeface="Arial" charset="0"/>
              </a:rPr>
              <a:t>Please be sure to read your enrollment brochure for additional details about the plan.</a:t>
            </a:r>
          </a:p>
        </p:txBody>
      </p:sp>
      <p:sp>
        <p:nvSpPr>
          <p:cNvPr id="8197" name="Rectangle 5"/>
          <p:cNvSpPr>
            <a:spLocks/>
          </p:cNvSpPr>
          <p:nvPr/>
        </p:nvSpPr>
        <p:spPr bwMode="auto">
          <a:xfrm>
            <a:off x="458788"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16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9pPr>
          </a:lstStyle>
          <a:p>
            <a:pPr>
              <a:lnSpc>
                <a:spcPts val="2000"/>
              </a:lnSpc>
              <a:spcBef>
                <a:spcPct val="0"/>
              </a:spcBef>
              <a:buFontTx/>
              <a:buNone/>
            </a:pPr>
            <a:r>
              <a:rPr lang="en-US" altLang="en-US" sz="1800" b="1">
                <a:solidFill>
                  <a:srgbClr val="00AEEF"/>
                </a:solidFill>
              </a:rPr>
              <a:t>YOUR LONG-TERM DISABILITY PLAN</a:t>
            </a:r>
          </a:p>
        </p:txBody>
      </p:sp>
      <p:pic>
        <p:nvPicPr>
          <p:cNvPr id="819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3175" y="3429000"/>
            <a:ext cx="4076700" cy="305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noFill/>
        </p:spPr>
        <p:txBody>
          <a:bodyPr/>
          <a:lstStyle>
            <a:lvl1pPr eaLnBrk="0" hangingPunct="0">
              <a:spcBef>
                <a:spcPct val="20000"/>
              </a:spcBef>
              <a:buFont typeface="Arial" charset="0"/>
              <a:buChar char="•"/>
              <a:defRPr sz="16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9pPr>
          </a:lstStyle>
          <a:p>
            <a:pPr eaLnBrk="1" hangingPunct="1">
              <a:spcBef>
                <a:spcPct val="0"/>
              </a:spcBef>
              <a:buFontTx/>
              <a:buNone/>
            </a:pPr>
            <a:fld id="{B0118D63-A0B2-410C-A810-904F74AB67B2}" type="slidenum">
              <a:rPr lang="en-US" altLang="en-US" sz="1000" smtClean="0">
                <a:solidFill>
                  <a:srgbClr val="999999"/>
                </a:solidFill>
              </a:rPr>
              <a:pPr eaLnBrk="1" hangingPunct="1">
                <a:spcBef>
                  <a:spcPct val="0"/>
                </a:spcBef>
                <a:buFontTx/>
                <a:buNone/>
              </a:pPr>
              <a:t>6</a:t>
            </a:fld>
            <a:endParaRPr lang="en-US" altLang="en-US" sz="1000" smtClean="0">
              <a:solidFill>
                <a:srgbClr val="999999"/>
              </a:solidFill>
            </a:endParaRPr>
          </a:p>
        </p:txBody>
      </p:sp>
      <p:sp>
        <p:nvSpPr>
          <p:cNvPr id="9219" name="Footer Placeholder 4"/>
          <p:cNvSpPr>
            <a:spLocks noGrp="1"/>
          </p:cNvSpPr>
          <p:nvPr>
            <p:ph type="ftr" sz="quarter" idx="11"/>
          </p:nvPr>
        </p:nvSpPr>
        <p:spPr>
          <a:noFill/>
        </p:spPr>
        <p:txBody>
          <a:bodyPr/>
          <a:lstStyle>
            <a:lvl1pPr eaLnBrk="0" hangingPunct="0">
              <a:spcBef>
                <a:spcPct val="20000"/>
              </a:spcBef>
              <a:buFont typeface="Arial" charset="0"/>
              <a:buChar char="•"/>
              <a:defRPr sz="16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9pPr>
          </a:lstStyle>
          <a:p>
            <a:pPr eaLnBrk="1" hangingPunct="1">
              <a:spcBef>
                <a:spcPct val="0"/>
              </a:spcBef>
              <a:buFontTx/>
              <a:buNone/>
            </a:pPr>
            <a:r>
              <a:rPr lang="en-US" altLang="en-US" sz="800" smtClean="0">
                <a:solidFill>
                  <a:srgbClr val="999999"/>
                </a:solidFill>
                <a:latin typeface="Arial Narrow" pitchFamily="34" charset="0"/>
              </a:rPr>
              <a:t>Confidential, unpublished property of Cigna. Do not duplicate or distribute. Use and distribution limited solely to authorized personnel. © 2013 Cigna  </a:t>
            </a:r>
          </a:p>
        </p:txBody>
      </p:sp>
      <p:sp>
        <p:nvSpPr>
          <p:cNvPr id="48140" name="Rectangle 12"/>
          <p:cNvSpPr>
            <a:spLocks noChangeArrowheads="1"/>
          </p:cNvSpPr>
          <p:nvPr/>
        </p:nvSpPr>
        <p:spPr bwMode="auto">
          <a:xfrm>
            <a:off x="461963" y="4800600"/>
            <a:ext cx="7935912" cy="1676400"/>
          </a:xfrm>
          <a:prstGeom prst="rect">
            <a:avLst/>
          </a:prstGeom>
          <a:solidFill>
            <a:srgbClr val="00AEEF">
              <a:alpha val="8196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16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9pPr>
          </a:lstStyle>
          <a:p>
            <a:pPr>
              <a:spcBef>
                <a:spcPct val="0"/>
              </a:spcBef>
              <a:buFontTx/>
              <a:buNone/>
            </a:pPr>
            <a:endParaRPr lang="en-US" altLang="en-US" sz="1900" b="1">
              <a:solidFill>
                <a:schemeClr val="bg1"/>
              </a:solidFill>
            </a:endParaRPr>
          </a:p>
          <a:p>
            <a:pPr>
              <a:spcBef>
                <a:spcPct val="0"/>
              </a:spcBef>
              <a:buFontTx/>
              <a:buNone/>
            </a:pPr>
            <a:r>
              <a:rPr lang="en-US" altLang="en-US" sz="1900" b="1">
                <a:solidFill>
                  <a:schemeClr val="bg1"/>
                </a:solidFill>
              </a:rPr>
              <a:t>We know that every individual is different and you may have some </a:t>
            </a:r>
            <a:br>
              <a:rPr lang="en-US" altLang="en-US" sz="1900" b="1">
                <a:solidFill>
                  <a:schemeClr val="bg1"/>
                </a:solidFill>
              </a:rPr>
            </a:br>
            <a:r>
              <a:rPr lang="en-US" altLang="en-US" sz="1900" b="1">
                <a:solidFill>
                  <a:schemeClr val="bg1"/>
                </a:solidFill>
              </a:rPr>
              <a:t>questions about how much disability insurance is right for you. </a:t>
            </a:r>
          </a:p>
          <a:p>
            <a:pPr>
              <a:spcBef>
                <a:spcPct val="0"/>
              </a:spcBef>
              <a:buFontTx/>
              <a:buNone/>
            </a:pPr>
            <a:r>
              <a:rPr lang="en-US" altLang="en-US" sz="1900" b="1">
                <a:solidFill>
                  <a:schemeClr val="bg1"/>
                </a:solidFill>
              </a:rPr>
              <a:t>To help you figure it out, Cigna offers an online  disability calculator</a:t>
            </a:r>
          </a:p>
          <a:p>
            <a:pPr>
              <a:spcBef>
                <a:spcPct val="0"/>
              </a:spcBef>
              <a:buFontTx/>
              <a:buNone/>
            </a:pPr>
            <a:r>
              <a:rPr lang="en-US" altLang="en-US" sz="1900" b="1">
                <a:solidFill>
                  <a:schemeClr val="bg1"/>
                </a:solidFill>
              </a:rPr>
              <a:t>at www.cigna.com/disabilitycalculator.</a:t>
            </a:r>
          </a:p>
        </p:txBody>
      </p:sp>
      <p:sp>
        <p:nvSpPr>
          <p:cNvPr id="9221" name="Rectangle 13"/>
          <p:cNvSpPr>
            <a:spLocks/>
          </p:cNvSpPr>
          <p:nvPr/>
        </p:nvSpPr>
        <p:spPr bwMode="auto">
          <a:xfrm>
            <a:off x="458788"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16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9pPr>
          </a:lstStyle>
          <a:p>
            <a:pPr>
              <a:lnSpc>
                <a:spcPts val="2000"/>
              </a:lnSpc>
              <a:spcBef>
                <a:spcPct val="0"/>
              </a:spcBef>
              <a:buFontTx/>
              <a:buNone/>
            </a:pPr>
            <a:r>
              <a:rPr lang="en-US" altLang="en-US" sz="1800" b="1">
                <a:solidFill>
                  <a:srgbClr val="00AEEF"/>
                </a:solidFill>
              </a:rPr>
              <a:t>WHAT KIND OF COVERAGE IS AVAILABLE FOR YOU?</a:t>
            </a:r>
          </a:p>
        </p:txBody>
      </p:sp>
      <p:pic>
        <p:nvPicPr>
          <p:cNvPr id="9222"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5800"/>
            <a:ext cx="91440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140"/>
                                        </p:tgtEl>
                                        <p:attrNameLst>
                                          <p:attrName>style.visibility</p:attrName>
                                        </p:attrNameLst>
                                      </p:cBhvr>
                                      <p:to>
                                        <p:strVal val="visible"/>
                                      </p:to>
                                    </p:set>
                                    <p:animEffect transition="in" filter="fade">
                                      <p:cBhvr>
                                        <p:cTn id="7" dur="1000"/>
                                        <p:tgtEl>
                                          <p:spTgt spid="48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40"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a:noFill/>
        </p:spPr>
        <p:txBody>
          <a:bodyPr/>
          <a:lstStyle>
            <a:lvl1pPr eaLnBrk="0" hangingPunct="0">
              <a:spcBef>
                <a:spcPct val="20000"/>
              </a:spcBef>
              <a:buFont typeface="Arial" charset="0"/>
              <a:buChar char="•"/>
              <a:defRPr sz="16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9pPr>
          </a:lstStyle>
          <a:p>
            <a:pPr eaLnBrk="1" hangingPunct="1">
              <a:spcBef>
                <a:spcPct val="0"/>
              </a:spcBef>
              <a:buFontTx/>
              <a:buNone/>
            </a:pPr>
            <a:fld id="{12AE82E1-86FF-459D-A255-0F06691C3CB6}" type="slidenum">
              <a:rPr lang="en-US" altLang="en-US" sz="1000" smtClean="0">
                <a:solidFill>
                  <a:srgbClr val="999999"/>
                </a:solidFill>
              </a:rPr>
              <a:pPr eaLnBrk="1" hangingPunct="1">
                <a:spcBef>
                  <a:spcPct val="0"/>
                </a:spcBef>
                <a:buFontTx/>
                <a:buNone/>
              </a:pPr>
              <a:t>7</a:t>
            </a:fld>
            <a:endParaRPr lang="en-US" altLang="en-US" sz="1000" smtClean="0">
              <a:solidFill>
                <a:srgbClr val="999999"/>
              </a:solidFill>
            </a:endParaRPr>
          </a:p>
        </p:txBody>
      </p:sp>
      <p:sp>
        <p:nvSpPr>
          <p:cNvPr id="10243" name="Footer Placeholder 4"/>
          <p:cNvSpPr>
            <a:spLocks noGrp="1"/>
          </p:cNvSpPr>
          <p:nvPr>
            <p:ph type="ftr" sz="quarter" idx="11"/>
          </p:nvPr>
        </p:nvSpPr>
        <p:spPr>
          <a:noFill/>
        </p:spPr>
        <p:txBody>
          <a:bodyPr/>
          <a:lstStyle>
            <a:lvl1pPr eaLnBrk="0" hangingPunct="0">
              <a:spcBef>
                <a:spcPct val="20000"/>
              </a:spcBef>
              <a:buFont typeface="Arial" charset="0"/>
              <a:buChar char="•"/>
              <a:defRPr sz="16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9pPr>
          </a:lstStyle>
          <a:p>
            <a:pPr eaLnBrk="1" hangingPunct="1">
              <a:spcBef>
                <a:spcPct val="0"/>
              </a:spcBef>
              <a:buFontTx/>
              <a:buNone/>
            </a:pPr>
            <a:r>
              <a:rPr lang="en-US" altLang="en-US" sz="800" smtClean="0">
                <a:solidFill>
                  <a:srgbClr val="999999"/>
                </a:solidFill>
                <a:latin typeface="Arial Narrow" pitchFamily="34" charset="0"/>
              </a:rPr>
              <a:t>Confidential, unpublished property of Cigna. Do not duplicate or distribute. Use and distribution limited solely to authorized personnel. © 2013 Cigna  </a:t>
            </a:r>
          </a:p>
        </p:txBody>
      </p:sp>
      <p:pic>
        <p:nvPicPr>
          <p:cNvPr id="10244"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28688"/>
            <a:ext cx="9144000" cy="594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5" name="Rectangle 12"/>
          <p:cNvSpPr>
            <a:spLocks/>
          </p:cNvSpPr>
          <p:nvPr/>
        </p:nvSpPr>
        <p:spPr bwMode="auto">
          <a:xfrm>
            <a:off x="458788"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16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9pPr>
          </a:lstStyle>
          <a:p>
            <a:pPr algn="ctr">
              <a:lnSpc>
                <a:spcPts val="2000"/>
              </a:lnSpc>
              <a:spcBef>
                <a:spcPct val="0"/>
              </a:spcBef>
              <a:buFontTx/>
              <a:buNone/>
            </a:pPr>
            <a:r>
              <a:rPr lang="en-US" altLang="en-US" sz="2800" b="1">
                <a:solidFill>
                  <a:srgbClr val="00AEEF"/>
                </a:solidFill>
              </a:rPr>
              <a:t>VALUE-ADDED PROGRAMS</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590551" y="5181600"/>
            <a:ext cx="8031808" cy="533400"/>
          </a:xfrm>
          <a:prstGeom prst="roundRect">
            <a:avLst>
              <a:gd name="adj" fmla="val 0"/>
            </a:avLst>
          </a:prstGeom>
          <a:solidFill>
            <a:srgbClr val="62136D"/>
          </a:solidFill>
          <a:ln>
            <a:noFill/>
            <a:headEnd type="none" w="med" len="med"/>
            <a:tailEnd type="none" w="med" len="med"/>
          </a:ln>
          <a:effectLst/>
          <a:scene3d>
            <a:camera prst="orthographicFront">
              <a:rot lat="0" lon="0" rev="0"/>
            </a:camera>
            <a:lightRig rig="threePt" dir="t">
              <a:rot lat="0" lon="0" rev="1200000"/>
            </a:lightRig>
          </a:scene3d>
          <a:sp3d>
            <a:bevelB w="12700" h="12700"/>
          </a:sp3d>
        </p:spPr>
        <p:style>
          <a:lnRef idx="0">
            <a:schemeClr val="accent1"/>
          </a:lnRef>
          <a:fillRef idx="3">
            <a:schemeClr val="accent1"/>
          </a:fillRef>
          <a:effectRef idx="3">
            <a:schemeClr val="accent1"/>
          </a:effectRef>
          <a:fontRef idx="minor">
            <a:schemeClr val="lt1"/>
          </a:fontRef>
        </p:style>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sz="1600" smtClean="0">
              <a:solidFill>
                <a:schemeClr val="bg1"/>
              </a:solidFill>
              <a:latin typeface="Calibri" pitchFamily="34" charset="0"/>
            </a:endParaRPr>
          </a:p>
        </p:txBody>
      </p:sp>
      <p:sp>
        <p:nvSpPr>
          <p:cNvPr id="11269" name="Slide Number Placeholder 5"/>
          <p:cNvSpPr>
            <a:spLocks noGrp="1"/>
          </p:cNvSpPr>
          <p:nvPr>
            <p:ph type="sldNum" sz="quarter" idx="10"/>
          </p:nvPr>
        </p:nvSpPr>
        <p:spPr>
          <a:noFill/>
        </p:spPr>
        <p:txBody>
          <a:bodyPr/>
          <a:lstStyle>
            <a:lvl1pPr eaLnBrk="0" hangingPunct="0">
              <a:spcBef>
                <a:spcPct val="20000"/>
              </a:spcBef>
              <a:buFont typeface="Arial" charset="0"/>
              <a:buChar char="•"/>
              <a:defRPr sz="16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9pPr>
          </a:lstStyle>
          <a:p>
            <a:pPr eaLnBrk="1" hangingPunct="1">
              <a:spcBef>
                <a:spcPct val="0"/>
              </a:spcBef>
              <a:buFontTx/>
              <a:buNone/>
            </a:pPr>
            <a:fld id="{5B75E552-CA9B-4FE4-84C8-C3B6F12A4132}" type="slidenum">
              <a:rPr lang="en-US" altLang="en-US" sz="1000" smtClean="0">
                <a:solidFill>
                  <a:srgbClr val="999999"/>
                </a:solidFill>
              </a:rPr>
              <a:pPr eaLnBrk="1" hangingPunct="1">
                <a:spcBef>
                  <a:spcPct val="0"/>
                </a:spcBef>
                <a:buFontTx/>
                <a:buNone/>
              </a:pPr>
              <a:t>8</a:t>
            </a:fld>
            <a:endParaRPr lang="en-US" altLang="en-US" sz="1000" smtClean="0">
              <a:solidFill>
                <a:srgbClr val="999999"/>
              </a:solidFill>
            </a:endParaRPr>
          </a:p>
        </p:txBody>
      </p:sp>
      <p:sp>
        <p:nvSpPr>
          <p:cNvPr id="11270" name="Rectangle 7"/>
          <p:cNvSpPr>
            <a:spLocks noGrp="1" noChangeArrowheads="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16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9pPr>
          </a:lstStyle>
          <a:p>
            <a:pPr eaLnBrk="1" hangingPunct="1">
              <a:spcBef>
                <a:spcPct val="0"/>
              </a:spcBef>
              <a:buFontTx/>
              <a:buNone/>
            </a:pPr>
            <a:r>
              <a:rPr lang="en-US" altLang="en-US" sz="800" smtClean="0">
                <a:solidFill>
                  <a:srgbClr val="999999"/>
                </a:solidFill>
                <a:latin typeface="Arial Narrow" pitchFamily="34" charset="0"/>
              </a:rPr>
              <a:t>Confidential, unpublished property of Cigna. Do not duplicate or distribute. Use and distribution limited solely to authorized personnel. © 2014 Cigna.</a:t>
            </a:r>
          </a:p>
        </p:txBody>
      </p:sp>
      <p:sp>
        <p:nvSpPr>
          <p:cNvPr id="11271" name="Rectangle 2"/>
          <p:cNvSpPr>
            <a:spLocks noGrp="1" noChangeArrowheads="1"/>
          </p:cNvSpPr>
          <p:nvPr>
            <p:ph type="title"/>
          </p:nvPr>
        </p:nvSpPr>
        <p:spPr>
          <a:xfrm>
            <a:off x="458788" y="274638"/>
            <a:ext cx="8229600" cy="349250"/>
          </a:xfrm>
        </p:spPr>
        <p:txBody>
          <a:bodyPr>
            <a:spAutoFit/>
          </a:bodyPr>
          <a:lstStyle/>
          <a:p>
            <a:r>
              <a:rPr lang="en-US" altLang="en-US" smtClean="0">
                <a:latin typeface="Arial" charset="0"/>
                <a:ea typeface="ＭＳ Ｐゴシック" pitchFamily="34" charset="-128"/>
                <a:cs typeface="Arial" charset="0"/>
              </a:rPr>
              <a:t>MY SECURE ADVANTAGE</a:t>
            </a:r>
            <a:r>
              <a:rPr lang="en-US" altLang="en-US" sz="1000" b="0" baseline="80000" smtClean="0">
                <a:latin typeface="Arial" charset="0"/>
                <a:ea typeface="ＭＳ Ｐゴシック" pitchFamily="34" charset="-128"/>
                <a:cs typeface="Arial" charset="0"/>
              </a:rPr>
              <a:t>TM </a:t>
            </a:r>
            <a:r>
              <a:rPr lang="en-US" altLang="en-US" smtClean="0">
                <a:latin typeface="Arial" charset="0"/>
                <a:ea typeface="ＭＳ Ｐゴシック" pitchFamily="34" charset="-128"/>
                <a:cs typeface="Arial" charset="0"/>
              </a:rPr>
              <a:t>(MSA)</a:t>
            </a:r>
            <a:endParaRPr lang="en-US" altLang="en-US" b="0" baseline="80000" smtClean="0">
              <a:latin typeface="Arial" charset="0"/>
              <a:ea typeface="ＭＳ Ｐゴシック" pitchFamily="34" charset="-128"/>
              <a:cs typeface="Arial" charset="0"/>
            </a:endParaRPr>
          </a:p>
        </p:txBody>
      </p:sp>
      <p:sp>
        <p:nvSpPr>
          <p:cNvPr id="19" name="Text Box 75"/>
          <p:cNvSpPr txBox="1">
            <a:spLocks noChangeArrowheads="1"/>
          </p:cNvSpPr>
          <p:nvPr/>
        </p:nvSpPr>
        <p:spPr bwMode="auto">
          <a:xfrm>
            <a:off x="452438" y="571500"/>
            <a:ext cx="91440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0188" indent="-230188"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nSpc>
                <a:spcPct val="90000"/>
              </a:lnSpc>
              <a:spcBef>
                <a:spcPct val="20000"/>
              </a:spcBef>
              <a:defRPr/>
            </a:pPr>
            <a:r>
              <a:rPr lang="en-US" sz="1400" b="1" dirty="0" smtClean="0">
                <a:solidFill>
                  <a:schemeClr val="tx1">
                    <a:lumMod val="65000"/>
                    <a:lumOff val="35000"/>
                  </a:schemeClr>
                </a:solidFill>
                <a:cs typeface="Arial" pitchFamily="34" charset="0"/>
              </a:rPr>
              <a:t>90-day money coaching at no additional charge</a:t>
            </a:r>
          </a:p>
        </p:txBody>
      </p:sp>
      <p:sp>
        <p:nvSpPr>
          <p:cNvPr id="11273" name="Content Placeholder 2"/>
          <p:cNvSpPr txBox="1">
            <a:spLocks/>
          </p:cNvSpPr>
          <p:nvPr/>
        </p:nvSpPr>
        <p:spPr bwMode="auto">
          <a:xfrm>
            <a:off x="1387475" y="1554163"/>
            <a:ext cx="71628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1775" indent="-231775" eaLnBrk="0" hangingPunct="0">
              <a:spcBef>
                <a:spcPct val="20000"/>
              </a:spcBef>
              <a:buFont typeface="Arial" charset="0"/>
              <a:buChar char="•"/>
              <a:tabLst>
                <a:tab pos="109538" algn="l"/>
              </a:tabLst>
              <a:defRPr sz="1600">
                <a:solidFill>
                  <a:schemeClr val="tx1"/>
                </a:solidFill>
                <a:latin typeface="Arial" charset="0"/>
                <a:ea typeface="ＭＳ Ｐゴシック" pitchFamily="34" charset="-128"/>
                <a:cs typeface="Arial" charset="0"/>
              </a:defRPr>
            </a:lvl1pPr>
            <a:lvl2pPr marL="230188" indent="-230188" eaLnBrk="0" hangingPunct="0">
              <a:spcBef>
                <a:spcPct val="20000"/>
              </a:spcBef>
              <a:buClr>
                <a:schemeClr val="tx1"/>
              </a:buClr>
              <a:buFont typeface="Arial" charset="0"/>
              <a:buChar char="–"/>
              <a:tabLst>
                <a:tab pos="109538" algn="l"/>
              </a:tabLst>
              <a:defRPr sz="1600">
                <a:solidFill>
                  <a:schemeClr val="tx1"/>
                </a:solidFill>
                <a:latin typeface="Arial" charset="0"/>
                <a:ea typeface="ＭＳ Ｐゴシック" pitchFamily="34" charset="-128"/>
                <a:cs typeface="Arial" charset="0"/>
              </a:defRPr>
            </a:lvl2pPr>
            <a:lvl3pPr marL="1143000" indent="-228600" eaLnBrk="0" hangingPunct="0">
              <a:spcBef>
                <a:spcPct val="20000"/>
              </a:spcBef>
              <a:buClr>
                <a:schemeClr val="tx1"/>
              </a:buClr>
              <a:buFont typeface="Arial" charset="0"/>
              <a:buChar char="–"/>
              <a:tabLst>
                <a:tab pos="109538" algn="l"/>
              </a:tabLst>
              <a:defRPr sz="1600">
                <a:solidFill>
                  <a:schemeClr val="tx1"/>
                </a:solidFill>
                <a:latin typeface="Arial" charset="0"/>
                <a:ea typeface="ＭＳ Ｐゴシック" pitchFamily="34" charset="-128"/>
                <a:cs typeface="Arial" charset="0"/>
              </a:defRPr>
            </a:lvl3pPr>
            <a:lvl4pPr marL="1600200" indent="-228600" eaLnBrk="0" hangingPunct="0">
              <a:spcBef>
                <a:spcPct val="20000"/>
              </a:spcBef>
              <a:buClr>
                <a:schemeClr val="tx1"/>
              </a:buClr>
              <a:buFont typeface="Arial" charset="0"/>
              <a:buChar char="–"/>
              <a:tabLst>
                <a:tab pos="109538" algn="l"/>
              </a:tabLst>
              <a:defRPr sz="1600">
                <a:solidFill>
                  <a:schemeClr val="tx1"/>
                </a:solidFill>
                <a:latin typeface="Arial" charset="0"/>
                <a:ea typeface="ＭＳ Ｐゴシック" pitchFamily="34" charset="-128"/>
                <a:cs typeface="Arial" charset="0"/>
              </a:defRPr>
            </a:lvl4pPr>
            <a:lvl5pPr marL="2057400" indent="-228600" eaLnBrk="0" hangingPunct="0">
              <a:spcBef>
                <a:spcPct val="20000"/>
              </a:spcBef>
              <a:buClr>
                <a:schemeClr val="tx1"/>
              </a:buClr>
              <a:buFont typeface="Arial" charset="0"/>
              <a:buChar char="–"/>
              <a:tabLst>
                <a:tab pos="109538" algn="l"/>
              </a:tabLst>
              <a:defRPr sz="1600">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lr>
                <a:schemeClr val="tx1"/>
              </a:buClr>
              <a:buFont typeface="Arial" charset="0"/>
              <a:buChar char="–"/>
              <a:tabLst>
                <a:tab pos="109538" algn="l"/>
              </a:tabLst>
              <a:defRPr sz="1600">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lr>
                <a:schemeClr val="tx1"/>
              </a:buClr>
              <a:buFont typeface="Arial" charset="0"/>
              <a:buChar char="–"/>
              <a:tabLst>
                <a:tab pos="109538" algn="l"/>
              </a:tabLst>
              <a:defRPr sz="1600">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lr>
                <a:schemeClr val="tx1"/>
              </a:buClr>
              <a:buFont typeface="Arial" charset="0"/>
              <a:buChar char="–"/>
              <a:tabLst>
                <a:tab pos="109538" algn="l"/>
              </a:tabLst>
              <a:defRPr sz="1600">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lr>
                <a:schemeClr val="tx1"/>
              </a:buClr>
              <a:buFont typeface="Arial" charset="0"/>
              <a:buChar char="–"/>
              <a:tabLst>
                <a:tab pos="109538" algn="l"/>
              </a:tabLst>
              <a:defRPr sz="1600">
                <a:solidFill>
                  <a:schemeClr val="tx1"/>
                </a:solidFill>
                <a:latin typeface="Arial" charset="0"/>
                <a:ea typeface="ＭＳ Ｐゴシック" pitchFamily="34" charset="-128"/>
                <a:cs typeface="Arial" charset="0"/>
              </a:defRPr>
            </a:lvl9pPr>
          </a:lstStyle>
          <a:p>
            <a:pPr>
              <a:spcAft>
                <a:spcPts val="700"/>
              </a:spcAft>
              <a:buFont typeface="Arial" charset="0"/>
              <a:buNone/>
            </a:pPr>
            <a:r>
              <a:rPr lang="en-US" altLang="en-US" b="1"/>
              <a:t>What’s included</a:t>
            </a:r>
          </a:p>
          <a:p>
            <a:pPr lvl="1">
              <a:spcAft>
                <a:spcPts val="700"/>
              </a:spcAft>
              <a:buFont typeface="Arial" charset="0"/>
              <a:buChar char="•"/>
            </a:pPr>
            <a:r>
              <a:rPr lang="en-US" altLang="en-US"/>
              <a:t>90-day money coaching program prepaid by Cigna</a:t>
            </a:r>
          </a:p>
          <a:p>
            <a:pPr lvl="1">
              <a:spcAft>
                <a:spcPts val="700"/>
              </a:spcAft>
              <a:buFont typeface="Arial" charset="0"/>
              <a:buChar char="•"/>
            </a:pPr>
            <a:r>
              <a:rPr lang="en-US" altLang="en-US"/>
              <a:t>Experienced financial money coach to personally assist, advise and teach participants new money habits and guide them to financial prosperity</a:t>
            </a:r>
          </a:p>
          <a:p>
            <a:pPr lvl="1">
              <a:spcAft>
                <a:spcPts val="700"/>
              </a:spcAft>
              <a:buFont typeface="Arial" charset="0"/>
              <a:buChar char="•"/>
            </a:pPr>
            <a:r>
              <a:rPr lang="en-US" altLang="en-US"/>
              <a:t>mymsaonline.com for a private, secure website to communicate with coaches and access MSA resources, tools and education </a:t>
            </a:r>
          </a:p>
          <a:p>
            <a:pPr lvl="1">
              <a:spcAft>
                <a:spcPts val="700"/>
              </a:spcAft>
              <a:buFont typeface="Arial" charset="0"/>
              <a:buChar char="•"/>
            </a:pPr>
            <a:r>
              <a:rPr lang="en-US" altLang="en-US"/>
              <a:t>50% discount on tax planning and preparation services</a:t>
            </a:r>
          </a:p>
          <a:p>
            <a:pPr lvl="1">
              <a:buFont typeface="Arial" charset="0"/>
              <a:buChar char="•"/>
            </a:pPr>
            <a:r>
              <a:rPr lang="en-US" altLang="en-US"/>
              <a:t>Discount on continued coaching – participants who wish to continue after 90-days, may do so at a self-paid discounted rate of $19.95/month (full price $39.95/month)</a:t>
            </a:r>
          </a:p>
        </p:txBody>
      </p:sp>
      <p:sp>
        <p:nvSpPr>
          <p:cNvPr id="11274" name="Rectangle 11"/>
          <p:cNvSpPr>
            <a:spLocks noChangeArrowheads="1"/>
          </p:cNvSpPr>
          <p:nvPr/>
        </p:nvSpPr>
        <p:spPr bwMode="auto">
          <a:xfrm>
            <a:off x="476250" y="871538"/>
            <a:ext cx="760095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19063" indent="-119063" eaLnBrk="0" hangingPunct="0">
              <a:spcBef>
                <a:spcPct val="20000"/>
              </a:spcBef>
              <a:buFont typeface="Arial" charset="0"/>
              <a:buChar char="•"/>
              <a:defRPr sz="16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9pPr>
          </a:lstStyle>
          <a:p>
            <a:pPr defTabSz="914400">
              <a:buFont typeface="Arial" charset="0"/>
              <a:buNone/>
            </a:pPr>
            <a:r>
              <a:rPr lang="en-US" altLang="en-US" sz="1400"/>
              <a:t>Available to </a:t>
            </a:r>
            <a:r>
              <a:rPr lang="en-US" altLang="en-US" sz="1400" b="1"/>
              <a:t>approved long-term disability claimants </a:t>
            </a:r>
            <a:r>
              <a:rPr lang="en-US" altLang="en-US" sz="1400"/>
              <a:t>and their household members</a:t>
            </a:r>
          </a:p>
          <a:p>
            <a:pPr defTabSz="914400"/>
            <a:endParaRPr lang="en-US" altLang="en-US" sz="1400"/>
          </a:p>
        </p:txBody>
      </p:sp>
      <p:sp>
        <p:nvSpPr>
          <p:cNvPr id="12" name="Oval 11"/>
          <p:cNvSpPr/>
          <p:nvPr/>
        </p:nvSpPr>
        <p:spPr>
          <a:xfrm>
            <a:off x="546100" y="1547813"/>
            <a:ext cx="736600" cy="736600"/>
          </a:xfrm>
          <a:prstGeom prst="ellipse">
            <a:avLst/>
          </a:prstGeom>
          <a:solidFill>
            <a:srgbClr val="62136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3" name="Group 4"/>
          <p:cNvGrpSpPr>
            <a:grpSpLocks noChangeAspect="1"/>
          </p:cNvGrpSpPr>
          <p:nvPr/>
        </p:nvGrpSpPr>
        <p:grpSpPr bwMode="auto">
          <a:xfrm>
            <a:off x="668991" y="1708435"/>
            <a:ext cx="510112" cy="381488"/>
            <a:chOff x="3991" y="1821"/>
            <a:chExt cx="1396" cy="1044"/>
          </a:xfrm>
          <a:solidFill>
            <a:sysClr val="window" lastClr="FFFFFF"/>
          </a:solidFill>
        </p:grpSpPr>
        <p:sp>
          <p:nvSpPr>
            <p:cNvPr id="14" name="Freeform 6"/>
            <p:cNvSpPr>
              <a:spLocks/>
            </p:cNvSpPr>
            <p:nvPr/>
          </p:nvSpPr>
          <p:spPr bwMode="auto">
            <a:xfrm>
              <a:off x="4151" y="2070"/>
              <a:ext cx="1236" cy="795"/>
            </a:xfrm>
            <a:custGeom>
              <a:avLst/>
              <a:gdLst>
                <a:gd name="T0" fmla="*/ 3708 w 3708"/>
                <a:gd name="T1" fmla="*/ 2115 h 2384"/>
                <a:gd name="T2" fmla="*/ 3502 w 3708"/>
                <a:gd name="T3" fmla="*/ 2233 h 2384"/>
                <a:gd name="T4" fmla="*/ 3296 w 3708"/>
                <a:gd name="T5" fmla="*/ 2315 h 2384"/>
                <a:gd name="T6" fmla="*/ 3090 w 3708"/>
                <a:gd name="T7" fmla="*/ 2363 h 2384"/>
                <a:gd name="T8" fmla="*/ 2884 w 3708"/>
                <a:gd name="T9" fmla="*/ 2384 h 2384"/>
                <a:gd name="T10" fmla="*/ 2678 w 3708"/>
                <a:gd name="T11" fmla="*/ 2379 h 2384"/>
                <a:gd name="T12" fmla="*/ 2472 w 3708"/>
                <a:gd name="T13" fmla="*/ 2354 h 2384"/>
                <a:gd name="T14" fmla="*/ 2266 w 3708"/>
                <a:gd name="T15" fmla="*/ 2312 h 2384"/>
                <a:gd name="T16" fmla="*/ 2060 w 3708"/>
                <a:gd name="T17" fmla="*/ 2258 h 2384"/>
                <a:gd name="T18" fmla="*/ 1853 w 3708"/>
                <a:gd name="T19" fmla="*/ 2194 h 2384"/>
                <a:gd name="T20" fmla="*/ 1647 w 3708"/>
                <a:gd name="T21" fmla="*/ 2126 h 2384"/>
                <a:gd name="T22" fmla="*/ 1441 w 3708"/>
                <a:gd name="T23" fmla="*/ 2057 h 2384"/>
                <a:gd name="T24" fmla="*/ 1236 w 3708"/>
                <a:gd name="T25" fmla="*/ 1992 h 2384"/>
                <a:gd name="T26" fmla="*/ 1030 w 3708"/>
                <a:gd name="T27" fmla="*/ 1935 h 2384"/>
                <a:gd name="T28" fmla="*/ 824 w 3708"/>
                <a:gd name="T29" fmla="*/ 1888 h 2384"/>
                <a:gd name="T30" fmla="*/ 618 w 3708"/>
                <a:gd name="T31" fmla="*/ 1857 h 2384"/>
                <a:gd name="T32" fmla="*/ 412 w 3708"/>
                <a:gd name="T33" fmla="*/ 1846 h 2384"/>
                <a:gd name="T34" fmla="*/ 206 w 3708"/>
                <a:gd name="T35" fmla="*/ 1857 h 2384"/>
                <a:gd name="T36" fmla="*/ 0 w 3708"/>
                <a:gd name="T37" fmla="*/ 1895 h 2384"/>
                <a:gd name="T38" fmla="*/ 107 w 3708"/>
                <a:gd name="T39" fmla="*/ 1615 h 2384"/>
                <a:gd name="T40" fmla="*/ 323 w 3708"/>
                <a:gd name="T41" fmla="*/ 1591 h 2384"/>
                <a:gd name="T42" fmla="*/ 539 w 3708"/>
                <a:gd name="T43" fmla="*/ 1593 h 2384"/>
                <a:gd name="T44" fmla="*/ 754 w 3708"/>
                <a:gd name="T45" fmla="*/ 1619 h 2384"/>
                <a:gd name="T46" fmla="*/ 971 w 3708"/>
                <a:gd name="T47" fmla="*/ 1663 h 2384"/>
                <a:gd name="T48" fmla="*/ 1187 w 3708"/>
                <a:gd name="T49" fmla="*/ 1721 h 2384"/>
                <a:gd name="T50" fmla="*/ 1402 w 3708"/>
                <a:gd name="T51" fmla="*/ 1788 h 2384"/>
                <a:gd name="T52" fmla="*/ 1617 w 3708"/>
                <a:gd name="T53" fmla="*/ 1860 h 2384"/>
                <a:gd name="T54" fmla="*/ 1833 w 3708"/>
                <a:gd name="T55" fmla="*/ 1931 h 2384"/>
                <a:gd name="T56" fmla="*/ 2049 w 3708"/>
                <a:gd name="T57" fmla="*/ 1997 h 2384"/>
                <a:gd name="T58" fmla="*/ 2266 w 3708"/>
                <a:gd name="T59" fmla="*/ 2055 h 2384"/>
                <a:gd name="T60" fmla="*/ 2481 w 3708"/>
                <a:gd name="T61" fmla="*/ 2098 h 2384"/>
                <a:gd name="T62" fmla="*/ 2697 w 3708"/>
                <a:gd name="T63" fmla="*/ 2124 h 2384"/>
                <a:gd name="T64" fmla="*/ 2913 w 3708"/>
                <a:gd name="T65" fmla="*/ 2125 h 2384"/>
                <a:gd name="T66" fmla="*/ 3128 w 3708"/>
                <a:gd name="T67" fmla="*/ 2099 h 2384"/>
                <a:gd name="T68" fmla="*/ 3345 w 3708"/>
                <a:gd name="T69" fmla="*/ 2042 h 2384"/>
                <a:gd name="T70" fmla="*/ 3453 w 3708"/>
                <a:gd name="T71" fmla="*/ 141 h 2384"/>
                <a:gd name="T72" fmla="*/ 3623 w 3708"/>
                <a:gd name="T73" fmla="*/ 53 h 2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708" h="2384">
                  <a:moveTo>
                    <a:pt x="3708" y="0"/>
                  </a:moveTo>
                  <a:lnTo>
                    <a:pt x="3708" y="2115"/>
                  </a:lnTo>
                  <a:lnTo>
                    <a:pt x="3605" y="2178"/>
                  </a:lnTo>
                  <a:lnTo>
                    <a:pt x="3502" y="2233"/>
                  </a:lnTo>
                  <a:lnTo>
                    <a:pt x="3399" y="2278"/>
                  </a:lnTo>
                  <a:lnTo>
                    <a:pt x="3296" y="2315"/>
                  </a:lnTo>
                  <a:lnTo>
                    <a:pt x="3193" y="2343"/>
                  </a:lnTo>
                  <a:lnTo>
                    <a:pt x="3090" y="2363"/>
                  </a:lnTo>
                  <a:lnTo>
                    <a:pt x="2987" y="2377"/>
                  </a:lnTo>
                  <a:lnTo>
                    <a:pt x="2884" y="2384"/>
                  </a:lnTo>
                  <a:lnTo>
                    <a:pt x="2781" y="2384"/>
                  </a:lnTo>
                  <a:lnTo>
                    <a:pt x="2678" y="2379"/>
                  </a:lnTo>
                  <a:lnTo>
                    <a:pt x="2575" y="2368"/>
                  </a:lnTo>
                  <a:lnTo>
                    <a:pt x="2472" y="2354"/>
                  </a:lnTo>
                  <a:lnTo>
                    <a:pt x="2369" y="2335"/>
                  </a:lnTo>
                  <a:lnTo>
                    <a:pt x="2266" y="2312"/>
                  </a:lnTo>
                  <a:lnTo>
                    <a:pt x="2163" y="2286"/>
                  </a:lnTo>
                  <a:lnTo>
                    <a:pt x="2060" y="2258"/>
                  </a:lnTo>
                  <a:lnTo>
                    <a:pt x="1957" y="2227"/>
                  </a:lnTo>
                  <a:lnTo>
                    <a:pt x="1853" y="2194"/>
                  </a:lnTo>
                  <a:lnTo>
                    <a:pt x="1750" y="2161"/>
                  </a:lnTo>
                  <a:lnTo>
                    <a:pt x="1647" y="2126"/>
                  </a:lnTo>
                  <a:lnTo>
                    <a:pt x="1544" y="2092"/>
                  </a:lnTo>
                  <a:lnTo>
                    <a:pt x="1441" y="2057"/>
                  </a:lnTo>
                  <a:lnTo>
                    <a:pt x="1338" y="2024"/>
                  </a:lnTo>
                  <a:lnTo>
                    <a:pt x="1236" y="1992"/>
                  </a:lnTo>
                  <a:lnTo>
                    <a:pt x="1133" y="1963"/>
                  </a:lnTo>
                  <a:lnTo>
                    <a:pt x="1030" y="1935"/>
                  </a:lnTo>
                  <a:lnTo>
                    <a:pt x="927" y="1910"/>
                  </a:lnTo>
                  <a:lnTo>
                    <a:pt x="824" y="1888"/>
                  </a:lnTo>
                  <a:lnTo>
                    <a:pt x="721" y="1871"/>
                  </a:lnTo>
                  <a:lnTo>
                    <a:pt x="618" y="1857"/>
                  </a:lnTo>
                  <a:lnTo>
                    <a:pt x="515" y="1848"/>
                  </a:lnTo>
                  <a:lnTo>
                    <a:pt x="412" y="1846"/>
                  </a:lnTo>
                  <a:lnTo>
                    <a:pt x="309" y="1848"/>
                  </a:lnTo>
                  <a:lnTo>
                    <a:pt x="206" y="1857"/>
                  </a:lnTo>
                  <a:lnTo>
                    <a:pt x="103" y="1873"/>
                  </a:lnTo>
                  <a:lnTo>
                    <a:pt x="0" y="1895"/>
                  </a:lnTo>
                  <a:lnTo>
                    <a:pt x="0" y="1639"/>
                  </a:lnTo>
                  <a:lnTo>
                    <a:pt x="107" y="1615"/>
                  </a:lnTo>
                  <a:lnTo>
                    <a:pt x="215" y="1598"/>
                  </a:lnTo>
                  <a:lnTo>
                    <a:pt x="323" y="1591"/>
                  </a:lnTo>
                  <a:lnTo>
                    <a:pt x="431" y="1588"/>
                  </a:lnTo>
                  <a:lnTo>
                    <a:pt x="539" y="1593"/>
                  </a:lnTo>
                  <a:lnTo>
                    <a:pt x="646" y="1604"/>
                  </a:lnTo>
                  <a:lnTo>
                    <a:pt x="754" y="1619"/>
                  </a:lnTo>
                  <a:lnTo>
                    <a:pt x="862" y="1639"/>
                  </a:lnTo>
                  <a:lnTo>
                    <a:pt x="971" y="1663"/>
                  </a:lnTo>
                  <a:lnTo>
                    <a:pt x="1079" y="1690"/>
                  </a:lnTo>
                  <a:lnTo>
                    <a:pt x="1187" y="1721"/>
                  </a:lnTo>
                  <a:lnTo>
                    <a:pt x="1294" y="1754"/>
                  </a:lnTo>
                  <a:lnTo>
                    <a:pt x="1402" y="1788"/>
                  </a:lnTo>
                  <a:lnTo>
                    <a:pt x="1510" y="1823"/>
                  </a:lnTo>
                  <a:lnTo>
                    <a:pt x="1617" y="1860"/>
                  </a:lnTo>
                  <a:lnTo>
                    <a:pt x="1726" y="1895"/>
                  </a:lnTo>
                  <a:lnTo>
                    <a:pt x="1833" y="1931"/>
                  </a:lnTo>
                  <a:lnTo>
                    <a:pt x="1941" y="1964"/>
                  </a:lnTo>
                  <a:lnTo>
                    <a:pt x="2049" y="1997"/>
                  </a:lnTo>
                  <a:lnTo>
                    <a:pt x="2158" y="2028"/>
                  </a:lnTo>
                  <a:lnTo>
                    <a:pt x="2266" y="2055"/>
                  </a:lnTo>
                  <a:lnTo>
                    <a:pt x="2373" y="2079"/>
                  </a:lnTo>
                  <a:lnTo>
                    <a:pt x="2481" y="2098"/>
                  </a:lnTo>
                  <a:lnTo>
                    <a:pt x="2589" y="2113"/>
                  </a:lnTo>
                  <a:lnTo>
                    <a:pt x="2697" y="2124"/>
                  </a:lnTo>
                  <a:lnTo>
                    <a:pt x="2805" y="2127"/>
                  </a:lnTo>
                  <a:lnTo>
                    <a:pt x="2913" y="2125"/>
                  </a:lnTo>
                  <a:lnTo>
                    <a:pt x="3020" y="2116"/>
                  </a:lnTo>
                  <a:lnTo>
                    <a:pt x="3128" y="2099"/>
                  </a:lnTo>
                  <a:lnTo>
                    <a:pt x="3236" y="2075"/>
                  </a:lnTo>
                  <a:lnTo>
                    <a:pt x="3345" y="2042"/>
                  </a:lnTo>
                  <a:lnTo>
                    <a:pt x="3453" y="1999"/>
                  </a:lnTo>
                  <a:lnTo>
                    <a:pt x="3453" y="141"/>
                  </a:lnTo>
                  <a:lnTo>
                    <a:pt x="3538" y="101"/>
                  </a:lnTo>
                  <a:lnTo>
                    <a:pt x="3623" y="53"/>
                  </a:lnTo>
                  <a:lnTo>
                    <a:pt x="3708" y="0"/>
                  </a:lnTo>
                  <a:close/>
                </a:path>
              </a:pathLst>
            </a:custGeom>
            <a:grpFill/>
            <a:ln w="0">
              <a:noFill/>
              <a:prstDash val="solid"/>
              <a:round/>
              <a:headEnd/>
              <a:tailEnd/>
            </a:ln>
          </p:spPr>
          <p:txBody>
            <a:bodyPr/>
            <a:lstStyle/>
            <a:p>
              <a:pPr fontAlgn="auto">
                <a:spcBef>
                  <a:spcPts val="0"/>
                </a:spcBef>
                <a:spcAft>
                  <a:spcPts val="0"/>
                </a:spcAft>
                <a:defRPr/>
              </a:pPr>
              <a:endParaRPr lang="en-US" kern="0">
                <a:solidFill>
                  <a:sysClr val="windowText" lastClr="000000"/>
                </a:solidFill>
              </a:endParaRPr>
            </a:p>
          </p:txBody>
        </p:sp>
        <p:sp>
          <p:nvSpPr>
            <p:cNvPr id="15" name="Freeform 7"/>
            <p:cNvSpPr>
              <a:spLocks noEditPoints="1"/>
            </p:cNvSpPr>
            <p:nvPr/>
          </p:nvSpPr>
          <p:spPr bwMode="auto">
            <a:xfrm>
              <a:off x="3991" y="1821"/>
              <a:ext cx="1237" cy="884"/>
            </a:xfrm>
            <a:custGeom>
              <a:avLst/>
              <a:gdLst>
                <a:gd name="T0" fmla="*/ 653 w 3710"/>
                <a:gd name="T1" fmla="*/ 272 h 2654"/>
                <a:gd name="T2" fmla="*/ 572 w 3710"/>
                <a:gd name="T3" fmla="*/ 466 h 2654"/>
                <a:gd name="T4" fmla="*/ 436 w 3710"/>
                <a:gd name="T5" fmla="*/ 637 h 2654"/>
                <a:gd name="T6" fmla="*/ 257 w 3710"/>
                <a:gd name="T7" fmla="*/ 784 h 2654"/>
                <a:gd name="T8" fmla="*/ 350 w 3710"/>
                <a:gd name="T9" fmla="*/ 1584 h 2654"/>
                <a:gd name="T10" fmla="*/ 473 w 3710"/>
                <a:gd name="T11" fmla="*/ 1624 h 2654"/>
                <a:gd name="T12" fmla="*/ 571 w 3710"/>
                <a:gd name="T13" fmla="*/ 1708 h 2654"/>
                <a:gd name="T14" fmla="*/ 639 w 3710"/>
                <a:gd name="T15" fmla="*/ 1828 h 2654"/>
                <a:gd name="T16" fmla="*/ 893 w 3710"/>
                <a:gd name="T17" fmla="*/ 1858 h 2654"/>
                <a:gd name="T18" fmla="*/ 1253 w 3710"/>
                <a:gd name="T19" fmla="*/ 1891 h 2654"/>
                <a:gd name="T20" fmla="*/ 1614 w 3710"/>
                <a:gd name="T21" fmla="*/ 1974 h 2654"/>
                <a:gd name="T22" fmla="*/ 1974 w 3710"/>
                <a:gd name="T23" fmla="*/ 2086 h 2654"/>
                <a:gd name="T24" fmla="*/ 2334 w 3710"/>
                <a:gd name="T25" fmla="*/ 2206 h 2654"/>
                <a:gd name="T26" fmla="*/ 2696 w 3710"/>
                <a:gd name="T27" fmla="*/ 2312 h 2654"/>
                <a:gd name="T28" fmla="*/ 3056 w 3710"/>
                <a:gd name="T29" fmla="*/ 2381 h 2654"/>
                <a:gd name="T30" fmla="*/ 3126 w 3710"/>
                <a:gd name="T31" fmla="*/ 2225 h 2654"/>
                <a:gd name="T32" fmla="*/ 3243 w 3710"/>
                <a:gd name="T33" fmla="*/ 2103 h 2654"/>
                <a:gd name="T34" fmla="*/ 3396 w 3710"/>
                <a:gd name="T35" fmla="*/ 2015 h 2654"/>
                <a:gd name="T36" fmla="*/ 3401 w 3710"/>
                <a:gd name="T37" fmla="*/ 1176 h 2654"/>
                <a:gd name="T38" fmla="*/ 3258 w 3710"/>
                <a:gd name="T39" fmla="*/ 1102 h 2654"/>
                <a:gd name="T40" fmla="*/ 3146 w 3710"/>
                <a:gd name="T41" fmla="*/ 984 h 2654"/>
                <a:gd name="T42" fmla="*/ 3071 w 3710"/>
                <a:gd name="T43" fmla="*/ 833 h 2654"/>
                <a:gd name="T44" fmla="*/ 2815 w 3710"/>
                <a:gd name="T45" fmla="*/ 739 h 2654"/>
                <a:gd name="T46" fmla="*/ 2455 w 3710"/>
                <a:gd name="T47" fmla="*/ 643 h 2654"/>
                <a:gd name="T48" fmla="*/ 2094 w 3710"/>
                <a:gd name="T49" fmla="*/ 526 h 2654"/>
                <a:gd name="T50" fmla="*/ 1734 w 3710"/>
                <a:gd name="T51" fmla="*/ 409 h 2654"/>
                <a:gd name="T52" fmla="*/ 1374 w 3710"/>
                <a:gd name="T53" fmla="*/ 313 h 2654"/>
                <a:gd name="T54" fmla="*/ 1013 w 3710"/>
                <a:gd name="T55" fmla="*/ 261 h 2654"/>
                <a:gd name="T56" fmla="*/ 1030 w 3710"/>
                <a:gd name="T57" fmla="*/ 5 h 2654"/>
                <a:gd name="T58" fmla="*/ 1340 w 3710"/>
                <a:gd name="T59" fmla="*/ 49 h 2654"/>
                <a:gd name="T60" fmla="*/ 1649 w 3710"/>
                <a:gd name="T61" fmla="*/ 126 h 2654"/>
                <a:gd name="T62" fmla="*/ 1958 w 3710"/>
                <a:gd name="T63" fmla="*/ 223 h 2654"/>
                <a:gd name="T64" fmla="*/ 2267 w 3710"/>
                <a:gd name="T65" fmla="*/ 326 h 2654"/>
                <a:gd name="T66" fmla="*/ 2576 w 3710"/>
                <a:gd name="T67" fmla="*/ 422 h 2654"/>
                <a:gd name="T68" fmla="*/ 2885 w 3710"/>
                <a:gd name="T69" fmla="*/ 495 h 2654"/>
                <a:gd name="T70" fmla="*/ 3195 w 3710"/>
                <a:gd name="T71" fmla="*/ 535 h 2654"/>
                <a:gd name="T72" fmla="*/ 3504 w 3710"/>
                <a:gd name="T73" fmla="*/ 527 h 2654"/>
                <a:gd name="T74" fmla="*/ 3710 w 3710"/>
                <a:gd name="T75" fmla="*/ 2604 h 2654"/>
                <a:gd name="T76" fmla="*/ 3401 w 3710"/>
                <a:gd name="T77" fmla="*/ 2651 h 2654"/>
                <a:gd name="T78" fmla="*/ 3091 w 3710"/>
                <a:gd name="T79" fmla="*/ 2642 h 2654"/>
                <a:gd name="T80" fmla="*/ 2782 w 3710"/>
                <a:gd name="T81" fmla="*/ 2590 h 2654"/>
                <a:gd name="T82" fmla="*/ 2473 w 3710"/>
                <a:gd name="T83" fmla="*/ 2507 h 2654"/>
                <a:gd name="T84" fmla="*/ 2164 w 3710"/>
                <a:gd name="T85" fmla="*/ 2408 h 2654"/>
                <a:gd name="T86" fmla="*/ 1855 w 3710"/>
                <a:gd name="T87" fmla="*/ 2306 h 2654"/>
                <a:gd name="T88" fmla="*/ 1546 w 3710"/>
                <a:gd name="T89" fmla="*/ 2214 h 2654"/>
                <a:gd name="T90" fmla="*/ 1237 w 3710"/>
                <a:gd name="T91" fmla="*/ 2145 h 2654"/>
                <a:gd name="T92" fmla="*/ 927 w 3710"/>
                <a:gd name="T93" fmla="*/ 2116 h 2654"/>
                <a:gd name="T94" fmla="*/ 618 w 3710"/>
                <a:gd name="T95" fmla="*/ 2136 h 2654"/>
                <a:gd name="T96" fmla="*/ 309 w 3710"/>
                <a:gd name="T97" fmla="*/ 2222 h 2654"/>
                <a:gd name="T98" fmla="*/ 0 w 3710"/>
                <a:gd name="T99" fmla="*/ 2385 h 2654"/>
                <a:gd name="T100" fmla="*/ 206 w 3710"/>
                <a:gd name="T101" fmla="*/ 151 h 2654"/>
                <a:gd name="T102" fmla="*/ 515 w 3710"/>
                <a:gd name="T103" fmla="*/ 40 h 2654"/>
                <a:gd name="T104" fmla="*/ 824 w 3710"/>
                <a:gd name="T105" fmla="*/ 1 h 2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10" h="2654">
                  <a:moveTo>
                    <a:pt x="893" y="256"/>
                  </a:moveTo>
                  <a:lnTo>
                    <a:pt x="772" y="260"/>
                  </a:lnTo>
                  <a:lnTo>
                    <a:pt x="653" y="272"/>
                  </a:lnTo>
                  <a:lnTo>
                    <a:pt x="634" y="339"/>
                  </a:lnTo>
                  <a:lnTo>
                    <a:pt x="607" y="404"/>
                  </a:lnTo>
                  <a:lnTo>
                    <a:pt x="572" y="466"/>
                  </a:lnTo>
                  <a:lnTo>
                    <a:pt x="533" y="525"/>
                  </a:lnTo>
                  <a:lnTo>
                    <a:pt x="487" y="582"/>
                  </a:lnTo>
                  <a:lnTo>
                    <a:pt x="436" y="637"/>
                  </a:lnTo>
                  <a:lnTo>
                    <a:pt x="380" y="688"/>
                  </a:lnTo>
                  <a:lnTo>
                    <a:pt x="321" y="738"/>
                  </a:lnTo>
                  <a:lnTo>
                    <a:pt x="257" y="784"/>
                  </a:lnTo>
                  <a:lnTo>
                    <a:pt x="257" y="1589"/>
                  </a:lnTo>
                  <a:lnTo>
                    <a:pt x="304" y="1583"/>
                  </a:lnTo>
                  <a:lnTo>
                    <a:pt x="350" y="1584"/>
                  </a:lnTo>
                  <a:lnTo>
                    <a:pt x="394" y="1592"/>
                  </a:lnTo>
                  <a:lnTo>
                    <a:pt x="435" y="1605"/>
                  </a:lnTo>
                  <a:lnTo>
                    <a:pt x="473" y="1624"/>
                  </a:lnTo>
                  <a:lnTo>
                    <a:pt x="510" y="1647"/>
                  </a:lnTo>
                  <a:lnTo>
                    <a:pt x="542" y="1676"/>
                  </a:lnTo>
                  <a:lnTo>
                    <a:pt x="571" y="1708"/>
                  </a:lnTo>
                  <a:lnTo>
                    <a:pt x="598" y="1745"/>
                  </a:lnTo>
                  <a:lnTo>
                    <a:pt x="620" y="1784"/>
                  </a:lnTo>
                  <a:lnTo>
                    <a:pt x="639" y="1828"/>
                  </a:lnTo>
                  <a:lnTo>
                    <a:pt x="653" y="1874"/>
                  </a:lnTo>
                  <a:lnTo>
                    <a:pt x="772" y="1861"/>
                  </a:lnTo>
                  <a:lnTo>
                    <a:pt x="893" y="1858"/>
                  </a:lnTo>
                  <a:lnTo>
                    <a:pt x="1013" y="1862"/>
                  </a:lnTo>
                  <a:lnTo>
                    <a:pt x="1134" y="1874"/>
                  </a:lnTo>
                  <a:lnTo>
                    <a:pt x="1253" y="1891"/>
                  </a:lnTo>
                  <a:lnTo>
                    <a:pt x="1374" y="1914"/>
                  </a:lnTo>
                  <a:lnTo>
                    <a:pt x="1494" y="1942"/>
                  </a:lnTo>
                  <a:lnTo>
                    <a:pt x="1614" y="1974"/>
                  </a:lnTo>
                  <a:lnTo>
                    <a:pt x="1734" y="2010"/>
                  </a:lnTo>
                  <a:lnTo>
                    <a:pt x="1854" y="2048"/>
                  </a:lnTo>
                  <a:lnTo>
                    <a:pt x="1974" y="2086"/>
                  </a:lnTo>
                  <a:lnTo>
                    <a:pt x="2094" y="2127"/>
                  </a:lnTo>
                  <a:lnTo>
                    <a:pt x="2215" y="2167"/>
                  </a:lnTo>
                  <a:lnTo>
                    <a:pt x="2334" y="2206"/>
                  </a:lnTo>
                  <a:lnTo>
                    <a:pt x="2455" y="2244"/>
                  </a:lnTo>
                  <a:lnTo>
                    <a:pt x="2575" y="2279"/>
                  </a:lnTo>
                  <a:lnTo>
                    <a:pt x="2696" y="2312"/>
                  </a:lnTo>
                  <a:lnTo>
                    <a:pt x="2815" y="2340"/>
                  </a:lnTo>
                  <a:lnTo>
                    <a:pt x="2936" y="2363"/>
                  </a:lnTo>
                  <a:lnTo>
                    <a:pt x="3056" y="2381"/>
                  </a:lnTo>
                  <a:lnTo>
                    <a:pt x="3074" y="2326"/>
                  </a:lnTo>
                  <a:lnTo>
                    <a:pt x="3097" y="2274"/>
                  </a:lnTo>
                  <a:lnTo>
                    <a:pt x="3126" y="2225"/>
                  </a:lnTo>
                  <a:lnTo>
                    <a:pt x="3160" y="2181"/>
                  </a:lnTo>
                  <a:lnTo>
                    <a:pt x="3200" y="2140"/>
                  </a:lnTo>
                  <a:lnTo>
                    <a:pt x="3243" y="2103"/>
                  </a:lnTo>
                  <a:lnTo>
                    <a:pt x="3290" y="2070"/>
                  </a:lnTo>
                  <a:lnTo>
                    <a:pt x="3341" y="2041"/>
                  </a:lnTo>
                  <a:lnTo>
                    <a:pt x="3396" y="2015"/>
                  </a:lnTo>
                  <a:lnTo>
                    <a:pt x="3453" y="1993"/>
                  </a:lnTo>
                  <a:lnTo>
                    <a:pt x="3453" y="1188"/>
                  </a:lnTo>
                  <a:lnTo>
                    <a:pt x="3401" y="1176"/>
                  </a:lnTo>
                  <a:lnTo>
                    <a:pt x="3351" y="1157"/>
                  </a:lnTo>
                  <a:lnTo>
                    <a:pt x="3303" y="1133"/>
                  </a:lnTo>
                  <a:lnTo>
                    <a:pt x="3258" y="1102"/>
                  </a:lnTo>
                  <a:lnTo>
                    <a:pt x="3217" y="1068"/>
                  </a:lnTo>
                  <a:lnTo>
                    <a:pt x="3181" y="1027"/>
                  </a:lnTo>
                  <a:lnTo>
                    <a:pt x="3146" y="984"/>
                  </a:lnTo>
                  <a:lnTo>
                    <a:pt x="3117" y="937"/>
                  </a:lnTo>
                  <a:lnTo>
                    <a:pt x="3091" y="887"/>
                  </a:lnTo>
                  <a:lnTo>
                    <a:pt x="3071" y="833"/>
                  </a:lnTo>
                  <a:lnTo>
                    <a:pt x="3056" y="780"/>
                  </a:lnTo>
                  <a:lnTo>
                    <a:pt x="2935" y="762"/>
                  </a:lnTo>
                  <a:lnTo>
                    <a:pt x="2815" y="739"/>
                  </a:lnTo>
                  <a:lnTo>
                    <a:pt x="2696" y="710"/>
                  </a:lnTo>
                  <a:lnTo>
                    <a:pt x="2575" y="678"/>
                  </a:lnTo>
                  <a:lnTo>
                    <a:pt x="2455" y="643"/>
                  </a:lnTo>
                  <a:lnTo>
                    <a:pt x="2334" y="605"/>
                  </a:lnTo>
                  <a:lnTo>
                    <a:pt x="2215" y="566"/>
                  </a:lnTo>
                  <a:lnTo>
                    <a:pt x="2094" y="526"/>
                  </a:lnTo>
                  <a:lnTo>
                    <a:pt x="1974" y="485"/>
                  </a:lnTo>
                  <a:lnTo>
                    <a:pt x="1854" y="447"/>
                  </a:lnTo>
                  <a:lnTo>
                    <a:pt x="1734" y="409"/>
                  </a:lnTo>
                  <a:lnTo>
                    <a:pt x="1614" y="373"/>
                  </a:lnTo>
                  <a:lnTo>
                    <a:pt x="1494" y="341"/>
                  </a:lnTo>
                  <a:lnTo>
                    <a:pt x="1374" y="313"/>
                  </a:lnTo>
                  <a:lnTo>
                    <a:pt x="1253" y="290"/>
                  </a:lnTo>
                  <a:lnTo>
                    <a:pt x="1134" y="272"/>
                  </a:lnTo>
                  <a:lnTo>
                    <a:pt x="1013" y="261"/>
                  </a:lnTo>
                  <a:lnTo>
                    <a:pt x="893" y="256"/>
                  </a:lnTo>
                  <a:close/>
                  <a:moveTo>
                    <a:pt x="927" y="0"/>
                  </a:moveTo>
                  <a:lnTo>
                    <a:pt x="1030" y="5"/>
                  </a:lnTo>
                  <a:lnTo>
                    <a:pt x="1134" y="15"/>
                  </a:lnTo>
                  <a:lnTo>
                    <a:pt x="1237" y="30"/>
                  </a:lnTo>
                  <a:lnTo>
                    <a:pt x="1340" y="49"/>
                  </a:lnTo>
                  <a:lnTo>
                    <a:pt x="1443" y="72"/>
                  </a:lnTo>
                  <a:lnTo>
                    <a:pt x="1546" y="98"/>
                  </a:lnTo>
                  <a:lnTo>
                    <a:pt x="1649" y="126"/>
                  </a:lnTo>
                  <a:lnTo>
                    <a:pt x="1752" y="158"/>
                  </a:lnTo>
                  <a:lnTo>
                    <a:pt x="1855" y="190"/>
                  </a:lnTo>
                  <a:lnTo>
                    <a:pt x="1958" y="223"/>
                  </a:lnTo>
                  <a:lnTo>
                    <a:pt x="2061" y="257"/>
                  </a:lnTo>
                  <a:lnTo>
                    <a:pt x="2164" y="291"/>
                  </a:lnTo>
                  <a:lnTo>
                    <a:pt x="2267" y="326"/>
                  </a:lnTo>
                  <a:lnTo>
                    <a:pt x="2370" y="359"/>
                  </a:lnTo>
                  <a:lnTo>
                    <a:pt x="2473" y="391"/>
                  </a:lnTo>
                  <a:lnTo>
                    <a:pt x="2576" y="422"/>
                  </a:lnTo>
                  <a:lnTo>
                    <a:pt x="2679" y="448"/>
                  </a:lnTo>
                  <a:lnTo>
                    <a:pt x="2782" y="474"/>
                  </a:lnTo>
                  <a:lnTo>
                    <a:pt x="2885" y="495"/>
                  </a:lnTo>
                  <a:lnTo>
                    <a:pt x="2988" y="513"/>
                  </a:lnTo>
                  <a:lnTo>
                    <a:pt x="3091" y="526"/>
                  </a:lnTo>
                  <a:lnTo>
                    <a:pt x="3195" y="535"/>
                  </a:lnTo>
                  <a:lnTo>
                    <a:pt x="3298" y="539"/>
                  </a:lnTo>
                  <a:lnTo>
                    <a:pt x="3401" y="536"/>
                  </a:lnTo>
                  <a:lnTo>
                    <a:pt x="3504" y="527"/>
                  </a:lnTo>
                  <a:lnTo>
                    <a:pt x="3607" y="511"/>
                  </a:lnTo>
                  <a:lnTo>
                    <a:pt x="3710" y="488"/>
                  </a:lnTo>
                  <a:lnTo>
                    <a:pt x="3710" y="2604"/>
                  </a:lnTo>
                  <a:lnTo>
                    <a:pt x="3607" y="2627"/>
                  </a:lnTo>
                  <a:lnTo>
                    <a:pt x="3504" y="2642"/>
                  </a:lnTo>
                  <a:lnTo>
                    <a:pt x="3401" y="2651"/>
                  </a:lnTo>
                  <a:lnTo>
                    <a:pt x="3298" y="2654"/>
                  </a:lnTo>
                  <a:lnTo>
                    <a:pt x="3195" y="2651"/>
                  </a:lnTo>
                  <a:lnTo>
                    <a:pt x="3091" y="2642"/>
                  </a:lnTo>
                  <a:lnTo>
                    <a:pt x="2988" y="2628"/>
                  </a:lnTo>
                  <a:lnTo>
                    <a:pt x="2885" y="2610"/>
                  </a:lnTo>
                  <a:lnTo>
                    <a:pt x="2782" y="2590"/>
                  </a:lnTo>
                  <a:lnTo>
                    <a:pt x="2679" y="2564"/>
                  </a:lnTo>
                  <a:lnTo>
                    <a:pt x="2576" y="2536"/>
                  </a:lnTo>
                  <a:lnTo>
                    <a:pt x="2473" y="2507"/>
                  </a:lnTo>
                  <a:lnTo>
                    <a:pt x="2370" y="2475"/>
                  </a:lnTo>
                  <a:lnTo>
                    <a:pt x="2267" y="2441"/>
                  </a:lnTo>
                  <a:lnTo>
                    <a:pt x="2164" y="2408"/>
                  </a:lnTo>
                  <a:lnTo>
                    <a:pt x="2061" y="2373"/>
                  </a:lnTo>
                  <a:lnTo>
                    <a:pt x="1958" y="2339"/>
                  </a:lnTo>
                  <a:lnTo>
                    <a:pt x="1855" y="2306"/>
                  </a:lnTo>
                  <a:lnTo>
                    <a:pt x="1752" y="2273"/>
                  </a:lnTo>
                  <a:lnTo>
                    <a:pt x="1649" y="2242"/>
                  </a:lnTo>
                  <a:lnTo>
                    <a:pt x="1546" y="2214"/>
                  </a:lnTo>
                  <a:lnTo>
                    <a:pt x="1443" y="2187"/>
                  </a:lnTo>
                  <a:lnTo>
                    <a:pt x="1340" y="2164"/>
                  </a:lnTo>
                  <a:lnTo>
                    <a:pt x="1237" y="2145"/>
                  </a:lnTo>
                  <a:lnTo>
                    <a:pt x="1134" y="2131"/>
                  </a:lnTo>
                  <a:lnTo>
                    <a:pt x="1030" y="2121"/>
                  </a:lnTo>
                  <a:lnTo>
                    <a:pt x="927" y="2116"/>
                  </a:lnTo>
                  <a:lnTo>
                    <a:pt x="824" y="2116"/>
                  </a:lnTo>
                  <a:lnTo>
                    <a:pt x="721" y="2122"/>
                  </a:lnTo>
                  <a:lnTo>
                    <a:pt x="618" y="2136"/>
                  </a:lnTo>
                  <a:lnTo>
                    <a:pt x="515" y="2157"/>
                  </a:lnTo>
                  <a:lnTo>
                    <a:pt x="412" y="2185"/>
                  </a:lnTo>
                  <a:lnTo>
                    <a:pt x="309" y="2222"/>
                  </a:lnTo>
                  <a:lnTo>
                    <a:pt x="206" y="2266"/>
                  </a:lnTo>
                  <a:lnTo>
                    <a:pt x="103" y="2321"/>
                  </a:lnTo>
                  <a:lnTo>
                    <a:pt x="0" y="2385"/>
                  </a:lnTo>
                  <a:lnTo>
                    <a:pt x="0" y="269"/>
                  </a:lnTo>
                  <a:lnTo>
                    <a:pt x="103" y="205"/>
                  </a:lnTo>
                  <a:lnTo>
                    <a:pt x="206" y="151"/>
                  </a:lnTo>
                  <a:lnTo>
                    <a:pt x="309" y="105"/>
                  </a:lnTo>
                  <a:lnTo>
                    <a:pt x="412" y="70"/>
                  </a:lnTo>
                  <a:lnTo>
                    <a:pt x="515" y="40"/>
                  </a:lnTo>
                  <a:lnTo>
                    <a:pt x="618" y="20"/>
                  </a:lnTo>
                  <a:lnTo>
                    <a:pt x="721" y="7"/>
                  </a:lnTo>
                  <a:lnTo>
                    <a:pt x="824" y="1"/>
                  </a:lnTo>
                  <a:lnTo>
                    <a:pt x="927" y="0"/>
                  </a:lnTo>
                  <a:close/>
                </a:path>
              </a:pathLst>
            </a:custGeom>
            <a:grpFill/>
            <a:ln w="0">
              <a:noFill/>
              <a:prstDash val="solid"/>
              <a:round/>
              <a:headEnd/>
              <a:tailEnd/>
            </a:ln>
          </p:spPr>
          <p:txBody>
            <a:bodyPr/>
            <a:lstStyle/>
            <a:p>
              <a:pPr fontAlgn="auto">
                <a:spcBef>
                  <a:spcPts val="0"/>
                </a:spcBef>
                <a:spcAft>
                  <a:spcPts val="0"/>
                </a:spcAft>
                <a:defRPr/>
              </a:pPr>
              <a:endParaRPr lang="en-US" kern="0">
                <a:solidFill>
                  <a:sysClr val="windowText" lastClr="000000"/>
                </a:solidFill>
              </a:endParaRPr>
            </a:p>
          </p:txBody>
        </p:sp>
        <p:sp>
          <p:nvSpPr>
            <p:cNvPr id="16" name="Freeform 8"/>
            <p:cNvSpPr>
              <a:spLocks/>
            </p:cNvSpPr>
            <p:nvPr/>
          </p:nvSpPr>
          <p:spPr bwMode="auto">
            <a:xfrm>
              <a:off x="4185" y="2112"/>
              <a:ext cx="111" cy="113"/>
            </a:xfrm>
            <a:custGeom>
              <a:avLst/>
              <a:gdLst>
                <a:gd name="T0" fmla="*/ 168 w 335"/>
                <a:gd name="T1" fmla="*/ 0 h 337"/>
                <a:gd name="T2" fmla="*/ 201 w 335"/>
                <a:gd name="T3" fmla="*/ 4 h 337"/>
                <a:gd name="T4" fmla="*/ 233 w 335"/>
                <a:gd name="T5" fmla="*/ 13 h 337"/>
                <a:gd name="T6" fmla="*/ 261 w 335"/>
                <a:gd name="T7" fmla="*/ 30 h 337"/>
                <a:gd name="T8" fmla="*/ 287 w 335"/>
                <a:gd name="T9" fmla="*/ 50 h 337"/>
                <a:gd name="T10" fmla="*/ 307 w 335"/>
                <a:gd name="T11" fmla="*/ 74 h 337"/>
                <a:gd name="T12" fmla="*/ 322 w 335"/>
                <a:gd name="T13" fmla="*/ 104 h 337"/>
                <a:gd name="T14" fmla="*/ 332 w 335"/>
                <a:gd name="T15" fmla="*/ 134 h 337"/>
                <a:gd name="T16" fmla="*/ 335 w 335"/>
                <a:gd name="T17" fmla="*/ 169 h 337"/>
                <a:gd name="T18" fmla="*/ 332 w 335"/>
                <a:gd name="T19" fmla="*/ 202 h 337"/>
                <a:gd name="T20" fmla="*/ 322 w 335"/>
                <a:gd name="T21" fmla="*/ 234 h 337"/>
                <a:gd name="T22" fmla="*/ 307 w 335"/>
                <a:gd name="T23" fmla="*/ 262 h 337"/>
                <a:gd name="T24" fmla="*/ 287 w 335"/>
                <a:gd name="T25" fmla="*/ 287 h 337"/>
                <a:gd name="T26" fmla="*/ 261 w 335"/>
                <a:gd name="T27" fmla="*/ 308 h 337"/>
                <a:gd name="T28" fmla="*/ 233 w 335"/>
                <a:gd name="T29" fmla="*/ 323 h 337"/>
                <a:gd name="T30" fmla="*/ 201 w 335"/>
                <a:gd name="T31" fmla="*/ 333 h 337"/>
                <a:gd name="T32" fmla="*/ 168 w 335"/>
                <a:gd name="T33" fmla="*/ 337 h 337"/>
                <a:gd name="T34" fmla="*/ 134 w 335"/>
                <a:gd name="T35" fmla="*/ 333 h 337"/>
                <a:gd name="T36" fmla="*/ 102 w 335"/>
                <a:gd name="T37" fmla="*/ 323 h 337"/>
                <a:gd name="T38" fmla="*/ 74 w 335"/>
                <a:gd name="T39" fmla="*/ 308 h 337"/>
                <a:gd name="T40" fmla="*/ 49 w 335"/>
                <a:gd name="T41" fmla="*/ 287 h 337"/>
                <a:gd name="T42" fmla="*/ 28 w 335"/>
                <a:gd name="T43" fmla="*/ 262 h 337"/>
                <a:gd name="T44" fmla="*/ 13 w 335"/>
                <a:gd name="T45" fmla="*/ 234 h 337"/>
                <a:gd name="T46" fmla="*/ 4 w 335"/>
                <a:gd name="T47" fmla="*/ 202 h 337"/>
                <a:gd name="T48" fmla="*/ 0 w 335"/>
                <a:gd name="T49" fmla="*/ 169 h 337"/>
                <a:gd name="T50" fmla="*/ 4 w 335"/>
                <a:gd name="T51" fmla="*/ 134 h 337"/>
                <a:gd name="T52" fmla="*/ 13 w 335"/>
                <a:gd name="T53" fmla="*/ 104 h 337"/>
                <a:gd name="T54" fmla="*/ 28 w 335"/>
                <a:gd name="T55" fmla="*/ 74 h 337"/>
                <a:gd name="T56" fmla="*/ 49 w 335"/>
                <a:gd name="T57" fmla="*/ 50 h 337"/>
                <a:gd name="T58" fmla="*/ 74 w 335"/>
                <a:gd name="T59" fmla="*/ 30 h 337"/>
                <a:gd name="T60" fmla="*/ 102 w 335"/>
                <a:gd name="T61" fmla="*/ 13 h 337"/>
                <a:gd name="T62" fmla="*/ 134 w 335"/>
                <a:gd name="T63" fmla="*/ 4 h 337"/>
                <a:gd name="T64" fmla="*/ 168 w 335"/>
                <a:gd name="T65"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5" h="337">
                  <a:moveTo>
                    <a:pt x="168" y="0"/>
                  </a:moveTo>
                  <a:lnTo>
                    <a:pt x="201" y="4"/>
                  </a:lnTo>
                  <a:lnTo>
                    <a:pt x="233" y="13"/>
                  </a:lnTo>
                  <a:lnTo>
                    <a:pt x="261" y="30"/>
                  </a:lnTo>
                  <a:lnTo>
                    <a:pt x="287" y="50"/>
                  </a:lnTo>
                  <a:lnTo>
                    <a:pt x="307" y="74"/>
                  </a:lnTo>
                  <a:lnTo>
                    <a:pt x="322" y="104"/>
                  </a:lnTo>
                  <a:lnTo>
                    <a:pt x="332" y="134"/>
                  </a:lnTo>
                  <a:lnTo>
                    <a:pt x="335" y="169"/>
                  </a:lnTo>
                  <a:lnTo>
                    <a:pt x="332" y="202"/>
                  </a:lnTo>
                  <a:lnTo>
                    <a:pt x="322" y="234"/>
                  </a:lnTo>
                  <a:lnTo>
                    <a:pt x="307" y="262"/>
                  </a:lnTo>
                  <a:lnTo>
                    <a:pt x="287" y="287"/>
                  </a:lnTo>
                  <a:lnTo>
                    <a:pt x="261" y="308"/>
                  </a:lnTo>
                  <a:lnTo>
                    <a:pt x="233" y="323"/>
                  </a:lnTo>
                  <a:lnTo>
                    <a:pt x="201" y="333"/>
                  </a:lnTo>
                  <a:lnTo>
                    <a:pt x="168" y="337"/>
                  </a:lnTo>
                  <a:lnTo>
                    <a:pt x="134" y="333"/>
                  </a:lnTo>
                  <a:lnTo>
                    <a:pt x="102" y="323"/>
                  </a:lnTo>
                  <a:lnTo>
                    <a:pt x="74" y="308"/>
                  </a:lnTo>
                  <a:lnTo>
                    <a:pt x="49" y="287"/>
                  </a:lnTo>
                  <a:lnTo>
                    <a:pt x="28" y="262"/>
                  </a:lnTo>
                  <a:lnTo>
                    <a:pt x="13" y="234"/>
                  </a:lnTo>
                  <a:lnTo>
                    <a:pt x="4" y="202"/>
                  </a:lnTo>
                  <a:lnTo>
                    <a:pt x="0" y="169"/>
                  </a:lnTo>
                  <a:lnTo>
                    <a:pt x="4" y="134"/>
                  </a:lnTo>
                  <a:lnTo>
                    <a:pt x="13" y="104"/>
                  </a:lnTo>
                  <a:lnTo>
                    <a:pt x="28" y="74"/>
                  </a:lnTo>
                  <a:lnTo>
                    <a:pt x="49" y="50"/>
                  </a:lnTo>
                  <a:lnTo>
                    <a:pt x="74" y="30"/>
                  </a:lnTo>
                  <a:lnTo>
                    <a:pt x="102" y="13"/>
                  </a:lnTo>
                  <a:lnTo>
                    <a:pt x="134" y="4"/>
                  </a:lnTo>
                  <a:lnTo>
                    <a:pt x="168" y="0"/>
                  </a:lnTo>
                  <a:close/>
                </a:path>
              </a:pathLst>
            </a:custGeom>
            <a:grpFill/>
            <a:ln w="0">
              <a:noFill/>
              <a:prstDash val="solid"/>
              <a:round/>
              <a:headEnd/>
              <a:tailEnd/>
            </a:ln>
          </p:spPr>
          <p:txBody>
            <a:bodyPr/>
            <a:lstStyle/>
            <a:p>
              <a:pPr fontAlgn="auto">
                <a:spcBef>
                  <a:spcPts val="0"/>
                </a:spcBef>
                <a:spcAft>
                  <a:spcPts val="0"/>
                </a:spcAft>
                <a:defRPr/>
              </a:pPr>
              <a:endParaRPr lang="en-US" kern="0">
                <a:solidFill>
                  <a:sysClr val="windowText" lastClr="000000"/>
                </a:solidFill>
              </a:endParaRPr>
            </a:p>
          </p:txBody>
        </p:sp>
        <p:sp>
          <p:nvSpPr>
            <p:cNvPr id="17" name="Freeform 9"/>
            <p:cNvSpPr>
              <a:spLocks/>
            </p:cNvSpPr>
            <p:nvPr/>
          </p:nvSpPr>
          <p:spPr bwMode="auto">
            <a:xfrm>
              <a:off x="4924" y="2289"/>
              <a:ext cx="111" cy="112"/>
            </a:xfrm>
            <a:custGeom>
              <a:avLst/>
              <a:gdLst>
                <a:gd name="T0" fmla="*/ 168 w 335"/>
                <a:gd name="T1" fmla="*/ 0 h 335"/>
                <a:gd name="T2" fmla="*/ 202 w 335"/>
                <a:gd name="T3" fmla="*/ 2 h 335"/>
                <a:gd name="T4" fmla="*/ 232 w 335"/>
                <a:gd name="T5" fmla="*/ 12 h 335"/>
                <a:gd name="T6" fmla="*/ 262 w 335"/>
                <a:gd name="T7" fmla="*/ 28 h 335"/>
                <a:gd name="T8" fmla="*/ 286 w 335"/>
                <a:gd name="T9" fmla="*/ 48 h 335"/>
                <a:gd name="T10" fmla="*/ 306 w 335"/>
                <a:gd name="T11" fmla="*/ 74 h 335"/>
                <a:gd name="T12" fmla="*/ 323 w 335"/>
                <a:gd name="T13" fmla="*/ 102 h 335"/>
                <a:gd name="T14" fmla="*/ 332 w 335"/>
                <a:gd name="T15" fmla="*/ 134 h 335"/>
                <a:gd name="T16" fmla="*/ 335 w 335"/>
                <a:gd name="T17" fmla="*/ 167 h 335"/>
                <a:gd name="T18" fmla="*/ 332 w 335"/>
                <a:gd name="T19" fmla="*/ 201 h 335"/>
                <a:gd name="T20" fmla="*/ 323 w 335"/>
                <a:gd name="T21" fmla="*/ 232 h 335"/>
                <a:gd name="T22" fmla="*/ 306 w 335"/>
                <a:gd name="T23" fmla="*/ 261 h 335"/>
                <a:gd name="T24" fmla="*/ 286 w 335"/>
                <a:gd name="T25" fmla="*/ 285 h 335"/>
                <a:gd name="T26" fmla="*/ 262 w 335"/>
                <a:gd name="T27" fmla="*/ 306 h 335"/>
                <a:gd name="T28" fmla="*/ 232 w 335"/>
                <a:gd name="T29" fmla="*/ 322 h 335"/>
                <a:gd name="T30" fmla="*/ 202 w 335"/>
                <a:gd name="T31" fmla="*/ 331 h 335"/>
                <a:gd name="T32" fmla="*/ 168 w 335"/>
                <a:gd name="T33" fmla="*/ 335 h 335"/>
                <a:gd name="T34" fmla="*/ 134 w 335"/>
                <a:gd name="T35" fmla="*/ 331 h 335"/>
                <a:gd name="T36" fmla="*/ 103 w 335"/>
                <a:gd name="T37" fmla="*/ 322 h 335"/>
                <a:gd name="T38" fmla="*/ 75 w 335"/>
                <a:gd name="T39" fmla="*/ 306 h 335"/>
                <a:gd name="T40" fmla="*/ 49 w 335"/>
                <a:gd name="T41" fmla="*/ 285 h 335"/>
                <a:gd name="T42" fmla="*/ 29 w 335"/>
                <a:gd name="T43" fmla="*/ 261 h 335"/>
                <a:gd name="T44" fmla="*/ 14 w 335"/>
                <a:gd name="T45" fmla="*/ 232 h 335"/>
                <a:gd name="T46" fmla="*/ 3 w 335"/>
                <a:gd name="T47" fmla="*/ 201 h 335"/>
                <a:gd name="T48" fmla="*/ 0 w 335"/>
                <a:gd name="T49" fmla="*/ 167 h 335"/>
                <a:gd name="T50" fmla="*/ 3 w 335"/>
                <a:gd name="T51" fmla="*/ 134 h 335"/>
                <a:gd name="T52" fmla="*/ 14 w 335"/>
                <a:gd name="T53" fmla="*/ 102 h 335"/>
                <a:gd name="T54" fmla="*/ 29 w 335"/>
                <a:gd name="T55" fmla="*/ 74 h 335"/>
                <a:gd name="T56" fmla="*/ 49 w 335"/>
                <a:gd name="T57" fmla="*/ 48 h 335"/>
                <a:gd name="T58" fmla="*/ 75 w 335"/>
                <a:gd name="T59" fmla="*/ 28 h 335"/>
                <a:gd name="T60" fmla="*/ 103 w 335"/>
                <a:gd name="T61" fmla="*/ 12 h 335"/>
                <a:gd name="T62" fmla="*/ 134 w 335"/>
                <a:gd name="T63" fmla="*/ 2 h 335"/>
                <a:gd name="T64" fmla="*/ 168 w 335"/>
                <a:gd name="T65"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5" h="335">
                  <a:moveTo>
                    <a:pt x="168" y="0"/>
                  </a:moveTo>
                  <a:lnTo>
                    <a:pt x="202" y="2"/>
                  </a:lnTo>
                  <a:lnTo>
                    <a:pt x="232" y="12"/>
                  </a:lnTo>
                  <a:lnTo>
                    <a:pt x="262" y="28"/>
                  </a:lnTo>
                  <a:lnTo>
                    <a:pt x="286" y="48"/>
                  </a:lnTo>
                  <a:lnTo>
                    <a:pt x="306" y="74"/>
                  </a:lnTo>
                  <a:lnTo>
                    <a:pt x="323" y="102"/>
                  </a:lnTo>
                  <a:lnTo>
                    <a:pt x="332" y="134"/>
                  </a:lnTo>
                  <a:lnTo>
                    <a:pt x="335" y="167"/>
                  </a:lnTo>
                  <a:lnTo>
                    <a:pt x="332" y="201"/>
                  </a:lnTo>
                  <a:lnTo>
                    <a:pt x="323" y="232"/>
                  </a:lnTo>
                  <a:lnTo>
                    <a:pt x="306" y="261"/>
                  </a:lnTo>
                  <a:lnTo>
                    <a:pt x="286" y="285"/>
                  </a:lnTo>
                  <a:lnTo>
                    <a:pt x="262" y="306"/>
                  </a:lnTo>
                  <a:lnTo>
                    <a:pt x="232" y="322"/>
                  </a:lnTo>
                  <a:lnTo>
                    <a:pt x="202" y="331"/>
                  </a:lnTo>
                  <a:lnTo>
                    <a:pt x="168" y="335"/>
                  </a:lnTo>
                  <a:lnTo>
                    <a:pt x="134" y="331"/>
                  </a:lnTo>
                  <a:lnTo>
                    <a:pt x="103" y="322"/>
                  </a:lnTo>
                  <a:lnTo>
                    <a:pt x="75" y="306"/>
                  </a:lnTo>
                  <a:lnTo>
                    <a:pt x="49" y="285"/>
                  </a:lnTo>
                  <a:lnTo>
                    <a:pt x="29" y="261"/>
                  </a:lnTo>
                  <a:lnTo>
                    <a:pt x="14" y="232"/>
                  </a:lnTo>
                  <a:lnTo>
                    <a:pt x="3" y="201"/>
                  </a:lnTo>
                  <a:lnTo>
                    <a:pt x="0" y="167"/>
                  </a:lnTo>
                  <a:lnTo>
                    <a:pt x="3" y="134"/>
                  </a:lnTo>
                  <a:lnTo>
                    <a:pt x="14" y="102"/>
                  </a:lnTo>
                  <a:lnTo>
                    <a:pt x="29" y="74"/>
                  </a:lnTo>
                  <a:lnTo>
                    <a:pt x="49" y="48"/>
                  </a:lnTo>
                  <a:lnTo>
                    <a:pt x="75" y="28"/>
                  </a:lnTo>
                  <a:lnTo>
                    <a:pt x="103" y="12"/>
                  </a:lnTo>
                  <a:lnTo>
                    <a:pt x="134" y="2"/>
                  </a:lnTo>
                  <a:lnTo>
                    <a:pt x="168" y="0"/>
                  </a:lnTo>
                  <a:close/>
                </a:path>
              </a:pathLst>
            </a:custGeom>
            <a:grpFill/>
            <a:ln w="0">
              <a:noFill/>
              <a:prstDash val="solid"/>
              <a:round/>
              <a:headEnd/>
              <a:tailEnd/>
            </a:ln>
          </p:spPr>
          <p:txBody>
            <a:bodyPr/>
            <a:lstStyle/>
            <a:p>
              <a:pPr fontAlgn="auto">
                <a:spcBef>
                  <a:spcPts val="0"/>
                </a:spcBef>
                <a:spcAft>
                  <a:spcPts val="0"/>
                </a:spcAft>
                <a:defRPr/>
              </a:pPr>
              <a:endParaRPr lang="en-US" kern="0">
                <a:solidFill>
                  <a:sysClr val="windowText" lastClr="000000"/>
                </a:solidFill>
              </a:endParaRPr>
            </a:p>
          </p:txBody>
        </p:sp>
        <p:sp>
          <p:nvSpPr>
            <p:cNvPr id="18" name="Freeform 10"/>
            <p:cNvSpPr>
              <a:spLocks noEditPoints="1"/>
            </p:cNvSpPr>
            <p:nvPr/>
          </p:nvSpPr>
          <p:spPr bwMode="auto">
            <a:xfrm>
              <a:off x="4396" y="2013"/>
              <a:ext cx="426" cy="448"/>
            </a:xfrm>
            <a:custGeom>
              <a:avLst/>
              <a:gdLst>
                <a:gd name="T0" fmla="*/ 552 w 1276"/>
                <a:gd name="T1" fmla="*/ 278 h 1344"/>
                <a:gd name="T2" fmla="*/ 459 w 1276"/>
                <a:gd name="T3" fmla="*/ 293 h 1344"/>
                <a:gd name="T4" fmla="*/ 401 w 1276"/>
                <a:gd name="T5" fmla="*/ 344 h 1344"/>
                <a:gd name="T6" fmla="*/ 382 w 1276"/>
                <a:gd name="T7" fmla="*/ 426 h 1344"/>
                <a:gd name="T8" fmla="*/ 410 w 1276"/>
                <a:gd name="T9" fmla="*/ 538 h 1344"/>
                <a:gd name="T10" fmla="*/ 486 w 1276"/>
                <a:gd name="T11" fmla="*/ 636 h 1344"/>
                <a:gd name="T12" fmla="*/ 601 w 1276"/>
                <a:gd name="T13" fmla="*/ 727 h 1344"/>
                <a:gd name="T14" fmla="*/ 686 w 1276"/>
                <a:gd name="T15" fmla="*/ 793 h 1344"/>
                <a:gd name="T16" fmla="*/ 720 w 1276"/>
                <a:gd name="T17" fmla="*/ 843 h 1344"/>
                <a:gd name="T18" fmla="*/ 714 w 1276"/>
                <a:gd name="T19" fmla="*/ 882 h 1344"/>
                <a:gd name="T20" fmla="*/ 668 w 1276"/>
                <a:gd name="T21" fmla="*/ 889 h 1344"/>
                <a:gd name="T22" fmla="*/ 574 w 1276"/>
                <a:gd name="T23" fmla="*/ 855 h 1344"/>
                <a:gd name="T24" fmla="*/ 449 w 1276"/>
                <a:gd name="T25" fmla="*/ 776 h 1344"/>
                <a:gd name="T26" fmla="*/ 401 w 1276"/>
                <a:gd name="T27" fmla="*/ 919 h 1344"/>
                <a:gd name="T28" fmla="*/ 504 w 1276"/>
                <a:gd name="T29" fmla="*/ 985 h 1344"/>
                <a:gd name="T30" fmla="*/ 584 w 1276"/>
                <a:gd name="T31" fmla="*/ 1135 h 1344"/>
                <a:gd name="T32" fmla="*/ 760 w 1276"/>
                <a:gd name="T33" fmla="*/ 1068 h 1344"/>
                <a:gd name="T34" fmla="*/ 858 w 1276"/>
                <a:gd name="T35" fmla="*/ 1056 h 1344"/>
                <a:gd name="T36" fmla="*/ 919 w 1276"/>
                <a:gd name="T37" fmla="*/ 1002 h 1344"/>
                <a:gd name="T38" fmla="*/ 939 w 1276"/>
                <a:gd name="T39" fmla="*/ 917 h 1344"/>
                <a:gd name="T40" fmla="*/ 919 w 1276"/>
                <a:gd name="T41" fmla="*/ 815 h 1344"/>
                <a:gd name="T42" fmla="*/ 855 w 1276"/>
                <a:gd name="T43" fmla="*/ 718 h 1344"/>
                <a:gd name="T44" fmla="*/ 736 w 1276"/>
                <a:gd name="T45" fmla="*/ 620 h 1344"/>
                <a:gd name="T46" fmla="*/ 648 w 1276"/>
                <a:gd name="T47" fmla="*/ 552 h 1344"/>
                <a:gd name="T48" fmla="*/ 605 w 1276"/>
                <a:gd name="T49" fmla="*/ 505 h 1344"/>
                <a:gd name="T50" fmla="*/ 598 w 1276"/>
                <a:gd name="T51" fmla="*/ 472 h 1344"/>
                <a:gd name="T52" fmla="*/ 616 w 1276"/>
                <a:gd name="T53" fmla="*/ 453 h 1344"/>
                <a:gd name="T54" fmla="*/ 663 w 1276"/>
                <a:gd name="T55" fmla="*/ 455 h 1344"/>
                <a:gd name="T56" fmla="*/ 766 w 1276"/>
                <a:gd name="T57" fmla="*/ 500 h 1344"/>
                <a:gd name="T58" fmla="*/ 848 w 1276"/>
                <a:gd name="T59" fmla="*/ 555 h 1344"/>
                <a:gd name="T60" fmla="*/ 877 w 1276"/>
                <a:gd name="T61" fmla="*/ 405 h 1344"/>
                <a:gd name="T62" fmla="*/ 771 w 1276"/>
                <a:gd name="T63" fmla="*/ 343 h 1344"/>
                <a:gd name="T64" fmla="*/ 591 w 1276"/>
                <a:gd name="T65" fmla="*/ 173 h 1344"/>
                <a:gd name="T66" fmla="*/ 574 w 1276"/>
                <a:gd name="T67" fmla="*/ 13 h 1344"/>
                <a:gd name="T68" fmla="*/ 785 w 1276"/>
                <a:gd name="T69" fmla="*/ 96 h 1344"/>
                <a:gd name="T70" fmla="*/ 981 w 1276"/>
                <a:gd name="T71" fmla="*/ 244 h 1344"/>
                <a:gd name="T72" fmla="*/ 1136 w 1276"/>
                <a:gd name="T73" fmla="*/ 435 h 1344"/>
                <a:gd name="T74" fmla="*/ 1239 w 1276"/>
                <a:gd name="T75" fmla="*/ 651 h 1344"/>
                <a:gd name="T76" fmla="*/ 1276 w 1276"/>
                <a:gd name="T77" fmla="*/ 878 h 1344"/>
                <a:gd name="T78" fmla="*/ 1251 w 1276"/>
                <a:gd name="T79" fmla="*/ 1050 h 1344"/>
                <a:gd name="T80" fmla="*/ 1180 w 1276"/>
                <a:gd name="T81" fmla="*/ 1187 h 1344"/>
                <a:gd name="T82" fmla="*/ 1069 w 1276"/>
                <a:gd name="T83" fmla="*/ 1285 h 1344"/>
                <a:gd name="T84" fmla="*/ 926 w 1276"/>
                <a:gd name="T85" fmla="*/ 1336 h 1344"/>
                <a:gd name="T86" fmla="*/ 760 w 1276"/>
                <a:gd name="T87" fmla="*/ 1339 h 1344"/>
                <a:gd name="T88" fmla="*/ 564 w 1276"/>
                <a:gd name="T89" fmla="*/ 1281 h 1344"/>
                <a:gd name="T90" fmla="*/ 358 w 1276"/>
                <a:gd name="T91" fmla="*/ 1160 h 1344"/>
                <a:gd name="T92" fmla="*/ 187 w 1276"/>
                <a:gd name="T93" fmla="*/ 996 h 1344"/>
                <a:gd name="T94" fmla="*/ 65 w 1276"/>
                <a:gd name="T95" fmla="*/ 799 h 1344"/>
                <a:gd name="T96" fmla="*/ 5 w 1276"/>
                <a:gd name="T97" fmla="*/ 583 h 1344"/>
                <a:gd name="T98" fmla="*/ 13 w 1276"/>
                <a:gd name="T99" fmla="*/ 380 h 1344"/>
                <a:gd name="T100" fmla="*/ 78 w 1276"/>
                <a:gd name="T101" fmla="*/ 215 h 1344"/>
                <a:gd name="T102" fmla="*/ 187 w 1276"/>
                <a:gd name="T103" fmla="*/ 92 h 1344"/>
                <a:gd name="T104" fmla="*/ 335 w 1276"/>
                <a:gd name="T105" fmla="*/ 18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76" h="1344">
                  <a:moveTo>
                    <a:pt x="591" y="173"/>
                  </a:moveTo>
                  <a:lnTo>
                    <a:pt x="591" y="283"/>
                  </a:lnTo>
                  <a:lnTo>
                    <a:pt x="552" y="278"/>
                  </a:lnTo>
                  <a:lnTo>
                    <a:pt x="517" y="279"/>
                  </a:lnTo>
                  <a:lnTo>
                    <a:pt x="486" y="283"/>
                  </a:lnTo>
                  <a:lnTo>
                    <a:pt x="459" y="293"/>
                  </a:lnTo>
                  <a:lnTo>
                    <a:pt x="435" y="306"/>
                  </a:lnTo>
                  <a:lnTo>
                    <a:pt x="416" y="323"/>
                  </a:lnTo>
                  <a:lnTo>
                    <a:pt x="401" y="344"/>
                  </a:lnTo>
                  <a:lnTo>
                    <a:pt x="391" y="368"/>
                  </a:lnTo>
                  <a:lnTo>
                    <a:pt x="384" y="395"/>
                  </a:lnTo>
                  <a:lnTo>
                    <a:pt x="382" y="426"/>
                  </a:lnTo>
                  <a:lnTo>
                    <a:pt x="384" y="465"/>
                  </a:lnTo>
                  <a:lnTo>
                    <a:pt x="395" y="502"/>
                  </a:lnTo>
                  <a:lnTo>
                    <a:pt x="410" y="538"/>
                  </a:lnTo>
                  <a:lnTo>
                    <a:pt x="430" y="572"/>
                  </a:lnTo>
                  <a:lnTo>
                    <a:pt x="457" y="606"/>
                  </a:lnTo>
                  <a:lnTo>
                    <a:pt x="486" y="636"/>
                  </a:lnTo>
                  <a:lnTo>
                    <a:pt x="521" y="668"/>
                  </a:lnTo>
                  <a:lnTo>
                    <a:pt x="559" y="697"/>
                  </a:lnTo>
                  <a:lnTo>
                    <a:pt x="601" y="727"/>
                  </a:lnTo>
                  <a:lnTo>
                    <a:pt x="635" y="751"/>
                  </a:lnTo>
                  <a:lnTo>
                    <a:pt x="663" y="773"/>
                  </a:lnTo>
                  <a:lnTo>
                    <a:pt x="686" y="793"/>
                  </a:lnTo>
                  <a:lnTo>
                    <a:pt x="702" y="810"/>
                  </a:lnTo>
                  <a:lnTo>
                    <a:pt x="714" y="827"/>
                  </a:lnTo>
                  <a:lnTo>
                    <a:pt x="720" y="843"/>
                  </a:lnTo>
                  <a:lnTo>
                    <a:pt x="723" y="858"/>
                  </a:lnTo>
                  <a:lnTo>
                    <a:pt x="720" y="872"/>
                  </a:lnTo>
                  <a:lnTo>
                    <a:pt x="714" y="882"/>
                  </a:lnTo>
                  <a:lnTo>
                    <a:pt x="702" y="889"/>
                  </a:lnTo>
                  <a:lnTo>
                    <a:pt x="687" y="890"/>
                  </a:lnTo>
                  <a:lnTo>
                    <a:pt x="668" y="889"/>
                  </a:lnTo>
                  <a:lnTo>
                    <a:pt x="647" y="883"/>
                  </a:lnTo>
                  <a:lnTo>
                    <a:pt x="621" y="876"/>
                  </a:lnTo>
                  <a:lnTo>
                    <a:pt x="574" y="855"/>
                  </a:lnTo>
                  <a:lnTo>
                    <a:pt x="529" y="831"/>
                  </a:lnTo>
                  <a:lnTo>
                    <a:pt x="487" y="804"/>
                  </a:lnTo>
                  <a:lnTo>
                    <a:pt x="449" y="776"/>
                  </a:lnTo>
                  <a:lnTo>
                    <a:pt x="415" y="748"/>
                  </a:lnTo>
                  <a:lnTo>
                    <a:pt x="376" y="899"/>
                  </a:lnTo>
                  <a:lnTo>
                    <a:pt x="401" y="919"/>
                  </a:lnTo>
                  <a:lnTo>
                    <a:pt x="432" y="942"/>
                  </a:lnTo>
                  <a:lnTo>
                    <a:pt x="467" y="964"/>
                  </a:lnTo>
                  <a:lnTo>
                    <a:pt x="504" y="985"/>
                  </a:lnTo>
                  <a:lnTo>
                    <a:pt x="543" y="1006"/>
                  </a:lnTo>
                  <a:lnTo>
                    <a:pt x="584" y="1025"/>
                  </a:lnTo>
                  <a:lnTo>
                    <a:pt x="584" y="1135"/>
                  </a:lnTo>
                  <a:lnTo>
                    <a:pt x="719" y="1184"/>
                  </a:lnTo>
                  <a:lnTo>
                    <a:pt x="719" y="1063"/>
                  </a:lnTo>
                  <a:lnTo>
                    <a:pt x="760" y="1068"/>
                  </a:lnTo>
                  <a:lnTo>
                    <a:pt x="797" y="1068"/>
                  </a:lnTo>
                  <a:lnTo>
                    <a:pt x="830" y="1064"/>
                  </a:lnTo>
                  <a:lnTo>
                    <a:pt x="858" y="1056"/>
                  </a:lnTo>
                  <a:lnTo>
                    <a:pt x="882" y="1042"/>
                  </a:lnTo>
                  <a:lnTo>
                    <a:pt x="902" y="1024"/>
                  </a:lnTo>
                  <a:lnTo>
                    <a:pt x="919" y="1002"/>
                  </a:lnTo>
                  <a:lnTo>
                    <a:pt x="930" y="977"/>
                  </a:lnTo>
                  <a:lnTo>
                    <a:pt x="937" y="948"/>
                  </a:lnTo>
                  <a:lnTo>
                    <a:pt x="939" y="917"/>
                  </a:lnTo>
                  <a:lnTo>
                    <a:pt x="937" y="882"/>
                  </a:lnTo>
                  <a:lnTo>
                    <a:pt x="930" y="848"/>
                  </a:lnTo>
                  <a:lnTo>
                    <a:pt x="919" y="815"/>
                  </a:lnTo>
                  <a:lnTo>
                    <a:pt x="903" y="783"/>
                  </a:lnTo>
                  <a:lnTo>
                    <a:pt x="882" y="751"/>
                  </a:lnTo>
                  <a:lnTo>
                    <a:pt x="855" y="718"/>
                  </a:lnTo>
                  <a:lnTo>
                    <a:pt x="822" y="686"/>
                  </a:lnTo>
                  <a:lnTo>
                    <a:pt x="783" y="653"/>
                  </a:lnTo>
                  <a:lnTo>
                    <a:pt x="736" y="620"/>
                  </a:lnTo>
                  <a:lnTo>
                    <a:pt x="701" y="594"/>
                  </a:lnTo>
                  <a:lnTo>
                    <a:pt x="672" y="571"/>
                  </a:lnTo>
                  <a:lnTo>
                    <a:pt x="648" y="552"/>
                  </a:lnTo>
                  <a:lnTo>
                    <a:pt x="629" y="534"/>
                  </a:lnTo>
                  <a:lnTo>
                    <a:pt x="615" y="519"/>
                  </a:lnTo>
                  <a:lnTo>
                    <a:pt x="605" y="505"/>
                  </a:lnTo>
                  <a:lnTo>
                    <a:pt x="598" y="492"/>
                  </a:lnTo>
                  <a:lnTo>
                    <a:pt x="597" y="481"/>
                  </a:lnTo>
                  <a:lnTo>
                    <a:pt x="598" y="472"/>
                  </a:lnTo>
                  <a:lnTo>
                    <a:pt x="601" y="464"/>
                  </a:lnTo>
                  <a:lnTo>
                    <a:pt x="607" y="458"/>
                  </a:lnTo>
                  <a:lnTo>
                    <a:pt x="616" y="453"/>
                  </a:lnTo>
                  <a:lnTo>
                    <a:pt x="629" y="451"/>
                  </a:lnTo>
                  <a:lnTo>
                    <a:pt x="644" y="451"/>
                  </a:lnTo>
                  <a:lnTo>
                    <a:pt x="663" y="455"/>
                  </a:lnTo>
                  <a:lnTo>
                    <a:pt x="687" y="463"/>
                  </a:lnTo>
                  <a:lnTo>
                    <a:pt x="729" y="481"/>
                  </a:lnTo>
                  <a:lnTo>
                    <a:pt x="766" y="500"/>
                  </a:lnTo>
                  <a:lnTo>
                    <a:pt x="798" y="519"/>
                  </a:lnTo>
                  <a:lnTo>
                    <a:pt x="826" y="538"/>
                  </a:lnTo>
                  <a:lnTo>
                    <a:pt x="848" y="555"/>
                  </a:lnTo>
                  <a:lnTo>
                    <a:pt x="865" y="569"/>
                  </a:lnTo>
                  <a:lnTo>
                    <a:pt x="903" y="425"/>
                  </a:lnTo>
                  <a:lnTo>
                    <a:pt x="877" y="405"/>
                  </a:lnTo>
                  <a:lnTo>
                    <a:pt x="846" y="384"/>
                  </a:lnTo>
                  <a:lnTo>
                    <a:pt x="812" y="363"/>
                  </a:lnTo>
                  <a:lnTo>
                    <a:pt x="771" y="343"/>
                  </a:lnTo>
                  <a:lnTo>
                    <a:pt x="725" y="323"/>
                  </a:lnTo>
                  <a:lnTo>
                    <a:pt x="725" y="223"/>
                  </a:lnTo>
                  <a:lnTo>
                    <a:pt x="591" y="173"/>
                  </a:lnTo>
                  <a:close/>
                  <a:moveTo>
                    <a:pt x="449" y="0"/>
                  </a:moveTo>
                  <a:lnTo>
                    <a:pt x="510" y="3"/>
                  </a:lnTo>
                  <a:lnTo>
                    <a:pt x="574" y="13"/>
                  </a:lnTo>
                  <a:lnTo>
                    <a:pt x="639" y="31"/>
                  </a:lnTo>
                  <a:lnTo>
                    <a:pt x="713" y="60"/>
                  </a:lnTo>
                  <a:lnTo>
                    <a:pt x="785" y="96"/>
                  </a:lnTo>
                  <a:lnTo>
                    <a:pt x="854" y="139"/>
                  </a:lnTo>
                  <a:lnTo>
                    <a:pt x="919" y="189"/>
                  </a:lnTo>
                  <a:lnTo>
                    <a:pt x="981" y="244"/>
                  </a:lnTo>
                  <a:lnTo>
                    <a:pt x="1038" y="303"/>
                  </a:lnTo>
                  <a:lnTo>
                    <a:pt x="1091" y="367"/>
                  </a:lnTo>
                  <a:lnTo>
                    <a:pt x="1136" y="435"/>
                  </a:lnTo>
                  <a:lnTo>
                    <a:pt x="1177" y="505"/>
                  </a:lnTo>
                  <a:lnTo>
                    <a:pt x="1213" y="578"/>
                  </a:lnTo>
                  <a:lnTo>
                    <a:pt x="1239" y="651"/>
                  </a:lnTo>
                  <a:lnTo>
                    <a:pt x="1260" y="727"/>
                  </a:lnTo>
                  <a:lnTo>
                    <a:pt x="1272" y="802"/>
                  </a:lnTo>
                  <a:lnTo>
                    <a:pt x="1276" y="878"/>
                  </a:lnTo>
                  <a:lnTo>
                    <a:pt x="1274" y="938"/>
                  </a:lnTo>
                  <a:lnTo>
                    <a:pt x="1265" y="997"/>
                  </a:lnTo>
                  <a:lnTo>
                    <a:pt x="1251" y="1050"/>
                  </a:lnTo>
                  <a:lnTo>
                    <a:pt x="1232" y="1100"/>
                  </a:lnTo>
                  <a:lnTo>
                    <a:pt x="1209" y="1146"/>
                  </a:lnTo>
                  <a:lnTo>
                    <a:pt x="1180" y="1187"/>
                  </a:lnTo>
                  <a:lnTo>
                    <a:pt x="1146" y="1224"/>
                  </a:lnTo>
                  <a:lnTo>
                    <a:pt x="1110" y="1257"/>
                  </a:lnTo>
                  <a:lnTo>
                    <a:pt x="1069" y="1285"/>
                  </a:lnTo>
                  <a:lnTo>
                    <a:pt x="1024" y="1307"/>
                  </a:lnTo>
                  <a:lnTo>
                    <a:pt x="977" y="1325"/>
                  </a:lnTo>
                  <a:lnTo>
                    <a:pt x="926" y="1336"/>
                  </a:lnTo>
                  <a:lnTo>
                    <a:pt x="873" y="1342"/>
                  </a:lnTo>
                  <a:lnTo>
                    <a:pt x="818" y="1344"/>
                  </a:lnTo>
                  <a:lnTo>
                    <a:pt x="760" y="1339"/>
                  </a:lnTo>
                  <a:lnTo>
                    <a:pt x="700" y="1327"/>
                  </a:lnTo>
                  <a:lnTo>
                    <a:pt x="639" y="1309"/>
                  </a:lnTo>
                  <a:lnTo>
                    <a:pt x="564" y="1281"/>
                  </a:lnTo>
                  <a:lnTo>
                    <a:pt x="493" y="1247"/>
                  </a:lnTo>
                  <a:lnTo>
                    <a:pt x="424" y="1206"/>
                  </a:lnTo>
                  <a:lnTo>
                    <a:pt x="358" y="1160"/>
                  </a:lnTo>
                  <a:lnTo>
                    <a:pt x="297" y="1110"/>
                  </a:lnTo>
                  <a:lnTo>
                    <a:pt x="239" y="1056"/>
                  </a:lnTo>
                  <a:lnTo>
                    <a:pt x="187" y="996"/>
                  </a:lnTo>
                  <a:lnTo>
                    <a:pt x="140" y="933"/>
                  </a:lnTo>
                  <a:lnTo>
                    <a:pt x="99" y="868"/>
                  </a:lnTo>
                  <a:lnTo>
                    <a:pt x="65" y="799"/>
                  </a:lnTo>
                  <a:lnTo>
                    <a:pt x="37" y="729"/>
                  </a:lnTo>
                  <a:lnTo>
                    <a:pt x="17" y="657"/>
                  </a:lnTo>
                  <a:lnTo>
                    <a:pt x="5" y="583"/>
                  </a:lnTo>
                  <a:lnTo>
                    <a:pt x="0" y="507"/>
                  </a:lnTo>
                  <a:lnTo>
                    <a:pt x="4" y="442"/>
                  </a:lnTo>
                  <a:lnTo>
                    <a:pt x="13" y="380"/>
                  </a:lnTo>
                  <a:lnTo>
                    <a:pt x="29" y="321"/>
                  </a:lnTo>
                  <a:lnTo>
                    <a:pt x="51" y="266"/>
                  </a:lnTo>
                  <a:lnTo>
                    <a:pt x="78" y="215"/>
                  </a:lnTo>
                  <a:lnTo>
                    <a:pt x="110" y="170"/>
                  </a:lnTo>
                  <a:lnTo>
                    <a:pt x="147" y="128"/>
                  </a:lnTo>
                  <a:lnTo>
                    <a:pt x="187" y="92"/>
                  </a:lnTo>
                  <a:lnTo>
                    <a:pt x="233" y="61"/>
                  </a:lnTo>
                  <a:lnTo>
                    <a:pt x="281" y="36"/>
                  </a:lnTo>
                  <a:lnTo>
                    <a:pt x="335" y="18"/>
                  </a:lnTo>
                  <a:lnTo>
                    <a:pt x="391" y="5"/>
                  </a:lnTo>
                  <a:lnTo>
                    <a:pt x="449" y="0"/>
                  </a:lnTo>
                  <a:close/>
                </a:path>
              </a:pathLst>
            </a:custGeom>
            <a:grpFill/>
            <a:ln w="0">
              <a:noFill/>
              <a:prstDash val="solid"/>
              <a:round/>
              <a:headEnd/>
              <a:tailEnd/>
            </a:ln>
          </p:spPr>
          <p:txBody>
            <a:bodyPr/>
            <a:lstStyle/>
            <a:p>
              <a:pPr fontAlgn="auto">
                <a:spcBef>
                  <a:spcPts val="0"/>
                </a:spcBef>
                <a:spcAft>
                  <a:spcPts val="0"/>
                </a:spcAft>
                <a:defRPr/>
              </a:pPr>
              <a:endParaRPr lang="en-US" kern="0">
                <a:solidFill>
                  <a:sysClr val="windowText" lastClr="000000"/>
                </a:solidFill>
              </a:endParaRPr>
            </a:p>
          </p:txBody>
        </p:sp>
      </p:grpSp>
      <p:sp>
        <p:nvSpPr>
          <p:cNvPr id="11277" name="Text Box 8"/>
          <p:cNvSpPr txBox="1">
            <a:spLocks noChangeArrowheads="1"/>
          </p:cNvSpPr>
          <p:nvPr/>
        </p:nvSpPr>
        <p:spPr bwMode="auto">
          <a:xfrm>
            <a:off x="17463" y="5278438"/>
            <a:ext cx="91376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16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9pPr>
          </a:lstStyle>
          <a:p>
            <a:pPr algn="ctr" defTabSz="914400" eaLnBrk="1" hangingPunct="1">
              <a:spcBef>
                <a:spcPct val="50000"/>
              </a:spcBef>
              <a:buFontTx/>
              <a:buNone/>
            </a:pPr>
            <a:r>
              <a:rPr lang="en-US" altLang="en-US" b="1">
                <a:solidFill>
                  <a:srgbClr val="FFFFFF"/>
                </a:solidFill>
              </a:rPr>
              <a:t>Included with all long-term disability plans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590551" y="5181600"/>
            <a:ext cx="8031808" cy="533400"/>
          </a:xfrm>
          <a:prstGeom prst="roundRect">
            <a:avLst>
              <a:gd name="adj" fmla="val 0"/>
            </a:avLst>
          </a:prstGeom>
          <a:solidFill>
            <a:srgbClr val="8FB71D"/>
          </a:solidFill>
          <a:ln>
            <a:noFill/>
            <a:headEnd type="none" w="med" len="med"/>
            <a:tailEnd type="none" w="med" len="med"/>
          </a:ln>
          <a:effectLst/>
          <a:scene3d>
            <a:camera prst="orthographicFront">
              <a:rot lat="0" lon="0" rev="0"/>
            </a:camera>
            <a:lightRig rig="threePt" dir="t">
              <a:rot lat="0" lon="0" rev="1200000"/>
            </a:lightRig>
          </a:scene3d>
          <a:sp3d>
            <a:bevelB w="12700" h="12700"/>
          </a:sp3d>
        </p:spPr>
        <p:style>
          <a:lnRef idx="0">
            <a:schemeClr val="accent1"/>
          </a:lnRef>
          <a:fillRef idx="3">
            <a:schemeClr val="accent1"/>
          </a:fillRef>
          <a:effectRef idx="3">
            <a:schemeClr val="accent1"/>
          </a:effectRef>
          <a:fontRef idx="minor">
            <a:schemeClr val="lt1"/>
          </a:fontRef>
        </p:style>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sz="1600" smtClean="0">
              <a:solidFill>
                <a:schemeClr val="bg1"/>
              </a:solidFill>
              <a:latin typeface="Calibri" pitchFamily="34" charset="0"/>
            </a:endParaRPr>
          </a:p>
        </p:txBody>
      </p:sp>
      <p:sp>
        <p:nvSpPr>
          <p:cNvPr id="12293" name="Slide Number Placeholder 4"/>
          <p:cNvSpPr>
            <a:spLocks noGrp="1"/>
          </p:cNvSpPr>
          <p:nvPr>
            <p:ph type="sldNum" sz="quarter" idx="10"/>
          </p:nvPr>
        </p:nvSpPr>
        <p:spPr>
          <a:noFill/>
        </p:spPr>
        <p:txBody>
          <a:bodyPr/>
          <a:lstStyle>
            <a:lvl1pPr eaLnBrk="0" hangingPunct="0">
              <a:spcBef>
                <a:spcPct val="20000"/>
              </a:spcBef>
              <a:buFont typeface="Arial" charset="0"/>
              <a:buChar char="•"/>
              <a:defRPr sz="16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9pPr>
          </a:lstStyle>
          <a:p>
            <a:pPr eaLnBrk="1" hangingPunct="1">
              <a:spcBef>
                <a:spcPct val="0"/>
              </a:spcBef>
              <a:buFontTx/>
              <a:buNone/>
            </a:pPr>
            <a:fld id="{05BD373A-E6E6-4ECA-A22E-9DF30BDDCA1B}" type="slidenum">
              <a:rPr lang="en-US" altLang="en-US" sz="1000" smtClean="0">
                <a:solidFill>
                  <a:srgbClr val="999999"/>
                </a:solidFill>
              </a:rPr>
              <a:pPr eaLnBrk="1" hangingPunct="1">
                <a:spcBef>
                  <a:spcPct val="0"/>
                </a:spcBef>
                <a:buFontTx/>
                <a:buNone/>
              </a:pPr>
              <a:t>9</a:t>
            </a:fld>
            <a:endParaRPr lang="en-US" altLang="en-US" sz="1000" smtClean="0">
              <a:solidFill>
                <a:srgbClr val="999999"/>
              </a:solidFill>
            </a:endParaRPr>
          </a:p>
        </p:txBody>
      </p:sp>
      <p:sp>
        <p:nvSpPr>
          <p:cNvPr id="12294" name="Footer Placeholder 5"/>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16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9pPr>
          </a:lstStyle>
          <a:p>
            <a:pPr eaLnBrk="1" hangingPunct="1">
              <a:spcBef>
                <a:spcPct val="0"/>
              </a:spcBef>
              <a:buFontTx/>
              <a:buNone/>
            </a:pPr>
            <a:r>
              <a:rPr lang="en-US" altLang="en-US" sz="800" smtClean="0">
                <a:solidFill>
                  <a:srgbClr val="999999"/>
                </a:solidFill>
                <a:latin typeface="Arial Narrow" pitchFamily="34" charset="0"/>
              </a:rPr>
              <a:t>Confidential, unpublished property of Cigna. Do not duplicate or distribute. Use and distribution limited solely to authorized personnel. © 2014 Cigna  </a:t>
            </a:r>
          </a:p>
        </p:txBody>
      </p:sp>
      <p:sp>
        <p:nvSpPr>
          <p:cNvPr id="15364" name="Rectangle 2"/>
          <p:cNvSpPr>
            <a:spLocks noGrp="1"/>
          </p:cNvSpPr>
          <p:nvPr>
            <p:ph type="title"/>
          </p:nvPr>
        </p:nvSpPr>
        <p:spPr>
          <a:xfrm>
            <a:off x="450850" y="274638"/>
            <a:ext cx="8229600" cy="1143000"/>
          </a:xfrm>
        </p:spPr>
        <p:txBody>
          <a:bodyPr/>
          <a:lstStyle/>
          <a:p>
            <a:pPr>
              <a:defRPr/>
            </a:pPr>
            <a:r>
              <a:rPr lang="en-US" cap="all" dirty="0">
                <a:latin typeface="Arial" pitchFamily="34" charset="0"/>
              </a:rPr>
              <a:t>CIGNA Healthy Rewards</a:t>
            </a:r>
            <a:r>
              <a:rPr lang="en-US" cap="all" baseline="30000" dirty="0" smtClean="0">
                <a:latin typeface="Arial" pitchFamily="34" charset="0"/>
              </a:rPr>
              <a:t>®</a:t>
            </a:r>
            <a:r>
              <a:rPr lang="en-US" cap="all" dirty="0" smtClean="0">
                <a:latin typeface="Arial" pitchFamily="34" charset="0"/>
              </a:rPr>
              <a:t>*</a:t>
            </a:r>
            <a:endParaRPr lang="en-US" cap="all" dirty="0">
              <a:latin typeface="Arial" pitchFamily="34" charset="0"/>
            </a:endParaRPr>
          </a:p>
        </p:txBody>
      </p:sp>
      <p:sp>
        <p:nvSpPr>
          <p:cNvPr id="12296" name="Rectangle 3"/>
          <p:cNvSpPr>
            <a:spLocks noGrp="1"/>
          </p:cNvSpPr>
          <p:nvPr>
            <p:ph type="body" sz="half" idx="1"/>
          </p:nvPr>
        </p:nvSpPr>
        <p:spPr>
          <a:xfrm>
            <a:off x="1387475" y="1554163"/>
            <a:ext cx="3579813" cy="3627437"/>
          </a:xfrm>
        </p:spPr>
        <p:txBody>
          <a:bodyPr/>
          <a:lstStyle/>
          <a:p>
            <a:pPr>
              <a:spcAft>
                <a:spcPts val="300"/>
              </a:spcAft>
            </a:pPr>
            <a:r>
              <a:rPr lang="en-US" altLang="en-US" sz="1600" smtClean="0">
                <a:latin typeface="Arial" charset="0"/>
                <a:ea typeface="ＭＳ Ｐゴシック" pitchFamily="34" charset="-128"/>
                <a:cs typeface="Arial" charset="0"/>
              </a:rPr>
              <a:t>Weight management</a:t>
            </a:r>
          </a:p>
          <a:p>
            <a:pPr>
              <a:spcAft>
                <a:spcPts val="300"/>
              </a:spcAft>
            </a:pPr>
            <a:r>
              <a:rPr lang="en-US" altLang="en-US" sz="1600" smtClean="0">
                <a:latin typeface="Arial" charset="0"/>
                <a:ea typeface="ＭＳ Ｐゴシック" pitchFamily="34" charset="-128"/>
                <a:cs typeface="Arial" charset="0"/>
              </a:rPr>
              <a:t>Vision and hearing care</a:t>
            </a:r>
          </a:p>
          <a:p>
            <a:pPr>
              <a:spcAft>
                <a:spcPts val="300"/>
              </a:spcAft>
            </a:pPr>
            <a:r>
              <a:rPr lang="en-US" altLang="en-US" sz="1600" smtClean="0">
                <a:latin typeface="Arial" charset="0"/>
                <a:ea typeface="ＭＳ Ｐゴシック" pitchFamily="34" charset="-128"/>
                <a:cs typeface="Arial" charset="0"/>
              </a:rPr>
              <a:t>Tobacco cessation</a:t>
            </a:r>
          </a:p>
          <a:p>
            <a:pPr>
              <a:spcAft>
                <a:spcPts val="300"/>
              </a:spcAft>
            </a:pPr>
            <a:r>
              <a:rPr lang="en-US" altLang="en-US" sz="1600" smtClean="0">
                <a:latin typeface="Arial" charset="0"/>
                <a:ea typeface="ＭＳ Ｐゴシック" pitchFamily="34" charset="-128"/>
                <a:cs typeface="Arial" charset="0"/>
              </a:rPr>
              <a:t>Alternative medicine</a:t>
            </a:r>
          </a:p>
          <a:p>
            <a:pPr>
              <a:spcAft>
                <a:spcPts val="300"/>
              </a:spcAft>
            </a:pPr>
            <a:r>
              <a:rPr lang="en-US" altLang="en-US" sz="1600" smtClean="0">
                <a:latin typeface="Arial" charset="0"/>
                <a:ea typeface="ＭＳ Ｐゴシック" pitchFamily="34" charset="-128"/>
                <a:cs typeface="Arial" charset="0"/>
              </a:rPr>
              <a:t>Mind/body</a:t>
            </a:r>
          </a:p>
          <a:p>
            <a:pPr>
              <a:spcAft>
                <a:spcPts val="300"/>
              </a:spcAft>
            </a:pPr>
            <a:r>
              <a:rPr lang="en-US" altLang="en-US" sz="1600" smtClean="0">
                <a:latin typeface="Arial" charset="0"/>
                <a:ea typeface="ＭＳ Ｐゴシック" pitchFamily="34" charset="-128"/>
                <a:cs typeface="Arial" charset="0"/>
              </a:rPr>
              <a:t>Fitness</a:t>
            </a:r>
          </a:p>
          <a:p>
            <a:r>
              <a:rPr lang="en-US" altLang="en-US" sz="1600" smtClean="0">
                <a:latin typeface="Arial" charset="0"/>
                <a:ea typeface="ＭＳ Ｐゴシック" pitchFamily="34" charset="-128"/>
                <a:cs typeface="Arial" charset="0"/>
              </a:rPr>
              <a:t>Vitamins, health and nutrition</a:t>
            </a:r>
          </a:p>
          <a:p>
            <a:r>
              <a:rPr lang="en-US" altLang="en-US" sz="1600" smtClean="0">
                <a:latin typeface="Arial" charset="0"/>
                <a:ea typeface="ＭＳ Ｐゴシック" pitchFamily="34" charset="-128"/>
                <a:cs typeface="Arial" charset="0"/>
              </a:rPr>
              <a:t>www.CIGNA.com/rewards</a:t>
            </a:r>
          </a:p>
          <a:p>
            <a:pPr lvl="1"/>
            <a:r>
              <a:rPr lang="en-US" altLang="en-US" sz="1600" smtClean="0">
                <a:latin typeface="Arial" charset="0"/>
                <a:ea typeface="ＭＳ Ｐゴシック" pitchFamily="34" charset="-128"/>
                <a:cs typeface="Arial" charset="0"/>
              </a:rPr>
              <a:t>password: savings</a:t>
            </a:r>
          </a:p>
          <a:p>
            <a:endParaRPr lang="en-US" altLang="en-US" sz="1600" smtClean="0">
              <a:latin typeface="Arial" charset="0"/>
              <a:ea typeface="ＭＳ Ｐゴシック" pitchFamily="34" charset="-128"/>
              <a:cs typeface="Arial" charset="0"/>
            </a:endParaRPr>
          </a:p>
          <a:p>
            <a:endParaRPr lang="en-US" altLang="en-US" sz="1600" smtClean="0">
              <a:latin typeface="Arial" charset="0"/>
              <a:ea typeface="ＭＳ Ｐゴシック" pitchFamily="34" charset="-128"/>
              <a:cs typeface="Arial" charset="0"/>
            </a:endParaRPr>
          </a:p>
        </p:txBody>
      </p:sp>
      <p:sp>
        <p:nvSpPr>
          <p:cNvPr id="5129" name="TextBox 5"/>
          <p:cNvSpPr txBox="1">
            <a:spLocks noChangeArrowheads="1"/>
          </p:cNvSpPr>
          <p:nvPr/>
        </p:nvSpPr>
        <p:spPr bwMode="auto">
          <a:xfrm>
            <a:off x="458788" y="565150"/>
            <a:ext cx="669607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914400">
              <a:defRPr/>
            </a:pPr>
            <a:r>
              <a:rPr lang="en-US" sz="1400" b="1" dirty="0" smtClean="0">
                <a:solidFill>
                  <a:schemeClr val="tx1">
                    <a:lumMod val="65000"/>
                    <a:lumOff val="35000"/>
                  </a:schemeClr>
                </a:solidFill>
              </a:rPr>
              <a:t>Helping people stay healthy</a:t>
            </a:r>
          </a:p>
        </p:txBody>
      </p:sp>
      <p:sp>
        <p:nvSpPr>
          <p:cNvPr id="12298" name="Text Box 34"/>
          <p:cNvSpPr txBox="1">
            <a:spLocks noChangeArrowheads="1"/>
          </p:cNvSpPr>
          <p:nvPr/>
        </p:nvSpPr>
        <p:spPr bwMode="auto">
          <a:xfrm>
            <a:off x="762000" y="5181600"/>
            <a:ext cx="7572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137160" rIns="182880" bIns="137160">
            <a:spAutoFit/>
          </a:bodyPr>
          <a:lstStyle>
            <a:lvl1pPr indent="177800" eaLnBrk="0" hangingPunct="0">
              <a:spcBef>
                <a:spcPct val="20000"/>
              </a:spcBef>
              <a:buFont typeface="Arial" charset="0"/>
              <a:buChar char="•"/>
              <a:defRPr sz="16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9pPr>
          </a:lstStyle>
          <a:p>
            <a:pPr algn="ctr" defTabSz="914400">
              <a:spcBef>
                <a:spcPct val="0"/>
              </a:spcBef>
              <a:buFontTx/>
              <a:buNone/>
            </a:pPr>
            <a:r>
              <a:rPr lang="en-US" altLang="en-US" b="1">
                <a:solidFill>
                  <a:schemeClr val="bg1"/>
                </a:solidFill>
              </a:rPr>
              <a:t>Up to 60% discounts on health and wellness services</a:t>
            </a:r>
            <a:endParaRPr lang="en-US" altLang="en-US" b="1" baseline="30000">
              <a:solidFill>
                <a:schemeClr val="bg1"/>
              </a:solidFill>
            </a:endParaRPr>
          </a:p>
        </p:txBody>
      </p:sp>
      <p:sp>
        <p:nvSpPr>
          <p:cNvPr id="12299" name="TextBox 11"/>
          <p:cNvSpPr txBox="1">
            <a:spLocks noChangeArrowheads="1"/>
          </p:cNvSpPr>
          <p:nvPr/>
        </p:nvSpPr>
        <p:spPr bwMode="auto">
          <a:xfrm>
            <a:off x="7938" y="6342063"/>
            <a:ext cx="72532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16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9pPr>
          </a:lstStyle>
          <a:p>
            <a:pPr defTabSz="914400">
              <a:spcBef>
                <a:spcPct val="0"/>
              </a:spcBef>
              <a:buFontTx/>
              <a:buNone/>
            </a:pPr>
            <a:r>
              <a:rPr lang="en-US" altLang="ko-KR" sz="1000">
                <a:latin typeface="Arial Narrow" pitchFamily="34" charset="0"/>
              </a:rPr>
              <a:t>*Some Healthy Rewards are not available in all states. A discount program is NOT insurance, and the member must pay the entire discounted charge. </a:t>
            </a:r>
            <a:endParaRPr lang="en-US" altLang="en-US" sz="1000">
              <a:latin typeface="Arial Narrow" pitchFamily="34" charset="0"/>
            </a:endParaRPr>
          </a:p>
        </p:txBody>
      </p:sp>
      <p:sp>
        <p:nvSpPr>
          <p:cNvPr id="12300" name="Rectangle 10"/>
          <p:cNvSpPr>
            <a:spLocks noChangeArrowheads="1"/>
          </p:cNvSpPr>
          <p:nvPr/>
        </p:nvSpPr>
        <p:spPr bwMode="auto">
          <a:xfrm>
            <a:off x="393700" y="95250"/>
            <a:ext cx="184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16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9pPr>
          </a:lstStyle>
          <a:p>
            <a:pPr eaLnBrk="1" hangingPunct="1">
              <a:spcBef>
                <a:spcPct val="0"/>
              </a:spcBef>
              <a:buFontTx/>
              <a:buNone/>
            </a:pPr>
            <a:endParaRPr lang="en-US" altLang="en-US" sz="1400">
              <a:solidFill>
                <a:srgbClr val="601A1C"/>
              </a:solidFill>
            </a:endParaRPr>
          </a:p>
        </p:txBody>
      </p:sp>
      <p:sp>
        <p:nvSpPr>
          <p:cNvPr id="12301" name="Rectangle 11"/>
          <p:cNvSpPr>
            <a:spLocks noChangeArrowheads="1"/>
          </p:cNvSpPr>
          <p:nvPr/>
        </p:nvSpPr>
        <p:spPr bwMode="auto">
          <a:xfrm>
            <a:off x="468313" y="871538"/>
            <a:ext cx="681355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19063" indent="-119063" eaLnBrk="0" hangingPunct="0">
              <a:spcBef>
                <a:spcPct val="20000"/>
              </a:spcBef>
              <a:buFont typeface="Arial" charset="0"/>
              <a:buChar char="•"/>
              <a:defRPr sz="16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ea typeface="ＭＳ Ｐゴシック" pitchFamily="34" charset="-128"/>
                <a:cs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ea typeface="ＭＳ Ｐゴシック" pitchFamily="34" charset="-128"/>
                <a:cs typeface="Arial" charset="0"/>
              </a:defRPr>
            </a:lvl9pPr>
          </a:lstStyle>
          <a:p>
            <a:pPr defTabSz="914400">
              <a:buFont typeface="Arial" charset="0"/>
              <a:buNone/>
            </a:pPr>
            <a:r>
              <a:rPr lang="en-US" altLang="en-US" sz="1400"/>
              <a:t>Available to all Cigna  disability customers</a:t>
            </a:r>
          </a:p>
          <a:p>
            <a:pPr defTabSz="914400"/>
            <a:endParaRPr lang="en-US" altLang="en-US" sz="1400"/>
          </a:p>
        </p:txBody>
      </p:sp>
      <p:sp>
        <p:nvSpPr>
          <p:cNvPr id="13" name="Oval 12"/>
          <p:cNvSpPr/>
          <p:nvPr/>
        </p:nvSpPr>
        <p:spPr>
          <a:xfrm>
            <a:off x="546100" y="1554163"/>
            <a:ext cx="736600" cy="736600"/>
          </a:xfrm>
          <a:prstGeom prst="ellipse">
            <a:avLst/>
          </a:prstGeom>
          <a:solidFill>
            <a:srgbClr val="8FB71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2303"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6600" y="1674813"/>
            <a:ext cx="341313"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external_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external_blue</Template>
  <TotalTime>329</TotalTime>
  <Words>1607</Words>
  <Application>Microsoft Office PowerPoint</Application>
  <PresentationFormat>On-screen Show (4:3)</PresentationFormat>
  <Paragraphs>161</Paragraphs>
  <Slides>13</Slides>
  <Notes>11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external_blue</vt:lpstr>
      <vt:lpstr>TEXAS A&amp;M UNIVERSITY SYSTEM</vt:lpstr>
      <vt:lpstr>WHY IS DISABILITY INSURANCE IMPORTANT?</vt:lpstr>
      <vt:lpstr>PowerPoint Presentation</vt:lpstr>
      <vt:lpstr>PowerPoint Presentation</vt:lpstr>
      <vt:lpstr>PowerPoint Presentation</vt:lpstr>
      <vt:lpstr>PowerPoint Presentation</vt:lpstr>
      <vt:lpstr>PowerPoint Presentation</vt:lpstr>
      <vt:lpstr>MY SECURE ADVANTAGETM (MSA)</vt:lpstr>
      <vt:lpstr>CIGNA Healthy Rewards®*</vt:lpstr>
      <vt:lpstr>CIGNA Will Preparation</vt:lpstr>
      <vt:lpstr>CIGNA Identity Theft program Helping to protect employees from the fastest growing crime in America </vt:lpstr>
      <vt:lpstr>PowerPoint Presentation</vt:lpstr>
      <vt:lpstr>PowerPoint Presentation</vt:lpstr>
    </vt:vector>
  </TitlesOfParts>
  <Company>CIGNA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TITLES SHOULD BE ALL UPPER CASE</dc:title>
  <dc:creator>N60280</dc:creator>
  <cp:lastModifiedBy>abmoore</cp:lastModifiedBy>
  <cp:revision>13</cp:revision>
  <cp:lastPrinted>2011-08-19T07:36:11Z</cp:lastPrinted>
  <dcterms:created xsi:type="dcterms:W3CDTF">2012-01-11T21:27:12Z</dcterms:created>
  <dcterms:modified xsi:type="dcterms:W3CDTF">2015-06-26T15:53:40Z</dcterms:modified>
</cp:coreProperties>
</file>