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 id="2147483658" r:id="rId2"/>
  </p:sldMasterIdLst>
  <p:notesMasterIdLst>
    <p:notesMasterId r:id="rId19"/>
  </p:notesMasterIdLst>
  <p:handoutMasterIdLst>
    <p:handoutMasterId r:id="rId20"/>
  </p:handoutMasterIdLst>
  <p:sldIdLst>
    <p:sldId id="310" r:id="rId3"/>
    <p:sldId id="313" r:id="rId4"/>
    <p:sldId id="314" r:id="rId5"/>
    <p:sldId id="315" r:id="rId6"/>
    <p:sldId id="326" r:id="rId7"/>
    <p:sldId id="316" r:id="rId8"/>
    <p:sldId id="317" r:id="rId9"/>
    <p:sldId id="318" r:id="rId10"/>
    <p:sldId id="319" r:id="rId11"/>
    <p:sldId id="339" r:id="rId12"/>
    <p:sldId id="340" r:id="rId13"/>
    <p:sldId id="341" r:id="rId14"/>
    <p:sldId id="342" r:id="rId15"/>
    <p:sldId id="343" r:id="rId16"/>
    <p:sldId id="325" r:id="rId17"/>
    <p:sldId id="329" r:id="rId18"/>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Times" pitchFamily="96" charset="0"/>
        <a:ea typeface="ＭＳ Ｐゴシック" pitchFamily="96" charset="-128"/>
        <a:cs typeface="ＭＳ Ｐゴシック" pitchFamily="96" charset="-128"/>
      </a:defRPr>
    </a:lvl1pPr>
    <a:lvl2pPr marL="457200" algn="l" rtl="0" fontAlgn="base">
      <a:spcBef>
        <a:spcPct val="0"/>
      </a:spcBef>
      <a:spcAft>
        <a:spcPct val="0"/>
      </a:spcAft>
      <a:defRPr sz="2400" kern="1200">
        <a:solidFill>
          <a:schemeClr val="tx1"/>
        </a:solidFill>
        <a:latin typeface="Times" pitchFamily="96" charset="0"/>
        <a:ea typeface="ＭＳ Ｐゴシック" pitchFamily="96" charset="-128"/>
        <a:cs typeface="ＭＳ Ｐゴシック" pitchFamily="96" charset="-128"/>
      </a:defRPr>
    </a:lvl2pPr>
    <a:lvl3pPr marL="914400" algn="l" rtl="0" fontAlgn="base">
      <a:spcBef>
        <a:spcPct val="0"/>
      </a:spcBef>
      <a:spcAft>
        <a:spcPct val="0"/>
      </a:spcAft>
      <a:defRPr sz="2400" kern="1200">
        <a:solidFill>
          <a:schemeClr val="tx1"/>
        </a:solidFill>
        <a:latin typeface="Times" pitchFamily="96" charset="0"/>
        <a:ea typeface="ＭＳ Ｐゴシック" pitchFamily="96" charset="-128"/>
        <a:cs typeface="ＭＳ Ｐゴシック" pitchFamily="96" charset="-128"/>
      </a:defRPr>
    </a:lvl3pPr>
    <a:lvl4pPr marL="1371600" algn="l" rtl="0" fontAlgn="base">
      <a:spcBef>
        <a:spcPct val="0"/>
      </a:spcBef>
      <a:spcAft>
        <a:spcPct val="0"/>
      </a:spcAft>
      <a:defRPr sz="2400" kern="1200">
        <a:solidFill>
          <a:schemeClr val="tx1"/>
        </a:solidFill>
        <a:latin typeface="Times" pitchFamily="96" charset="0"/>
        <a:ea typeface="ＭＳ Ｐゴシック" pitchFamily="96" charset="-128"/>
        <a:cs typeface="ＭＳ Ｐゴシック" pitchFamily="96" charset="-128"/>
      </a:defRPr>
    </a:lvl4pPr>
    <a:lvl5pPr marL="1828800" algn="l" rtl="0" fontAlgn="base">
      <a:spcBef>
        <a:spcPct val="0"/>
      </a:spcBef>
      <a:spcAft>
        <a:spcPct val="0"/>
      </a:spcAft>
      <a:defRPr sz="2400" kern="1200">
        <a:solidFill>
          <a:schemeClr val="tx1"/>
        </a:solidFill>
        <a:latin typeface="Times" pitchFamily="96" charset="0"/>
        <a:ea typeface="ＭＳ Ｐゴシック" pitchFamily="96" charset="-128"/>
        <a:cs typeface="ＭＳ Ｐゴシック" pitchFamily="96" charset="-128"/>
      </a:defRPr>
    </a:lvl5pPr>
    <a:lvl6pPr marL="2286000" algn="l" defTabSz="457200" rtl="0" eaLnBrk="1" latinLnBrk="0" hangingPunct="1">
      <a:defRPr sz="2400" kern="1200">
        <a:solidFill>
          <a:schemeClr val="tx1"/>
        </a:solidFill>
        <a:latin typeface="Times" pitchFamily="96" charset="0"/>
        <a:ea typeface="ＭＳ Ｐゴシック" pitchFamily="96" charset="-128"/>
        <a:cs typeface="ＭＳ Ｐゴシック" pitchFamily="96" charset="-128"/>
      </a:defRPr>
    </a:lvl6pPr>
    <a:lvl7pPr marL="2743200" algn="l" defTabSz="457200" rtl="0" eaLnBrk="1" latinLnBrk="0" hangingPunct="1">
      <a:defRPr sz="2400" kern="1200">
        <a:solidFill>
          <a:schemeClr val="tx1"/>
        </a:solidFill>
        <a:latin typeface="Times" pitchFamily="96" charset="0"/>
        <a:ea typeface="ＭＳ Ｐゴシック" pitchFamily="96" charset="-128"/>
        <a:cs typeface="ＭＳ Ｐゴシック" pitchFamily="96" charset="-128"/>
      </a:defRPr>
    </a:lvl7pPr>
    <a:lvl8pPr marL="3200400" algn="l" defTabSz="457200" rtl="0" eaLnBrk="1" latinLnBrk="0" hangingPunct="1">
      <a:defRPr sz="2400" kern="1200">
        <a:solidFill>
          <a:schemeClr val="tx1"/>
        </a:solidFill>
        <a:latin typeface="Times" pitchFamily="96" charset="0"/>
        <a:ea typeface="ＭＳ Ｐゴシック" pitchFamily="96" charset="-128"/>
        <a:cs typeface="ＭＳ Ｐゴシック" pitchFamily="96" charset="-128"/>
      </a:defRPr>
    </a:lvl8pPr>
    <a:lvl9pPr marL="3657600" algn="l" defTabSz="457200" rtl="0" eaLnBrk="1" latinLnBrk="0" hangingPunct="1">
      <a:defRPr sz="2400" kern="1200">
        <a:solidFill>
          <a:schemeClr val="tx1"/>
        </a:solidFill>
        <a:latin typeface="Times" pitchFamily="96" charset="0"/>
        <a:ea typeface="ＭＳ Ｐゴシック" pitchFamily="96" charset="-128"/>
        <a:cs typeface="ＭＳ Ｐゴシック" pitchFamily="96" charset="-128"/>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sey Meyer" initials="CM" lastIdx="5"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E19C1E"/>
    <a:srgbClr val="FFF7E1"/>
    <a:srgbClr val="FFEEC0"/>
    <a:srgbClr val="438FB4"/>
    <a:srgbClr val="666666"/>
    <a:srgbClr val="55A3C6"/>
    <a:srgbClr val="2A2300"/>
    <a:srgbClr val="F5EDCA"/>
    <a:srgbClr val="D2B300"/>
    <a:srgbClr val="3A5A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21684" autoAdjust="0"/>
    <p:restoredTop sz="66906" autoAdjust="0"/>
  </p:normalViewPr>
  <p:slideViewPr>
    <p:cSldViewPr snapToGrid="0">
      <p:cViewPr varScale="1">
        <p:scale>
          <a:sx n="93" d="100"/>
          <a:sy n="93" d="100"/>
        </p:scale>
        <p:origin x="-762" y="-108"/>
      </p:cViewPr>
      <p:guideLst>
        <p:guide orient="horz" pos="1592"/>
        <p:guide orient="horz" pos="4145"/>
        <p:guide orient="horz" pos="1202"/>
        <p:guide orient="horz" pos="502"/>
        <p:guide orient="horz" pos="3083"/>
        <p:guide pos="504"/>
        <p:guide pos="1885"/>
        <p:guide pos="5504"/>
        <p:guide pos="4026"/>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1"/>
            <a:ext cx="3037840" cy="464820"/>
          </a:xfrm>
          <a:prstGeom prst="rect">
            <a:avLst/>
          </a:prstGeom>
          <a:noFill/>
          <a:ln w="9525">
            <a:noFill/>
            <a:miter lim="800000"/>
            <a:headEnd/>
            <a:tailEnd/>
          </a:ln>
          <a:effectLst/>
        </p:spPr>
        <p:txBody>
          <a:bodyPr vert="horz" wrap="square" lIns="279515" tIns="186344" rIns="93172" bIns="46586" numCol="1" anchor="t" anchorCtr="0" compatLnSpc="1">
            <a:prstTxWarp prst="textNoShape">
              <a:avLst/>
            </a:prstTxWarp>
          </a:bodyPr>
          <a:lstStyle>
            <a:lvl1pPr eaLnBrk="0" hangingPunct="0">
              <a:defRPr sz="1000">
                <a:latin typeface="Arial" pitchFamily="96" charset="0"/>
                <a:ea typeface="Arial" pitchFamily="96" charset="0"/>
                <a:cs typeface="Arial" pitchFamily="96" charset="0"/>
              </a:defRPr>
            </a:lvl1pPr>
          </a:lstStyle>
          <a:p>
            <a:endParaRPr lang="en-US" dirty="0"/>
          </a:p>
        </p:txBody>
      </p:sp>
      <p:sp>
        <p:nvSpPr>
          <p:cNvPr id="5123" name="Rectangle 3"/>
          <p:cNvSpPr>
            <a:spLocks noGrp="1" noChangeArrowheads="1"/>
          </p:cNvSpPr>
          <p:nvPr>
            <p:ph type="dt" sz="quarter" idx="1"/>
          </p:nvPr>
        </p:nvSpPr>
        <p:spPr bwMode="auto">
          <a:xfrm>
            <a:off x="3972561" y="1"/>
            <a:ext cx="3037840" cy="464820"/>
          </a:xfrm>
          <a:prstGeom prst="rect">
            <a:avLst/>
          </a:prstGeom>
          <a:noFill/>
          <a:ln w="9525">
            <a:noFill/>
            <a:miter lim="800000"/>
            <a:headEnd/>
            <a:tailEnd/>
          </a:ln>
          <a:effectLst/>
        </p:spPr>
        <p:txBody>
          <a:bodyPr vert="horz" wrap="square" lIns="93172" tIns="186344" rIns="279515" bIns="46586" numCol="1" anchor="t" anchorCtr="0" compatLnSpc="1">
            <a:prstTxWarp prst="textNoShape">
              <a:avLst/>
            </a:prstTxWarp>
          </a:bodyPr>
          <a:lstStyle>
            <a:lvl1pPr algn="r" eaLnBrk="0" hangingPunct="0">
              <a:defRPr sz="1000">
                <a:latin typeface="Arial" pitchFamily="96" charset="0"/>
                <a:ea typeface="Arial" pitchFamily="96" charset="0"/>
                <a:cs typeface="Arial" pitchFamily="96" charset="0"/>
              </a:defRPr>
            </a:lvl1pPr>
          </a:lstStyle>
          <a:p>
            <a:endParaRPr lang="en-US" dirty="0"/>
          </a:p>
        </p:txBody>
      </p:sp>
      <p:sp>
        <p:nvSpPr>
          <p:cNvPr id="5124" name="Rectangle 4"/>
          <p:cNvSpPr>
            <a:spLocks noGrp="1" noChangeArrowheads="1"/>
          </p:cNvSpPr>
          <p:nvPr>
            <p:ph type="ftr" sz="quarter" idx="2"/>
          </p:nvPr>
        </p:nvSpPr>
        <p:spPr bwMode="auto">
          <a:xfrm>
            <a:off x="0" y="8831581"/>
            <a:ext cx="3037840" cy="464820"/>
          </a:xfrm>
          <a:prstGeom prst="rect">
            <a:avLst/>
          </a:prstGeom>
          <a:noFill/>
          <a:ln w="9525">
            <a:noFill/>
            <a:miter lim="800000"/>
            <a:headEnd/>
            <a:tailEnd/>
          </a:ln>
          <a:effectLst/>
        </p:spPr>
        <p:txBody>
          <a:bodyPr vert="horz" wrap="square" lIns="279515" tIns="46586" rIns="93172" bIns="186344" numCol="1" anchor="b" anchorCtr="0" compatLnSpc="1">
            <a:prstTxWarp prst="textNoShape">
              <a:avLst/>
            </a:prstTxWarp>
          </a:bodyPr>
          <a:lstStyle>
            <a:lvl1pPr eaLnBrk="0" hangingPunct="0">
              <a:defRPr sz="1000">
                <a:latin typeface="Arial" pitchFamily="96" charset="0"/>
                <a:ea typeface="Arial" pitchFamily="96" charset="0"/>
                <a:cs typeface="Arial" pitchFamily="96" charset="0"/>
              </a:defRPr>
            </a:lvl1pPr>
          </a:lstStyle>
          <a:p>
            <a:endParaRPr lang="en-US" dirty="0"/>
          </a:p>
        </p:txBody>
      </p:sp>
      <p:sp>
        <p:nvSpPr>
          <p:cNvPr id="5125" name="Rectangle 5"/>
          <p:cNvSpPr>
            <a:spLocks noGrp="1" noChangeArrowheads="1"/>
          </p:cNvSpPr>
          <p:nvPr>
            <p:ph type="sldNum" sz="quarter" idx="3"/>
          </p:nvPr>
        </p:nvSpPr>
        <p:spPr bwMode="auto">
          <a:xfrm>
            <a:off x="3972561" y="8831581"/>
            <a:ext cx="3037840" cy="464820"/>
          </a:xfrm>
          <a:prstGeom prst="rect">
            <a:avLst/>
          </a:prstGeom>
          <a:noFill/>
          <a:ln w="9525">
            <a:noFill/>
            <a:miter lim="800000"/>
            <a:headEnd/>
            <a:tailEnd/>
          </a:ln>
          <a:effectLst/>
        </p:spPr>
        <p:txBody>
          <a:bodyPr vert="horz" wrap="square" lIns="93172" tIns="93172" rIns="279515" bIns="186344" numCol="1" anchor="b" anchorCtr="0" compatLnSpc="1">
            <a:prstTxWarp prst="textNoShape">
              <a:avLst/>
            </a:prstTxWarp>
          </a:bodyPr>
          <a:lstStyle>
            <a:lvl1pPr algn="r" eaLnBrk="0" hangingPunct="0">
              <a:defRPr sz="1000">
                <a:latin typeface="Arial" pitchFamily="96" charset="0"/>
                <a:ea typeface="Arial" pitchFamily="96" charset="0"/>
                <a:cs typeface="Arial" pitchFamily="96" charset="0"/>
              </a:defRPr>
            </a:lvl1pPr>
          </a:lstStyle>
          <a:p>
            <a:fld id="{6CFABE52-56A9-42D9-B76D-2168E68141E3}" type="slidenum">
              <a:rPr lang="en-US"/>
              <a:pPr/>
              <a:t>‹#›</a:t>
            </a:fld>
            <a:endParaRPr lang="en-US" dirty="0"/>
          </a:p>
        </p:txBody>
      </p:sp>
    </p:spTree>
    <p:extLst>
      <p:ext uri="{BB962C8B-B14F-4D97-AF65-F5344CB8AC3E}">
        <p14:creationId xmlns:p14="http://schemas.microsoft.com/office/powerpoint/2010/main" val="10098775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1"/>
            <a:ext cx="3037840" cy="464820"/>
          </a:xfrm>
          <a:prstGeom prst="rect">
            <a:avLst/>
          </a:prstGeom>
          <a:noFill/>
          <a:ln w="9525">
            <a:noFill/>
            <a:miter lim="800000"/>
            <a:headEnd/>
            <a:tailEnd/>
          </a:ln>
          <a:effectLst/>
        </p:spPr>
        <p:txBody>
          <a:bodyPr vert="horz" wrap="square" lIns="279515" tIns="186344" rIns="93172" bIns="46586" numCol="1" anchor="t" anchorCtr="0" compatLnSpc="1">
            <a:prstTxWarp prst="textNoShape">
              <a:avLst/>
            </a:prstTxWarp>
          </a:bodyPr>
          <a:lstStyle>
            <a:lvl1pPr eaLnBrk="0" hangingPunct="0">
              <a:defRPr sz="1000">
                <a:latin typeface="Arial" pitchFamily="96" charset="0"/>
                <a:ea typeface="Arial" pitchFamily="96" charset="0"/>
                <a:cs typeface="Arial" pitchFamily="96" charset="0"/>
              </a:defRPr>
            </a:lvl1pPr>
          </a:lstStyle>
          <a:p>
            <a:endParaRPr lang="en-US" dirty="0"/>
          </a:p>
        </p:txBody>
      </p:sp>
      <p:sp>
        <p:nvSpPr>
          <p:cNvPr id="11267" name="Rectangle 3"/>
          <p:cNvSpPr>
            <a:spLocks noGrp="1" noChangeArrowheads="1"/>
          </p:cNvSpPr>
          <p:nvPr>
            <p:ph type="dt" idx="1"/>
          </p:nvPr>
        </p:nvSpPr>
        <p:spPr bwMode="auto">
          <a:xfrm>
            <a:off x="3972561" y="1"/>
            <a:ext cx="3037840" cy="464820"/>
          </a:xfrm>
          <a:prstGeom prst="rect">
            <a:avLst/>
          </a:prstGeom>
          <a:noFill/>
          <a:ln w="9525">
            <a:noFill/>
            <a:miter lim="800000"/>
            <a:headEnd/>
            <a:tailEnd/>
          </a:ln>
          <a:effectLst/>
        </p:spPr>
        <p:txBody>
          <a:bodyPr vert="horz" wrap="square" lIns="93172" tIns="186344" rIns="279515" bIns="46586" numCol="1" anchor="t" anchorCtr="0" compatLnSpc="1">
            <a:prstTxWarp prst="textNoShape">
              <a:avLst/>
            </a:prstTxWarp>
          </a:bodyPr>
          <a:lstStyle>
            <a:lvl1pPr algn="r" eaLnBrk="0" hangingPunct="0">
              <a:defRPr sz="1000">
                <a:latin typeface="Arial" pitchFamily="96" charset="0"/>
                <a:ea typeface="Arial" pitchFamily="96" charset="0"/>
                <a:cs typeface="Arial" pitchFamily="96" charset="0"/>
              </a:defRPr>
            </a:lvl1pPr>
          </a:lstStyle>
          <a:p>
            <a:endParaRPr lang="en-US" dirty="0"/>
          </a:p>
        </p:txBody>
      </p:sp>
      <p:sp>
        <p:nvSpPr>
          <p:cNvPr id="9220" name="Rectangle 4"/>
          <p:cNvSpPr>
            <a:spLocks noGrp="1" noRot="1" noChangeAspect="1" noChangeArrowheads="1" noTextEdit="1"/>
          </p:cNvSpPr>
          <p:nvPr>
            <p:ph type="sldImg" idx="2"/>
          </p:nvPr>
        </p:nvSpPr>
        <p:spPr bwMode="auto">
          <a:xfrm>
            <a:off x="1181100" y="698500"/>
            <a:ext cx="4648200" cy="3486150"/>
          </a:xfrm>
          <a:prstGeom prst="rect">
            <a:avLst/>
          </a:prstGeom>
          <a:noFill/>
          <a:ln w="9525">
            <a:solidFill>
              <a:srgbClr val="000000"/>
            </a:solidFill>
            <a:miter lim="800000"/>
            <a:headEnd/>
            <a:tailEnd/>
          </a:ln>
        </p:spPr>
      </p:sp>
      <p:sp>
        <p:nvSpPr>
          <p:cNvPr id="11269" name="Rectangle 5"/>
          <p:cNvSpPr>
            <a:spLocks noGrp="1" noChangeArrowheads="1"/>
          </p:cNvSpPr>
          <p:nvPr>
            <p:ph type="body" sz="quarter" idx="3"/>
          </p:nvPr>
        </p:nvSpPr>
        <p:spPr bwMode="auto">
          <a:xfrm>
            <a:off x="934721" y="4415791"/>
            <a:ext cx="5140960" cy="4183380"/>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70" name="Rectangle 6"/>
          <p:cNvSpPr>
            <a:spLocks noGrp="1" noChangeArrowheads="1"/>
          </p:cNvSpPr>
          <p:nvPr>
            <p:ph type="ftr" sz="quarter" idx="4"/>
          </p:nvPr>
        </p:nvSpPr>
        <p:spPr bwMode="auto">
          <a:xfrm>
            <a:off x="0" y="8831581"/>
            <a:ext cx="3037840" cy="464820"/>
          </a:xfrm>
          <a:prstGeom prst="rect">
            <a:avLst/>
          </a:prstGeom>
          <a:noFill/>
          <a:ln w="9525">
            <a:noFill/>
            <a:miter lim="800000"/>
            <a:headEnd/>
            <a:tailEnd/>
          </a:ln>
          <a:effectLst/>
        </p:spPr>
        <p:txBody>
          <a:bodyPr vert="horz" wrap="square" lIns="279515" tIns="46586" rIns="93172" bIns="186344" numCol="1" anchor="b" anchorCtr="0" compatLnSpc="1">
            <a:prstTxWarp prst="textNoShape">
              <a:avLst/>
            </a:prstTxWarp>
          </a:bodyPr>
          <a:lstStyle>
            <a:lvl1pPr eaLnBrk="0" hangingPunct="0">
              <a:defRPr sz="1000">
                <a:latin typeface="Arial" pitchFamily="96" charset="0"/>
                <a:ea typeface="Arial" pitchFamily="96" charset="0"/>
                <a:cs typeface="Arial" pitchFamily="96" charset="0"/>
              </a:defRPr>
            </a:lvl1pPr>
          </a:lstStyle>
          <a:p>
            <a:endParaRPr lang="en-US" dirty="0"/>
          </a:p>
        </p:txBody>
      </p:sp>
      <p:sp>
        <p:nvSpPr>
          <p:cNvPr id="11271" name="Rectangle 7"/>
          <p:cNvSpPr>
            <a:spLocks noGrp="1" noChangeArrowheads="1"/>
          </p:cNvSpPr>
          <p:nvPr>
            <p:ph type="sldNum" sz="quarter" idx="5"/>
          </p:nvPr>
        </p:nvSpPr>
        <p:spPr bwMode="auto">
          <a:xfrm>
            <a:off x="3972561" y="8831581"/>
            <a:ext cx="3037840" cy="464820"/>
          </a:xfrm>
          <a:prstGeom prst="rect">
            <a:avLst/>
          </a:prstGeom>
          <a:noFill/>
          <a:ln w="9525">
            <a:noFill/>
            <a:miter lim="800000"/>
            <a:headEnd/>
            <a:tailEnd/>
          </a:ln>
          <a:effectLst/>
        </p:spPr>
        <p:txBody>
          <a:bodyPr vert="horz" wrap="square" lIns="93172" tIns="46586" rIns="279515" bIns="186344" numCol="1" anchor="b" anchorCtr="0" compatLnSpc="1">
            <a:prstTxWarp prst="textNoShape">
              <a:avLst/>
            </a:prstTxWarp>
          </a:bodyPr>
          <a:lstStyle>
            <a:lvl1pPr algn="r" eaLnBrk="0" hangingPunct="0">
              <a:defRPr sz="1000">
                <a:latin typeface="Arial" pitchFamily="96" charset="0"/>
                <a:ea typeface="Arial" pitchFamily="96" charset="0"/>
                <a:cs typeface="Arial" pitchFamily="96" charset="0"/>
              </a:defRPr>
            </a:lvl1pPr>
          </a:lstStyle>
          <a:p>
            <a:fld id="{D22D6C82-A838-40C5-9789-EEC7D55AA64F}" type="slidenum">
              <a:rPr lang="en-US"/>
              <a:pPr/>
              <a:t>‹#›</a:t>
            </a:fld>
            <a:endParaRPr lang="en-US" dirty="0"/>
          </a:p>
        </p:txBody>
      </p:sp>
    </p:spTree>
    <p:extLst>
      <p:ext uri="{BB962C8B-B14F-4D97-AF65-F5344CB8AC3E}">
        <p14:creationId xmlns:p14="http://schemas.microsoft.com/office/powerpoint/2010/main" val="35384267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100" kern="1200">
        <a:solidFill>
          <a:schemeClr val="tx1"/>
        </a:solidFill>
        <a:latin typeface="Times" pitchFamily="-110" charset="0"/>
        <a:ea typeface="ＭＳ Ｐゴシック" charset="-128"/>
        <a:cs typeface="ＭＳ Ｐゴシック" charset="-128"/>
      </a:defRPr>
    </a:lvl1pPr>
    <a:lvl2pPr marL="457200" algn="l" rtl="0" eaLnBrk="0" fontAlgn="base" hangingPunct="0">
      <a:spcBef>
        <a:spcPct val="30000"/>
      </a:spcBef>
      <a:spcAft>
        <a:spcPct val="0"/>
      </a:spcAft>
      <a:defRPr sz="1100" kern="1200">
        <a:solidFill>
          <a:schemeClr val="tx1"/>
        </a:solidFill>
        <a:latin typeface="Times" pitchFamily="-110" charset="0"/>
        <a:ea typeface="ＭＳ Ｐゴシック" pitchFamily="-110" charset="-128"/>
        <a:cs typeface="+mn-cs"/>
      </a:defRPr>
    </a:lvl2pPr>
    <a:lvl3pPr marL="914400" algn="l" rtl="0" eaLnBrk="0" fontAlgn="base" hangingPunct="0">
      <a:spcBef>
        <a:spcPct val="30000"/>
      </a:spcBef>
      <a:spcAft>
        <a:spcPct val="0"/>
      </a:spcAft>
      <a:defRPr sz="1100" kern="1200">
        <a:solidFill>
          <a:schemeClr val="tx1"/>
        </a:solidFill>
        <a:latin typeface="Times" pitchFamily="-110" charset="0"/>
        <a:ea typeface="ＭＳ Ｐゴシック" pitchFamily="-110" charset="-128"/>
        <a:cs typeface="+mn-cs"/>
      </a:defRPr>
    </a:lvl3pPr>
    <a:lvl4pPr marL="1371600" algn="l" rtl="0" eaLnBrk="0" fontAlgn="base" hangingPunct="0">
      <a:spcBef>
        <a:spcPct val="30000"/>
      </a:spcBef>
      <a:spcAft>
        <a:spcPct val="0"/>
      </a:spcAft>
      <a:defRPr sz="1100" kern="1200">
        <a:solidFill>
          <a:schemeClr val="tx1"/>
        </a:solidFill>
        <a:latin typeface="Times" pitchFamily="-110" charset="0"/>
        <a:ea typeface="ＭＳ Ｐゴシック" pitchFamily="-110" charset="-128"/>
        <a:cs typeface="+mn-cs"/>
      </a:defRPr>
    </a:lvl4pPr>
    <a:lvl5pPr marL="1828800" algn="l" rtl="0" eaLnBrk="0" fontAlgn="base" hangingPunct="0">
      <a:spcBef>
        <a:spcPct val="30000"/>
      </a:spcBef>
      <a:spcAft>
        <a:spcPct val="0"/>
      </a:spcAft>
      <a:defRPr sz="1100" kern="1200">
        <a:solidFill>
          <a:schemeClr val="tx1"/>
        </a:solidFill>
        <a:latin typeface="Times" pitchFamily="-110" charset="0"/>
        <a:ea typeface="ＭＳ Ｐゴシック"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lifebenefits.com/trave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2D6C82-A838-40C5-9789-EEC7D55AA64F}" type="slidenum">
              <a:rPr lang="en-US" smtClean="0"/>
              <a:pPr/>
              <a:t>1</a:t>
            </a:fld>
            <a:endParaRPr lang="en-US" dirty="0"/>
          </a:p>
        </p:txBody>
      </p:sp>
    </p:spTree>
    <p:extLst>
      <p:ext uri="{BB962C8B-B14F-4D97-AF65-F5344CB8AC3E}">
        <p14:creationId xmlns:p14="http://schemas.microsoft.com/office/powerpoint/2010/main" val="3368418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smtClean="0"/>
              <a:t>LifeSuite</a:t>
            </a:r>
            <a:r>
              <a:rPr lang="en-US" dirty="0" smtClean="0"/>
              <a:t> Services are</a:t>
            </a:r>
            <a:r>
              <a:rPr lang="en-US" baseline="0" dirty="0" smtClean="0"/>
              <a:t> offered to you as an employee of </a:t>
            </a:r>
            <a:r>
              <a:rPr lang="en-US" b="1" baseline="0" dirty="0" smtClean="0">
                <a:solidFill>
                  <a:srgbClr val="FF0000"/>
                </a:solidFill>
              </a:rPr>
              <a:t>Texas A&amp;M University System </a:t>
            </a:r>
            <a:r>
              <a:rPr lang="en-US" baseline="0" dirty="0" smtClean="0"/>
              <a:t>in conjunction with your life insurance benefit provided by </a:t>
            </a:r>
            <a:r>
              <a:rPr lang="en-US" b="1" baseline="0" dirty="0" smtClean="0"/>
              <a:t>Minnesota Life.  </a:t>
            </a:r>
            <a:r>
              <a:rPr lang="en-US" b="0" baseline="0" dirty="0" err="1" smtClean="0"/>
              <a:t>LifeSuite</a:t>
            </a:r>
            <a:r>
              <a:rPr lang="en-US" b="1" baseline="0" dirty="0" smtClean="0"/>
              <a:t> </a:t>
            </a:r>
            <a:r>
              <a:rPr lang="en-US" baseline="0" dirty="0" smtClean="0"/>
              <a:t>Services include Legal, Financial and Greif resources, Travel Assistance and Legacy Planning Resources. They are available to you, your spouse and eligible children (even if they are not covered under the life plan) at no extra cost. Today we will explain what each of these services include and how you can access them.</a:t>
            </a:r>
          </a:p>
          <a:p>
            <a:endParaRPr lang="en-US" dirty="0"/>
          </a:p>
        </p:txBody>
      </p:sp>
      <p:sp>
        <p:nvSpPr>
          <p:cNvPr id="4" name="Slide Number Placeholder 3"/>
          <p:cNvSpPr>
            <a:spLocks noGrp="1"/>
          </p:cNvSpPr>
          <p:nvPr>
            <p:ph type="sldNum" sz="quarter" idx="10"/>
          </p:nvPr>
        </p:nvSpPr>
        <p:spPr/>
        <p:txBody>
          <a:bodyPr/>
          <a:lstStyle/>
          <a:p>
            <a:fld id="{D22D6C82-A838-40C5-9789-EEC7D55AA64F}" type="slidenum">
              <a:rPr lang="en-US" smtClean="0"/>
              <a:pPr/>
              <a:t>10</a:t>
            </a:fld>
            <a:endParaRPr lang="en-US" dirty="0"/>
          </a:p>
        </p:txBody>
      </p:sp>
    </p:spTree>
    <p:extLst>
      <p:ext uri="{BB962C8B-B14F-4D97-AF65-F5344CB8AC3E}">
        <p14:creationId xmlns:p14="http://schemas.microsoft.com/office/powerpoint/2010/main" val="3369723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844" indent="-171844" defTabSz="916503">
              <a:buFont typeface="Arial" panose="020B0604020202020204" pitchFamily="34" charset="0"/>
              <a:buChar char="•"/>
              <a:defRPr/>
            </a:pPr>
            <a:r>
              <a:rPr lang="en-US" dirty="0" smtClean="0"/>
              <a:t>Legal, Financial and Grief resources provide active U.S. employees a place to turn when faced with Legal, Financial or Grief concerns and questions. </a:t>
            </a:r>
          </a:p>
          <a:p>
            <a:pPr marL="171844" indent="-171844" defTabSz="916503">
              <a:buFont typeface="Arial" panose="020B0604020202020204" pitchFamily="34" charset="0"/>
              <a:buChar char="•"/>
              <a:defRPr/>
            </a:pPr>
            <a:r>
              <a:rPr lang="en-US" dirty="0" smtClean="0"/>
              <a:t>Resources include unlimited telephonic guidance and consultation with professionals in each area, comprehensive web and mobile resources and 30-minute face-to-face consultation with an attorney for each unique legal issue. </a:t>
            </a:r>
          </a:p>
          <a:p>
            <a:pPr marL="171844" indent="-171844" defTabSz="916503">
              <a:buFont typeface="Arial" panose="020B0604020202020204" pitchFamily="34" charset="0"/>
              <a:buChar char="•"/>
              <a:defRPr/>
            </a:pPr>
            <a:r>
              <a:rPr lang="en-US" dirty="0" smtClean="0"/>
              <a:t>Both financial and grief counselors are available. They are master’s level mental health counselors.</a:t>
            </a:r>
          </a:p>
          <a:p>
            <a:pPr marL="171844" indent="-171844" defTabSz="916503">
              <a:buFont typeface="Arial" panose="020B0604020202020204" pitchFamily="34" charset="0"/>
              <a:buChar char="•"/>
              <a:defRPr/>
            </a:pPr>
            <a:r>
              <a:rPr lang="en-US" dirty="0" smtClean="0"/>
              <a:t>Ceridian, who provides these resources, is a leading human resources outsourcing company in each of its markets, and offers a broad range of managed human resources solutions worldwide. With more than 30 years experience providing health and productivity solutions, Ceridian has a reputation for innovation, quality and customer service excellence. </a:t>
            </a:r>
          </a:p>
          <a:p>
            <a:pPr marL="171844" indent="-171844" defTabSz="916503">
              <a:buFont typeface="Arial" panose="020B0604020202020204" pitchFamily="34" charset="0"/>
              <a:buChar char="•"/>
              <a:defRPr/>
            </a:pPr>
            <a:r>
              <a:rPr lang="en-US" dirty="0" smtClean="0"/>
              <a:t>Contact Ceridian at 1-877-849-6034 or visit LifeWorks.com (user name: </a:t>
            </a:r>
            <a:r>
              <a:rPr lang="en-US" dirty="0" err="1" smtClean="0"/>
              <a:t>lfg</a:t>
            </a:r>
            <a:r>
              <a:rPr lang="en-US" dirty="0" smtClean="0"/>
              <a:t>, password: resources).</a:t>
            </a:r>
          </a:p>
          <a:p>
            <a:endParaRPr lang="en-US" dirty="0"/>
          </a:p>
        </p:txBody>
      </p:sp>
      <p:sp>
        <p:nvSpPr>
          <p:cNvPr id="4" name="Slide Number Placeholder 3"/>
          <p:cNvSpPr>
            <a:spLocks noGrp="1"/>
          </p:cNvSpPr>
          <p:nvPr>
            <p:ph type="sldNum" sz="quarter" idx="10"/>
          </p:nvPr>
        </p:nvSpPr>
        <p:spPr/>
        <p:txBody>
          <a:bodyPr/>
          <a:lstStyle/>
          <a:p>
            <a:fld id="{D22D6C82-A838-40C5-9789-EEC7D55AA64F}" type="slidenum">
              <a:rPr lang="en-US" smtClean="0"/>
              <a:pPr/>
              <a:t>11</a:t>
            </a:fld>
            <a:endParaRPr lang="en-US" dirty="0"/>
          </a:p>
        </p:txBody>
      </p:sp>
    </p:spTree>
    <p:extLst>
      <p:ext uri="{BB962C8B-B14F-4D97-AF65-F5344CB8AC3E}">
        <p14:creationId xmlns:p14="http://schemas.microsoft.com/office/powerpoint/2010/main" val="5796711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844" indent="-171844" defTabSz="916503">
              <a:buFont typeface="Arial" panose="020B0604020202020204" pitchFamily="34" charset="0"/>
              <a:buChar char="•"/>
              <a:defRPr/>
            </a:pPr>
            <a:r>
              <a:rPr lang="en-US" dirty="0" err="1" smtClean="0"/>
              <a:t>Redpoint</a:t>
            </a:r>
            <a:r>
              <a:rPr lang="en-US" dirty="0" smtClean="0"/>
              <a:t> provides travel assistance services to all active U.S. employees covered under our group life insurance policies and their spouses and dependents.  </a:t>
            </a:r>
          </a:p>
          <a:p>
            <a:pPr marL="171844" indent="-171844" defTabSz="916503">
              <a:buFont typeface="Arial" panose="020B0604020202020204" pitchFamily="34" charset="0"/>
              <a:buChar char="•"/>
              <a:defRPr/>
            </a:pPr>
            <a:r>
              <a:rPr lang="en-US" dirty="0" smtClean="0"/>
              <a:t>The services are available 24/7/365 for emergency assistance and transport when traveling 100 or more miles away from home. </a:t>
            </a:r>
          </a:p>
          <a:p>
            <a:pPr marL="171844" indent="-171844" defTabSz="916503">
              <a:buFont typeface="Arial" panose="020B0604020202020204" pitchFamily="34" charset="0"/>
              <a:buChar char="•"/>
              <a:defRPr/>
            </a:pPr>
            <a:r>
              <a:rPr lang="en-US" dirty="0" smtClean="0"/>
              <a:t>Services include medical professional locator services, assistance replacing lost or stolen luggage, medication or other critical items, medical or security evacuation, medically necessary repatriation and repatriation of mortal remains. </a:t>
            </a:r>
          </a:p>
          <a:p>
            <a:pPr marL="171844" indent="-171844" defTabSz="916503">
              <a:buFont typeface="Arial" panose="020B0604020202020204" pitchFamily="34" charset="0"/>
              <a:buChar char="•"/>
              <a:defRPr/>
            </a:pPr>
            <a:r>
              <a:rPr lang="en-US" dirty="0" smtClean="0"/>
              <a:t>For service terms and conditions, and pre-trip information visit </a:t>
            </a:r>
            <a:r>
              <a:rPr lang="en-US" b="1" dirty="0" smtClean="0">
                <a:hlinkClick r:id="rId3"/>
              </a:rPr>
              <a:t>www.LifeBenefits.com/travel</a:t>
            </a:r>
            <a:r>
              <a:rPr lang="en-US" dirty="0" smtClean="0"/>
              <a:t> or call 1-815-516-5433 in the U.S. and Canada.  From other locations, you can call collect to +1-617-426-6603.</a:t>
            </a:r>
          </a:p>
          <a:p>
            <a:endParaRPr lang="en-US" dirty="0"/>
          </a:p>
        </p:txBody>
      </p:sp>
      <p:sp>
        <p:nvSpPr>
          <p:cNvPr id="4" name="Slide Number Placeholder 3"/>
          <p:cNvSpPr>
            <a:spLocks noGrp="1"/>
          </p:cNvSpPr>
          <p:nvPr>
            <p:ph type="sldNum" sz="quarter" idx="10"/>
          </p:nvPr>
        </p:nvSpPr>
        <p:spPr/>
        <p:txBody>
          <a:bodyPr/>
          <a:lstStyle/>
          <a:p>
            <a:fld id="{D22D6C82-A838-40C5-9789-EEC7D55AA64F}" type="slidenum">
              <a:rPr lang="en-US" smtClean="0"/>
              <a:pPr/>
              <a:t>12</a:t>
            </a:fld>
            <a:endParaRPr lang="en-US" dirty="0"/>
          </a:p>
        </p:txBody>
      </p:sp>
    </p:spTree>
    <p:extLst>
      <p:ext uri="{BB962C8B-B14F-4D97-AF65-F5344CB8AC3E}">
        <p14:creationId xmlns:p14="http://schemas.microsoft.com/office/powerpoint/2010/main" val="807254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844" indent="-171844" defTabSz="916503">
              <a:buFont typeface="Arial" panose="020B0604020202020204" pitchFamily="34" charset="0"/>
              <a:buChar char="•"/>
              <a:defRPr/>
            </a:pPr>
            <a:r>
              <a:rPr lang="en-US" dirty="0" smtClean="0"/>
              <a:t>Our Legacy Planning Resources are designed to support active and retired employees and their families when dealing with the loss of a loved one or planning for their own passing.  </a:t>
            </a:r>
          </a:p>
          <a:p>
            <a:pPr marL="171844" indent="-171844" defTabSz="916503">
              <a:buFont typeface="Arial" panose="020B0604020202020204" pitchFamily="34" charset="0"/>
              <a:buChar char="•"/>
              <a:defRPr/>
            </a:pPr>
            <a:r>
              <a:rPr lang="en-US" dirty="0" smtClean="0"/>
              <a:t>The online resources are easy to access and available 24/7/365. </a:t>
            </a:r>
          </a:p>
          <a:p>
            <a:pPr marL="171844" indent="-171844" defTabSz="916503">
              <a:buFont typeface="Arial" panose="020B0604020202020204" pitchFamily="34" charset="0"/>
              <a:buChar char="•"/>
              <a:defRPr/>
            </a:pPr>
            <a:r>
              <a:rPr lang="en-US" dirty="0" smtClean="0"/>
              <a:t>Resources include end-of-life planning for yourself or a loved one, final arrangements, important directives and Express Assignment for expedited funeral home assignments. </a:t>
            </a:r>
          </a:p>
          <a:p>
            <a:pPr marL="171844" indent="-171844" defTabSz="916503">
              <a:buFont typeface="Arial" panose="020B0604020202020204" pitchFamily="34" charset="0"/>
              <a:buChar char="•"/>
              <a:defRPr/>
            </a:pPr>
            <a:r>
              <a:rPr lang="en-US" dirty="0" smtClean="0"/>
              <a:t>These resources are available at </a:t>
            </a:r>
            <a:r>
              <a:rPr lang="en-US" b="1" dirty="0" smtClean="0"/>
              <a:t>LegacyPlanningResources.com</a:t>
            </a:r>
            <a:r>
              <a:rPr lang="en-US" dirty="0" smtClean="0"/>
              <a:t>.</a:t>
            </a:r>
          </a:p>
          <a:p>
            <a:endParaRPr lang="en-US" dirty="0"/>
          </a:p>
        </p:txBody>
      </p:sp>
      <p:sp>
        <p:nvSpPr>
          <p:cNvPr id="4" name="Slide Number Placeholder 3"/>
          <p:cNvSpPr>
            <a:spLocks noGrp="1"/>
          </p:cNvSpPr>
          <p:nvPr>
            <p:ph type="sldNum" sz="quarter" idx="10"/>
          </p:nvPr>
        </p:nvSpPr>
        <p:spPr/>
        <p:txBody>
          <a:bodyPr/>
          <a:lstStyle/>
          <a:p>
            <a:fld id="{D22D6C82-A838-40C5-9789-EEC7D55AA64F}" type="slidenum">
              <a:rPr lang="en-US" smtClean="0"/>
              <a:pPr/>
              <a:t>13</a:t>
            </a:fld>
            <a:endParaRPr lang="en-US" dirty="0"/>
          </a:p>
        </p:txBody>
      </p:sp>
    </p:spTree>
    <p:extLst>
      <p:ext uri="{BB962C8B-B14F-4D97-AF65-F5344CB8AC3E}">
        <p14:creationId xmlns:p14="http://schemas.microsoft.com/office/powerpoint/2010/main" val="4198598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844" indent="-171844" defTabSz="916503">
              <a:buFont typeface="Arial" panose="020B0604020202020204" pitchFamily="34" charset="0"/>
              <a:buChar char="•"/>
              <a:defRPr/>
            </a:pPr>
            <a:r>
              <a:rPr lang="en-US" dirty="0" smtClean="0"/>
              <a:t>Beneficiary Financial Counseling provides beneficiaries of our group life insurance plans with independent and objective financial counseling resources at a time when they are needed most. </a:t>
            </a:r>
          </a:p>
          <a:p>
            <a:pPr marL="171844" indent="-171844" defTabSz="916503">
              <a:buFont typeface="Arial" panose="020B0604020202020204" pitchFamily="34" charset="0"/>
              <a:buChar char="•"/>
              <a:defRPr/>
            </a:pPr>
            <a:r>
              <a:rPr lang="en-US" dirty="0" smtClean="0"/>
              <a:t>There is no additional cost to beneficiaries who receive proceeds of $25,000 or more and access to the resources is voluntary. </a:t>
            </a:r>
          </a:p>
          <a:p>
            <a:pPr marL="171844" indent="-171844" defTabSz="916503">
              <a:buFont typeface="Arial" panose="020B0604020202020204" pitchFamily="34" charset="0"/>
              <a:buChar char="•"/>
              <a:defRPr/>
            </a:pPr>
            <a:r>
              <a:rPr lang="en-US" dirty="0" smtClean="0"/>
              <a:t>Beneficiaries will receive materials explaining the program with the insurance benefit check. The package will outline options available for the beneficiary and provide contact information for PricewaterhouseCoopers, who provides the beneficiary financial counseling services. </a:t>
            </a:r>
          </a:p>
          <a:p>
            <a:pPr marL="171844" indent="-171844" defTabSz="916503">
              <a:buFont typeface="Arial" panose="020B0604020202020204" pitchFamily="34" charset="0"/>
              <a:buChar char="•"/>
              <a:defRPr/>
            </a:pPr>
            <a:r>
              <a:rPr lang="en-US" dirty="0" smtClean="0"/>
              <a:t>Resources include a beneficiary reference guide, access to a financial counseling website for 12 months, financial fitness assessment, step-by-step assistance in completing a personalized financial plan and bi-monthly newsletter.</a:t>
            </a:r>
          </a:p>
          <a:p>
            <a:pPr marL="171844" indent="-171844" defTabSz="916503">
              <a:buFont typeface="Arial" panose="020B0604020202020204" pitchFamily="34" charset="0"/>
              <a:buChar char="•"/>
              <a:defRPr/>
            </a:pPr>
            <a:r>
              <a:rPr lang="en-US" dirty="0" smtClean="0"/>
              <a:t>PricewaterhouseCoopers LLP has been providing personal financial counseling services for decades. The PwC professionals who provide these services are experienced financial councilors who are trained in the need to maintain client confidentiality. Their sole concern is to provide independent and objective counseling. </a:t>
            </a:r>
          </a:p>
          <a:p>
            <a:endParaRPr lang="en-US" dirty="0"/>
          </a:p>
        </p:txBody>
      </p:sp>
      <p:sp>
        <p:nvSpPr>
          <p:cNvPr id="4" name="Slide Number Placeholder 3"/>
          <p:cNvSpPr>
            <a:spLocks noGrp="1"/>
          </p:cNvSpPr>
          <p:nvPr>
            <p:ph type="sldNum" sz="quarter" idx="10"/>
          </p:nvPr>
        </p:nvSpPr>
        <p:spPr/>
        <p:txBody>
          <a:bodyPr/>
          <a:lstStyle/>
          <a:p>
            <a:fld id="{D22D6C82-A838-40C5-9789-EEC7D55AA64F}" type="slidenum">
              <a:rPr lang="en-US" smtClean="0"/>
              <a:pPr/>
              <a:t>14</a:t>
            </a:fld>
            <a:endParaRPr lang="en-US" dirty="0"/>
          </a:p>
        </p:txBody>
      </p:sp>
    </p:spTree>
    <p:extLst>
      <p:ext uri="{BB962C8B-B14F-4D97-AF65-F5344CB8AC3E}">
        <p14:creationId xmlns:p14="http://schemas.microsoft.com/office/powerpoint/2010/main" val="4174939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defRPr/>
            </a:pPr>
            <a:r>
              <a:rPr lang="en-US" dirty="0" smtClean="0"/>
              <a:t>Your Basic Life benefit is dependent on your health coverage.  Everyone who has health coverage through the A&amp;M system (it doesn’t matter which carrier it’s with, just as long as you have it through A&amp;M systems) raise your hand.  Those of you with your hands raised, you have Basic Life coverage (the top row on your handout).  Your life insurance coverage is $7,500, and your Accidental Death &amp; Dismemberment (or AD&amp;D) coverage is $5,000.  The AD&amp;D coverage only pays out in the result of an accidental death, or if you are dismembered in an accident (if you lose a limb, your eyesight, become paralyzed, etc).  So in the result of an accidental death, the $5,000 would be paid on top of the $7,500 to your beneficiary.  There is also a $5,000 Term Life benefit for each of your eligible children (that’s up to age 25 if unmarried).  If your health coverage is through the A&amp;M system, this Basic Life benefit is paid for by your employer.</a:t>
            </a:r>
          </a:p>
          <a:p>
            <a:pPr>
              <a:defRPr/>
            </a:pPr>
            <a:endParaRPr lang="en-US" dirty="0" smtClean="0"/>
          </a:p>
          <a:p>
            <a:pPr>
              <a:defRPr/>
            </a:pPr>
            <a:r>
              <a:rPr lang="en-US" dirty="0" smtClean="0"/>
              <a:t>If your health coverage is outside of A&amp;M system (through your spouse’s employer, etc), raise your hand (ONLY PROCEED IF YOU HAVE SOME HANDS RAISED).  If your hand is raised, your Basic Life insurance is the Alternative Basic Life and AD&amp;D.  Your Basic benefit is $50,000, or 7 times your annual salary if that’s less than $50,000.  You also have an Accidental Death &amp; Dismemberment benefit of $5,000, and $5,000 of Term Life for your eligible children.</a:t>
            </a:r>
          </a:p>
          <a:p>
            <a:pPr>
              <a:defRPr/>
            </a:pPr>
            <a:endParaRPr lang="en-US" dirty="0" smtClean="0"/>
          </a:p>
          <a:p>
            <a:pPr>
              <a:defRPr/>
            </a:pPr>
            <a:r>
              <a:rPr lang="en-US" dirty="0" smtClean="0"/>
              <a:t>Does anyone not have any health coverage?  Through A&amp;M System or outside?  (IF NO, GO ON, OTHERWISE) Then you have the opportunity to enroll for Basic Life and pay the premiums yourself.</a:t>
            </a:r>
          </a:p>
          <a:p>
            <a:pPr>
              <a:defRPr/>
            </a:pPr>
            <a:endParaRPr lang="en-US" dirty="0" smtClean="0"/>
          </a:p>
        </p:txBody>
      </p:sp>
      <p:sp>
        <p:nvSpPr>
          <p:cNvPr id="4" name="Slide Number Placeholder 3"/>
          <p:cNvSpPr>
            <a:spLocks noGrp="1"/>
          </p:cNvSpPr>
          <p:nvPr>
            <p:ph type="sldNum" sz="quarter" idx="10"/>
          </p:nvPr>
        </p:nvSpPr>
        <p:spPr/>
        <p:txBody>
          <a:bodyPr/>
          <a:lstStyle/>
          <a:p>
            <a:pPr>
              <a:defRPr/>
            </a:pPr>
            <a:fld id="{960810F5-A215-40D6-8008-D447293F493D}" type="slidenum">
              <a:rPr lang="en-US" smtClean="0"/>
              <a:pPr>
                <a:defRPr/>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ea typeface="ＭＳ Ｐゴシック"/>
              </a:rPr>
              <a:t>In addition to Basic Life, you can elect</a:t>
            </a:r>
            <a:r>
              <a:rPr lang="en-US" baseline="0" dirty="0" smtClean="0">
                <a:ea typeface="ＭＳ Ｐゴシック"/>
              </a:rPr>
              <a:t> additional coverage under</a:t>
            </a:r>
            <a:r>
              <a:rPr lang="en-US" dirty="0" smtClean="0">
                <a:ea typeface="ＭＳ Ｐゴシック"/>
              </a:rPr>
              <a:t> Optional Term Life.</a:t>
            </a:r>
            <a:r>
              <a:rPr lang="en-US" baseline="0" dirty="0" smtClean="0">
                <a:ea typeface="ＭＳ Ｐゴシック"/>
              </a:rPr>
              <a:t>  You pay the premiums for Optional Term Life, and these come right out of your paycheck.</a:t>
            </a:r>
            <a:endParaRPr lang="en-US" dirty="0" smtClean="0">
              <a:ea typeface="ＭＳ Ｐゴシック"/>
            </a:endParaRPr>
          </a:p>
          <a:p>
            <a:endParaRPr lang="en-US" dirty="0" smtClean="0">
              <a:ea typeface="ＭＳ Ｐゴシック"/>
            </a:endParaRPr>
          </a:p>
          <a:p>
            <a:r>
              <a:rPr lang="en-US" dirty="0" smtClean="0">
                <a:ea typeface="ＭＳ Ｐゴシック"/>
              </a:rPr>
              <a:t>Anyone who is covered under Basic Life (those that have their health coverage through A&amp;M system, and those who don’t have any health coverage) can apply for Optional Term Life.  You would pay the premium for this coverage. (PRESENTER – NOT AVAILABLE</a:t>
            </a:r>
            <a:r>
              <a:rPr lang="en-US" baseline="0" dirty="0" smtClean="0">
                <a:ea typeface="ＭＳ Ｐゴシック"/>
              </a:rPr>
              <a:t> TO THOSE WITH ALTERNATIVE BASIC LIFE…THOSE WITH HEALTH COVERAGE OUTSIDE OF A&amp;M SYSTEM).</a:t>
            </a:r>
            <a:endParaRPr lang="en-US" dirty="0" smtClean="0">
              <a:ea typeface="ＭＳ Ｐゴシック"/>
            </a:endParaRPr>
          </a:p>
          <a:p>
            <a:endParaRPr lang="en-US" dirty="0" smtClean="0">
              <a:ea typeface="ＭＳ Ｐゴシック"/>
            </a:endParaRPr>
          </a:p>
          <a:p>
            <a:r>
              <a:rPr lang="en-US" dirty="0" smtClean="0">
                <a:ea typeface="ＭＳ Ｐゴシック"/>
              </a:rPr>
              <a:t>Your choices are ½, or 1, 2, 3, 4, 5 or 6 times your annualized salary.  If you already have optional life coverage in force from last year, it will automatically continue on in September.  If you want to apply for the first time, or if you want to increase the amount of coverage you have, you will need to complete an evidence of insurability form, and go through underwriting to be approved…and I’ll explain what that means a few slides from now.</a:t>
            </a:r>
            <a:endParaRPr lang="en-US" dirty="0"/>
          </a:p>
        </p:txBody>
      </p:sp>
      <p:sp>
        <p:nvSpPr>
          <p:cNvPr id="4" name="Slide Number Placeholder 3"/>
          <p:cNvSpPr>
            <a:spLocks noGrp="1"/>
          </p:cNvSpPr>
          <p:nvPr>
            <p:ph type="sldNum" sz="quarter" idx="10"/>
          </p:nvPr>
        </p:nvSpPr>
        <p:spPr/>
        <p:txBody>
          <a:bodyPr/>
          <a:lstStyle/>
          <a:p>
            <a:pPr>
              <a:defRPr/>
            </a:pPr>
            <a:fld id="{960810F5-A215-40D6-8008-D447293F493D}" type="slidenum">
              <a:rPr lang="en-US" smtClean="0"/>
              <a:pPr>
                <a:defRPr/>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defRPr/>
            </a:pPr>
            <a:r>
              <a:rPr lang="en-US" dirty="0" smtClean="0"/>
              <a:t>In addition to Optional Life, you can also apply to cover your spouse and children with Dependent Life insurance.  You pay the premium for the</a:t>
            </a:r>
            <a:r>
              <a:rPr lang="en-US" baseline="0" dirty="0" smtClean="0"/>
              <a:t> coverage, and it comes directly out of your paycheck. </a:t>
            </a:r>
            <a:r>
              <a:rPr lang="en-US" dirty="0" smtClean="0"/>
              <a:t>The coverage your</a:t>
            </a:r>
            <a:r>
              <a:rPr lang="en-US" baseline="0" dirty="0" smtClean="0"/>
              <a:t> dependents are</a:t>
            </a:r>
            <a:r>
              <a:rPr lang="en-US" dirty="0" smtClean="0"/>
              <a:t> eligible for is dependent on YOUR life insurance.</a:t>
            </a:r>
          </a:p>
          <a:p>
            <a:pPr>
              <a:defRPr/>
            </a:pPr>
            <a:endParaRPr lang="en-US" dirty="0" smtClean="0"/>
          </a:p>
          <a:p>
            <a:pPr>
              <a:defRPr/>
            </a:pPr>
            <a:r>
              <a:rPr lang="en-US" dirty="0" smtClean="0"/>
              <a:t>Anyone who has Optional Life (that you are paying for) can apply for Option A.  You can see the coverage amounts here for your spouse and eligible children.</a:t>
            </a:r>
          </a:p>
          <a:p>
            <a:pPr>
              <a:defRPr/>
            </a:pPr>
            <a:endParaRPr lang="en-US" dirty="0" smtClean="0"/>
          </a:p>
          <a:p>
            <a:pPr>
              <a:defRPr/>
            </a:pPr>
            <a:r>
              <a:rPr lang="en-US" dirty="0" smtClean="0"/>
              <a:t>Option B is available to anyone who has Basic Life (so those who have health coverage through A&amp;M system, or who have no health coverage at all, and have elected Basic Life).  The coverage is $5,000 for any eligible dependents in both life and AD&amp;D.</a:t>
            </a:r>
          </a:p>
          <a:p>
            <a:pPr>
              <a:defRPr/>
            </a:pPr>
            <a:endParaRPr lang="en-US" dirty="0" smtClean="0"/>
          </a:p>
          <a:p>
            <a:pPr>
              <a:defRPr/>
            </a:pPr>
            <a:r>
              <a:rPr lang="en-US" dirty="0" smtClean="0"/>
              <a:t>Option C (I ONLY MENTION THIS IF THERE ARE PEOPLE WHO HAVE ALTERNATIVE BASIC LIFE) is only for those employees who have Alternative Basic Life.  If you elect this coverage, your spouse and eligible children are covered for a percentage of the amount of coverage you have on yourself through Alternative Basic Life.</a:t>
            </a:r>
          </a:p>
          <a:p>
            <a:pPr>
              <a:defRPr/>
            </a:pPr>
            <a:endParaRPr lang="en-US" dirty="0" smtClean="0"/>
          </a:p>
          <a:p>
            <a:pPr>
              <a:defRPr/>
            </a:pPr>
            <a:r>
              <a:rPr lang="en-US" dirty="0" smtClean="0"/>
              <a:t>Note that any new elections or changes for spouses, unless they are newly eligible, will require evidence of insurability and underwriting.</a:t>
            </a:r>
            <a:endParaRPr lang="en-US" dirty="0"/>
          </a:p>
        </p:txBody>
      </p:sp>
      <p:sp>
        <p:nvSpPr>
          <p:cNvPr id="4" name="Slide Number Placeholder 3"/>
          <p:cNvSpPr>
            <a:spLocks noGrp="1"/>
          </p:cNvSpPr>
          <p:nvPr>
            <p:ph type="sldNum" sz="quarter" idx="10"/>
          </p:nvPr>
        </p:nvSpPr>
        <p:spPr/>
        <p:txBody>
          <a:bodyPr/>
          <a:lstStyle/>
          <a:p>
            <a:pPr>
              <a:defRPr/>
            </a:pPr>
            <a:fld id="{960810F5-A215-40D6-8008-D447293F493D}" type="slidenum">
              <a:rPr lang="en-US" smtClean="0"/>
              <a:pPr>
                <a:defRPr/>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2D6C82-A838-40C5-9789-EEC7D55AA64F}" type="slidenum">
              <a:rPr lang="en-US" smtClean="0"/>
              <a:pPr/>
              <a:t>5</a:t>
            </a:fld>
            <a:endParaRPr lang="en-US" dirty="0"/>
          </a:p>
        </p:txBody>
      </p:sp>
    </p:spTree>
    <p:extLst>
      <p:ext uri="{BB962C8B-B14F-4D97-AF65-F5344CB8AC3E}">
        <p14:creationId xmlns:p14="http://schemas.microsoft.com/office/powerpoint/2010/main" val="699173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ea typeface="ＭＳ Ｐゴシック"/>
              </a:rPr>
              <a:t>The final coverage that you can elect is Optional AD&amp;D coverage.  This can be elected by any employee, regardless of your Basic Life coverage.  </a:t>
            </a:r>
          </a:p>
          <a:p>
            <a:endParaRPr lang="en-US" dirty="0" smtClean="0">
              <a:ea typeface="ＭＳ Ｐゴシック"/>
            </a:endParaRPr>
          </a:p>
          <a:p>
            <a:r>
              <a:rPr lang="en-US" dirty="0" smtClean="0">
                <a:ea typeface="ＭＳ Ｐゴシック"/>
              </a:rPr>
              <a:t>Again, this coverage only pays out as a result of an accidental death or an accidental dismemberment.  You can cover yourself only, or yourself and your family.  If you choose employee only, the levels of coverage you can elect are listed here.  If you choose the family plan, you still choose an amount of coverage from the employee plan, and then your spouse and/or eligible children are covered for a percentage of the amount you elected for yourself.  </a:t>
            </a:r>
          </a:p>
          <a:p>
            <a:endParaRPr lang="en-US" dirty="0" smtClean="0">
              <a:ea typeface="ＭＳ Ｐゴシック"/>
            </a:endParaRPr>
          </a:p>
          <a:p>
            <a:r>
              <a:rPr lang="en-US" dirty="0" smtClean="0">
                <a:ea typeface="ＭＳ Ｐゴシック"/>
              </a:rPr>
              <a:t>Since this coverage only pays out in the result of an accident, no evidence of insurability is required to elect this coverage.</a:t>
            </a:r>
            <a:endParaRPr lang="en-US" dirty="0"/>
          </a:p>
        </p:txBody>
      </p:sp>
      <p:sp>
        <p:nvSpPr>
          <p:cNvPr id="4" name="Slide Number Placeholder 3"/>
          <p:cNvSpPr>
            <a:spLocks noGrp="1"/>
          </p:cNvSpPr>
          <p:nvPr>
            <p:ph type="sldNum" sz="quarter" idx="10"/>
          </p:nvPr>
        </p:nvSpPr>
        <p:spPr/>
        <p:txBody>
          <a:bodyPr/>
          <a:lstStyle/>
          <a:p>
            <a:pPr>
              <a:defRPr/>
            </a:pPr>
            <a:fld id="{960810F5-A215-40D6-8008-D447293F493D}" type="slidenum">
              <a:rPr lang="en-US" smtClean="0"/>
              <a:pPr>
                <a:defRPr/>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For</a:t>
            </a:r>
            <a:r>
              <a:rPr lang="en-US" baseline="0" dirty="0" smtClean="0"/>
              <a:t> those of you who may be retiring in the next year, this slide is a brief overview of what happens to your coverage at retirement.  </a:t>
            </a:r>
          </a:p>
          <a:p>
            <a:endParaRPr lang="en-US" baseline="0" dirty="0" smtClean="0"/>
          </a:p>
          <a:p>
            <a:r>
              <a:rPr lang="en-US" baseline="0" dirty="0" smtClean="0"/>
              <a:t>Your Basic Life or Alternative Basic Life coverage stays the same.  If premium was paid by A&amp;M systems, that continues.  If you are paying the premium, you will continue to pay.  This coverage will not reduce.</a:t>
            </a:r>
          </a:p>
          <a:p>
            <a:endParaRPr lang="en-US" baseline="0" dirty="0" smtClean="0"/>
          </a:p>
          <a:p>
            <a:r>
              <a:rPr lang="en-US" dirty="0" smtClean="0"/>
              <a:t>The</a:t>
            </a:r>
            <a:r>
              <a:rPr lang="en-US" baseline="0" dirty="0" smtClean="0"/>
              <a:t> maximum</a:t>
            </a:r>
            <a:r>
              <a:rPr lang="en-US" dirty="0" smtClean="0"/>
              <a:t> Optional Life and Dependent</a:t>
            </a:r>
            <a:r>
              <a:rPr lang="en-US" baseline="0" dirty="0" smtClean="0"/>
              <a:t> Life coverage you can carry for you or for your spouse reduces at retirement, again at age 70 (the maximum that can be continued reduces for both employee and spouse coverage based on the EMPLOYEE’S age), and finally at age 80. (Maximum is the lesser of the amount they already have for coverage or $60,000/$30,000 respectively) Child coverage remains at $10,000 for eligible dependent children (unmarried up to age 25) with no reductions.  Your premiums continue on the active employee rate chart, based on your current age.  If you do not have Optional Life or Dependent Life, you may apply with EOI.  Any coverage you are losing due to maximum limits may be continued and premiums paid directly to Minnesota Life.  I’ll talk more about the portability and conversion options in just a few minutes.</a:t>
            </a:r>
          </a:p>
          <a:p>
            <a:endParaRPr lang="en-US" baseline="0" dirty="0" smtClean="0"/>
          </a:p>
          <a:p>
            <a:r>
              <a:rPr lang="en-US" baseline="0" dirty="0" smtClean="0"/>
              <a:t>The maximum coverage for Optional AD&amp;D also reduces at retirement and again at age 70.  Retirees who do not have this coverage may apply.   The rates are higher than active employees.</a:t>
            </a:r>
          </a:p>
          <a:p>
            <a:endParaRPr lang="en-US" baseline="0" dirty="0" smtClean="0"/>
          </a:p>
          <a:p>
            <a:r>
              <a:rPr lang="en-US" baseline="0" dirty="0" smtClean="0"/>
              <a:t>If you’d like more detail on coverage at retirement, please feel free to come and see me in the back after the presentation.</a:t>
            </a:r>
          </a:p>
          <a:p>
            <a:endParaRPr lang="en-US" baseline="0" dirty="0" smtClean="0"/>
          </a:p>
          <a:p>
            <a:r>
              <a:rPr lang="en-US" b="1" baseline="0" dirty="0" smtClean="0"/>
              <a:t>PRESENTER NOTES ON RETIREMENT – NOT TO BE SAID ALOUD, JUST AS AN FYI </a:t>
            </a:r>
          </a:p>
          <a:p>
            <a:r>
              <a:rPr lang="en-US" b="1" u="sng" dirty="0" smtClean="0"/>
              <a:t>OPTIONAL LIFE</a:t>
            </a:r>
          </a:p>
          <a:p>
            <a:r>
              <a:rPr lang="en-US" dirty="0" smtClean="0"/>
              <a:t>Under 70 – reduces to a maximum of $100,000</a:t>
            </a:r>
          </a:p>
          <a:p>
            <a:r>
              <a:rPr lang="en-US" dirty="0" smtClean="0"/>
              <a:t>At 70 – reduces to a maximum of $60,000</a:t>
            </a:r>
          </a:p>
          <a:p>
            <a:r>
              <a:rPr lang="en-US" dirty="0" smtClean="0"/>
              <a:t>At 80 – reduces to a maximum of $30,000</a:t>
            </a:r>
          </a:p>
          <a:p>
            <a:r>
              <a:rPr lang="en-US" b="0" i="1" baseline="0" dirty="0" smtClean="0">
                <a:solidFill>
                  <a:srgbClr val="FF0000"/>
                </a:solidFill>
              </a:rPr>
              <a:t>Any retirees prior to September 1, 2009 were grandfathered in under the old plan, which did NOT have the age 80 reduction…so regardless of their current age, they can continue up to $60,000 after age 70.</a:t>
            </a:r>
            <a:endParaRPr lang="en-US" b="0" i="1" dirty="0" smtClean="0"/>
          </a:p>
          <a:p>
            <a:endParaRPr lang="en-US" dirty="0" smtClean="0"/>
          </a:p>
          <a:p>
            <a:r>
              <a:rPr lang="en-US" b="1" u="sng" dirty="0" smtClean="0"/>
              <a:t>DEPENDENT LIFE</a:t>
            </a:r>
          </a:p>
          <a:p>
            <a:r>
              <a:rPr lang="en-US" dirty="0" smtClean="0"/>
              <a:t>Child coverage remains at $10,000</a:t>
            </a:r>
          </a:p>
          <a:p>
            <a:r>
              <a:rPr lang="en-US" dirty="0" smtClean="0"/>
              <a:t>If employee age under 70 – spouse coverage reduces to a maximum of $50,000</a:t>
            </a:r>
          </a:p>
          <a:p>
            <a:r>
              <a:rPr lang="en-US" dirty="0" smtClean="0"/>
              <a:t>At EE age 70 – spouse coverage reduces to a maximum of $30,000</a:t>
            </a:r>
          </a:p>
          <a:p>
            <a:r>
              <a:rPr lang="en-US" dirty="0" smtClean="0"/>
              <a:t>At EE age 80 – spouse coverage reduces to a maximum of $15,000</a:t>
            </a:r>
          </a:p>
          <a:p>
            <a:pPr marL="0" marR="0" indent="0" algn="l" defTabSz="914400" rtl="0" eaLnBrk="0" fontAlgn="base" latinLnBrk="0" hangingPunct="0">
              <a:lnSpc>
                <a:spcPct val="100000"/>
              </a:lnSpc>
              <a:spcBef>
                <a:spcPct val="30000"/>
              </a:spcBef>
              <a:spcAft>
                <a:spcPct val="0"/>
              </a:spcAft>
              <a:buClrTx/>
              <a:buSzTx/>
              <a:buFontTx/>
              <a:buNone/>
              <a:tabLst/>
              <a:defRPr/>
            </a:pPr>
            <a:r>
              <a:rPr lang="en-US" b="0" i="1" baseline="0" dirty="0" smtClean="0">
                <a:solidFill>
                  <a:srgbClr val="FF0000"/>
                </a:solidFill>
              </a:rPr>
              <a:t>Any retirees prior to September 1, 2009 were grandfathered in under the old plan, which did NOT have the age 80 reduction…so regardless of their current age, they can continue up to $30,000 after age 70.</a:t>
            </a:r>
            <a:endParaRPr lang="en-US" b="0" i="1" dirty="0" smtClean="0"/>
          </a:p>
          <a:p>
            <a:endParaRPr lang="en-US" dirty="0" smtClean="0"/>
          </a:p>
          <a:p>
            <a:r>
              <a:rPr lang="en-US" b="1" u="sng" dirty="0" smtClean="0"/>
              <a:t>OPTIONAL AD&amp;D</a:t>
            </a:r>
          </a:p>
          <a:p>
            <a:r>
              <a:rPr lang="en-US" dirty="0" smtClean="0"/>
              <a:t>If under</a:t>
            </a:r>
            <a:r>
              <a:rPr lang="en-US" baseline="0" dirty="0" smtClean="0"/>
              <a:t> age 70, maximum coverage is $200,000 (in $10,000 increments)</a:t>
            </a:r>
          </a:p>
          <a:p>
            <a:r>
              <a:rPr lang="en-US" baseline="0" dirty="0" smtClean="0"/>
              <a:t>At age 70, maximum coverage is $60,000 (in $10,000 increments)</a:t>
            </a:r>
          </a:p>
          <a:p>
            <a:r>
              <a:rPr lang="en-US" baseline="0" dirty="0" smtClean="0"/>
              <a:t>Dependent coverage remains a % of </a:t>
            </a:r>
            <a:r>
              <a:rPr lang="en-US" baseline="0" dirty="0" err="1" smtClean="0"/>
              <a:t>ee</a:t>
            </a:r>
            <a:r>
              <a:rPr lang="en-US" baseline="0" dirty="0" smtClean="0"/>
              <a:t> amount:</a:t>
            </a:r>
          </a:p>
          <a:p>
            <a:r>
              <a:rPr lang="en-US" baseline="0" dirty="0" smtClean="0"/>
              <a:t>Spouse (w/children) = 50%</a:t>
            </a:r>
          </a:p>
          <a:p>
            <a:r>
              <a:rPr lang="en-US" baseline="0" dirty="0" smtClean="0"/>
              <a:t>Spouse (no children) = 60%</a:t>
            </a:r>
          </a:p>
          <a:p>
            <a:r>
              <a:rPr lang="en-US" baseline="0" dirty="0" smtClean="0"/>
              <a:t>Children (w/spouse) = 10%</a:t>
            </a:r>
          </a:p>
          <a:p>
            <a:r>
              <a:rPr lang="en-US" baseline="0" dirty="0" smtClean="0"/>
              <a:t>Children (no spouse) = 15%</a:t>
            </a:r>
          </a:p>
          <a:p>
            <a:endParaRPr lang="en-US" baseline="0" dirty="0" smtClean="0"/>
          </a:p>
          <a:p>
            <a:r>
              <a:rPr lang="en-US" b="1" baseline="0" dirty="0" smtClean="0"/>
              <a:t>Life and AD&amp;D coverage being lost due to retirement reductions can be ported (if under 70) or converted (no AD&amp;D can be converted, life only).</a:t>
            </a:r>
          </a:p>
          <a:p>
            <a:endParaRPr lang="en-US" b="1" baseline="0" dirty="0" smtClean="0"/>
          </a:p>
          <a:p>
            <a:r>
              <a:rPr lang="en-US" b="1" baseline="0" dirty="0" smtClean="0"/>
              <a:t>Coverage continues automatically for those who have it, no need to elect.  Additional coverage can be applied for with EOI (up to maximums by age).</a:t>
            </a:r>
            <a:endParaRPr lang="en-US" b="1" dirty="0" smtClean="0"/>
          </a:p>
        </p:txBody>
      </p:sp>
      <p:sp>
        <p:nvSpPr>
          <p:cNvPr id="4" name="Slide Number Placeholder 3"/>
          <p:cNvSpPr>
            <a:spLocks noGrp="1"/>
          </p:cNvSpPr>
          <p:nvPr>
            <p:ph type="sldNum" sz="quarter" idx="10"/>
          </p:nvPr>
        </p:nvSpPr>
        <p:spPr/>
        <p:txBody>
          <a:bodyPr/>
          <a:lstStyle/>
          <a:p>
            <a:pPr>
              <a:defRPr/>
            </a:pPr>
            <a:fld id="{960810F5-A215-40D6-8008-D447293F493D}" type="slidenum">
              <a:rPr lang="en-US" smtClean="0"/>
              <a:pPr>
                <a:defRPr/>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ea typeface="ＭＳ Ｐゴシック"/>
              </a:rPr>
              <a:t>So you’re thinking to yourself that you may want to apply for optional coverage for you or your spouse.  I mentioned earlier that underwriting would be required.  What does this mean?  It means that you or your spouse will need to complete a one page health questionnaire and submit that to Minnesota Life.  Based on the form, you may be approved for coverage, we may contact you for additional information, or contact your Dr. for records, or you may require a paramedical exam.  If this is the case, we pay for it, and send a paramedic to your home to do the exam…so you are never required to go to your Dr. or pay for a Dr’s visit.  Again, not everyone will require an exam, but if an exam is required, we pay for it and it can be completed in the privacy of your own home.</a:t>
            </a:r>
          </a:p>
          <a:p>
            <a:endParaRPr lang="en-US" dirty="0" smtClean="0">
              <a:ea typeface="ＭＳ Ｐゴシック"/>
            </a:endParaRPr>
          </a:p>
          <a:p>
            <a:r>
              <a:rPr lang="en-US" dirty="0" smtClean="0">
                <a:ea typeface="ＭＳ Ｐゴシック"/>
              </a:rPr>
              <a:t>Any coverage</a:t>
            </a:r>
            <a:r>
              <a:rPr lang="en-US" baseline="0" dirty="0" smtClean="0">
                <a:ea typeface="ＭＳ Ｐゴシック"/>
              </a:rPr>
              <a:t> you apply for during this enrollment is effective September 1.  If your coverage is still being underwritten on September 1, it will be effective when it’s been approved.</a:t>
            </a:r>
            <a:endParaRPr lang="en-US" dirty="0"/>
          </a:p>
        </p:txBody>
      </p:sp>
      <p:sp>
        <p:nvSpPr>
          <p:cNvPr id="4" name="Slide Number Placeholder 3"/>
          <p:cNvSpPr>
            <a:spLocks noGrp="1"/>
          </p:cNvSpPr>
          <p:nvPr>
            <p:ph type="sldNum" sz="quarter" idx="10"/>
          </p:nvPr>
        </p:nvSpPr>
        <p:spPr/>
        <p:txBody>
          <a:bodyPr/>
          <a:lstStyle/>
          <a:p>
            <a:pPr>
              <a:defRPr/>
            </a:pPr>
            <a:fld id="{960810F5-A215-40D6-8008-D447293F493D}" type="slidenum">
              <a:rPr lang="en-US" smtClean="0"/>
              <a:pPr>
                <a:defRPr/>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ea typeface="ＭＳ Ｐゴシック"/>
              </a:rPr>
              <a:t>This is Term Life insurance coverage, but if you do leave employment with A&amp;M systems, you do have to ability to continue your coverage and pay premiums directly to Minnesota Life.  This is called the portability option.  You can port any Optional coverage that you are paying for, for yourself and your family.  This election has to be made within 31 days from your last date of employment, and you can continue all or a portion of the amount you had in force.  The premiums are higher than the amount you are paying as an active employee.</a:t>
            </a:r>
          </a:p>
          <a:p>
            <a:endParaRPr lang="en-US" dirty="0" smtClean="0">
              <a:ea typeface="ＭＳ Ｐゴシック"/>
            </a:endParaRPr>
          </a:p>
          <a:p>
            <a:r>
              <a:rPr lang="en-US" dirty="0" smtClean="0">
                <a:ea typeface="ＭＳ Ｐゴシック"/>
              </a:rPr>
              <a:t>Ported coverage can continue to age 70, and at that time you can convert your coverage to an individual life policy.  The premiums for converted coverage are quite a bit higher, but this is a choice, if you want to be able to continue your coverage.</a:t>
            </a:r>
            <a:endParaRPr lang="en-US" dirty="0"/>
          </a:p>
        </p:txBody>
      </p:sp>
      <p:sp>
        <p:nvSpPr>
          <p:cNvPr id="4" name="Slide Number Placeholder 3"/>
          <p:cNvSpPr>
            <a:spLocks noGrp="1"/>
          </p:cNvSpPr>
          <p:nvPr>
            <p:ph type="sldNum" sz="quarter" idx="10"/>
          </p:nvPr>
        </p:nvSpPr>
        <p:spPr/>
        <p:txBody>
          <a:bodyPr/>
          <a:lstStyle/>
          <a:p>
            <a:pPr>
              <a:defRPr/>
            </a:pPr>
            <a:fld id="{960810F5-A215-40D6-8008-D447293F493D}" type="slidenum">
              <a:rPr lang="en-US" smtClean="0"/>
              <a:pPr>
                <a:defRPr/>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CoverSERVICE.jpg"/>
          <p:cNvPicPr>
            <a:picLocks noChangeAspect="1"/>
          </p:cNvPicPr>
          <p:nvPr userDrawn="1"/>
        </p:nvPicPr>
        <p:blipFill>
          <a:blip r:embed="rId2"/>
          <a:stretch>
            <a:fillRect/>
          </a:stretch>
        </p:blipFill>
        <p:spPr>
          <a:xfrm>
            <a:off x="0" y="0"/>
            <a:ext cx="9144000" cy="6858000"/>
          </a:xfrm>
          <a:prstGeom prst="rect">
            <a:avLst/>
          </a:prstGeom>
        </p:spPr>
      </p:pic>
      <p:sp>
        <p:nvSpPr>
          <p:cNvPr id="6" name="Rectangle 2"/>
          <p:cNvSpPr>
            <a:spLocks noGrp="1" noChangeArrowheads="1"/>
          </p:cNvSpPr>
          <p:nvPr>
            <p:ph type="ctrTitle" hasCustomPrompt="1"/>
          </p:nvPr>
        </p:nvSpPr>
        <p:spPr bwMode="auto">
          <a:xfrm>
            <a:off x="838200" y="1828800"/>
            <a:ext cx="7300913" cy="1600200"/>
          </a:xfrm>
          <a:prstGeom prst="rect">
            <a:avLst/>
          </a:prstGeom>
          <a:noFill/>
          <a:ln>
            <a:miter lim="800000"/>
            <a:headEnd/>
            <a:tailEnd/>
          </a:ln>
        </p:spPr>
        <p:txBody>
          <a:bodyPr/>
          <a:lstStyle>
            <a:lvl1pPr>
              <a:defRPr>
                <a:solidFill>
                  <a:schemeClr val="tx1"/>
                </a:solidFill>
              </a:defRPr>
            </a:lvl1pPr>
          </a:lstStyle>
          <a:p>
            <a:r>
              <a:rPr lang="en-US" dirty="0" smtClean="0"/>
              <a:t> </a:t>
            </a:r>
            <a:endParaRPr lang="en-US" dirty="0"/>
          </a:p>
        </p:txBody>
      </p:sp>
      <p:sp>
        <p:nvSpPr>
          <p:cNvPr id="7" name="Rectangle 3"/>
          <p:cNvSpPr>
            <a:spLocks noGrp="1" noChangeArrowheads="1"/>
          </p:cNvSpPr>
          <p:nvPr>
            <p:ph type="subTitle" idx="1"/>
          </p:nvPr>
        </p:nvSpPr>
        <p:spPr bwMode="auto">
          <a:xfrm>
            <a:off x="838200" y="457200"/>
            <a:ext cx="5486400" cy="623888"/>
          </a:xfrm>
          <a:prstGeom prst="rect">
            <a:avLst/>
          </a:prstGeom>
          <a:noFill/>
        </p:spPr>
        <p:txBody>
          <a:bodyPr/>
          <a:lstStyle>
            <a:lvl1pPr marL="1588" indent="-1588">
              <a:buNone/>
              <a:defRPr sz="1600" baseline="0">
                <a:solidFill>
                  <a:schemeClr val="tx1"/>
                </a:solidFill>
              </a:defRPr>
            </a:lvl1pPr>
          </a:lstStyle>
          <a:p>
            <a:r>
              <a:rPr lang="en-US" dirty="0" smtClean="0"/>
              <a:t>Click to edit Master subtitle style</a:t>
            </a:r>
            <a:endParaRPr lang="en-US" dirty="0"/>
          </a:p>
        </p:txBody>
      </p:sp>
      <p:sp>
        <p:nvSpPr>
          <p:cNvPr id="11" name="Text Placeholder 10"/>
          <p:cNvSpPr>
            <a:spLocks noGrp="1"/>
          </p:cNvSpPr>
          <p:nvPr>
            <p:ph type="body" sz="quarter" idx="10"/>
          </p:nvPr>
        </p:nvSpPr>
        <p:spPr>
          <a:xfrm>
            <a:off x="838200" y="3733800"/>
            <a:ext cx="7315200" cy="228600"/>
          </a:xfrm>
        </p:spPr>
        <p:txBody>
          <a:bodyPr/>
          <a:lstStyle>
            <a:lvl1pPr marL="1588" indent="-1588">
              <a:buNone/>
              <a:defRPr sz="1600" b="1" baseline="0">
                <a:solidFill>
                  <a:schemeClr val="tx1"/>
                </a:solidFill>
              </a:defRPr>
            </a:lvl1pPr>
          </a:lstStyle>
          <a:p>
            <a:pPr lvl="0"/>
            <a:r>
              <a:rPr lang="en-US" dirty="0" smtClean="0"/>
              <a:t>Click to edit Master text styles</a:t>
            </a:r>
          </a:p>
        </p:txBody>
      </p:sp>
      <p:sp>
        <p:nvSpPr>
          <p:cNvPr id="13" name="Text Placeholder 12"/>
          <p:cNvSpPr>
            <a:spLocks noGrp="1"/>
          </p:cNvSpPr>
          <p:nvPr>
            <p:ph type="body" sz="quarter" idx="11"/>
          </p:nvPr>
        </p:nvSpPr>
        <p:spPr>
          <a:xfrm>
            <a:off x="838200" y="4191000"/>
            <a:ext cx="7315200" cy="228600"/>
          </a:xfrm>
        </p:spPr>
        <p:txBody>
          <a:bodyPr/>
          <a:lstStyle>
            <a:lvl1pPr marL="1588" indent="-1588">
              <a:buNone/>
              <a:defRPr sz="1200" baseline="0">
                <a:solidFill>
                  <a:schemeClr val="tx1"/>
                </a:solidFill>
              </a:defRPr>
            </a:lvl1pPr>
          </a:lstStyle>
          <a:p>
            <a:pPr lvl="0"/>
            <a:r>
              <a:rPr lang="en-US" dirty="0" smtClean="0"/>
              <a:t>Click to edit Master text styles</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Slide Number Placeholder 5"/>
          <p:cNvSpPr>
            <a:spLocks noGrp="1"/>
          </p:cNvSpPr>
          <p:nvPr>
            <p:ph type="sldNum" sz="quarter" idx="4"/>
          </p:nvPr>
        </p:nvSpPr>
        <p:spPr>
          <a:xfrm>
            <a:off x="0" y="6400800"/>
            <a:ext cx="838200" cy="457200"/>
          </a:xfrm>
          <a:prstGeom prst="rect">
            <a:avLst/>
          </a:prstGeom>
        </p:spPr>
        <p:txBody>
          <a:bodyPr/>
          <a:lstStyle>
            <a:lvl1pPr algn="ctr">
              <a:defRPr sz="800">
                <a:solidFill>
                  <a:srgbClr val="666666"/>
                </a:solidFill>
                <a:latin typeface="+mj-lt"/>
              </a:defRPr>
            </a:lvl1pPr>
          </a:lstStyle>
          <a:p>
            <a:fld id="{0271A7C8-BDB5-8246-9390-4A1E53FC040E}" type="slidenum">
              <a:rPr lang="en-US" smtClean="0"/>
              <a:pPr/>
              <a:t>‹#›</a:t>
            </a:fld>
            <a:endParaRPr lang="en-US" dirty="0"/>
          </a:p>
        </p:txBody>
      </p:sp>
    </p:spTree>
    <p:extLst>
      <p:ext uri="{BB962C8B-B14F-4D97-AF65-F5344CB8AC3E}">
        <p14:creationId xmlns:p14="http://schemas.microsoft.com/office/powerpoint/2010/main" val="3893803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5"/>
          <p:cNvSpPr>
            <a:spLocks noGrp="1"/>
          </p:cNvSpPr>
          <p:nvPr>
            <p:ph type="sldNum" sz="quarter" idx="4"/>
          </p:nvPr>
        </p:nvSpPr>
        <p:spPr>
          <a:xfrm>
            <a:off x="0" y="6400800"/>
            <a:ext cx="838200" cy="457200"/>
          </a:xfrm>
          <a:prstGeom prst="rect">
            <a:avLst/>
          </a:prstGeom>
        </p:spPr>
        <p:txBody>
          <a:bodyPr/>
          <a:lstStyle>
            <a:lvl1pPr algn="ctr">
              <a:defRPr sz="800">
                <a:solidFill>
                  <a:srgbClr val="666666"/>
                </a:solidFill>
                <a:latin typeface="+mj-lt"/>
              </a:defRPr>
            </a:lvl1pPr>
          </a:lstStyle>
          <a:p>
            <a:fld id="{0271A7C8-BDB5-8246-9390-4A1E53FC040E}" type="slidenum">
              <a:rPr lang="en-US" smtClean="0"/>
              <a:pPr/>
              <a:t>‹#›</a:t>
            </a:fld>
            <a:endParaRPr lang="en-US" dirty="0"/>
          </a:p>
        </p:txBody>
      </p:sp>
    </p:spTree>
    <p:extLst>
      <p:ext uri="{BB962C8B-B14F-4D97-AF65-F5344CB8AC3E}">
        <p14:creationId xmlns:p14="http://schemas.microsoft.com/office/powerpoint/2010/main" val="16251637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Slide Number Placeholder 5"/>
          <p:cNvSpPr>
            <a:spLocks noGrp="1"/>
          </p:cNvSpPr>
          <p:nvPr>
            <p:ph type="sldNum" sz="quarter" idx="4"/>
          </p:nvPr>
        </p:nvSpPr>
        <p:spPr>
          <a:xfrm>
            <a:off x="0" y="6400800"/>
            <a:ext cx="838200" cy="457200"/>
          </a:xfrm>
          <a:prstGeom prst="rect">
            <a:avLst/>
          </a:prstGeom>
        </p:spPr>
        <p:txBody>
          <a:bodyPr/>
          <a:lstStyle>
            <a:lvl1pPr algn="ctr">
              <a:defRPr sz="800">
                <a:solidFill>
                  <a:srgbClr val="666666"/>
                </a:solidFill>
                <a:latin typeface="+mj-lt"/>
              </a:defRPr>
            </a:lvl1pPr>
          </a:lstStyle>
          <a:p>
            <a:fld id="{0271A7C8-BDB5-8246-9390-4A1E53FC040E}" type="slidenum">
              <a:rPr lang="en-US" smtClean="0"/>
              <a:pPr/>
              <a:t>‹#›</a:t>
            </a:fld>
            <a:endParaRPr lang="en-US" dirty="0"/>
          </a:p>
        </p:txBody>
      </p:sp>
    </p:spTree>
    <p:extLst>
      <p:ext uri="{BB962C8B-B14F-4D97-AF65-F5344CB8AC3E}">
        <p14:creationId xmlns:p14="http://schemas.microsoft.com/office/powerpoint/2010/main" val="500149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5"/>
          <p:cNvSpPr>
            <a:spLocks noGrp="1"/>
          </p:cNvSpPr>
          <p:nvPr>
            <p:ph type="sldNum" sz="quarter" idx="4"/>
          </p:nvPr>
        </p:nvSpPr>
        <p:spPr>
          <a:xfrm>
            <a:off x="0" y="6400800"/>
            <a:ext cx="838200" cy="457200"/>
          </a:xfrm>
          <a:prstGeom prst="rect">
            <a:avLst/>
          </a:prstGeom>
        </p:spPr>
        <p:txBody>
          <a:bodyPr/>
          <a:lstStyle>
            <a:lvl1pPr algn="ctr">
              <a:defRPr sz="800">
                <a:solidFill>
                  <a:srgbClr val="666666"/>
                </a:solidFill>
                <a:latin typeface="+mj-lt"/>
              </a:defRPr>
            </a:lvl1pPr>
          </a:lstStyle>
          <a:p>
            <a:fld id="{0271A7C8-BDB5-8246-9390-4A1E53FC040E}" type="slidenum">
              <a:rPr lang="en-US" smtClean="0"/>
              <a:pPr/>
              <a:t>‹#›</a:t>
            </a:fld>
            <a:endParaRPr lang="en-US" dirty="0"/>
          </a:p>
        </p:txBody>
      </p:sp>
    </p:spTree>
    <p:extLst>
      <p:ext uri="{BB962C8B-B14F-4D97-AF65-F5344CB8AC3E}">
        <p14:creationId xmlns:p14="http://schemas.microsoft.com/office/powerpoint/2010/main" val="28803736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Slide Number Placeholder 5"/>
          <p:cNvSpPr>
            <a:spLocks noGrp="1"/>
          </p:cNvSpPr>
          <p:nvPr>
            <p:ph type="sldNum" sz="quarter" idx="10"/>
          </p:nvPr>
        </p:nvSpPr>
        <p:spPr>
          <a:xfrm>
            <a:off x="0" y="6400800"/>
            <a:ext cx="838200" cy="457200"/>
          </a:xfrm>
          <a:prstGeom prst="rect">
            <a:avLst/>
          </a:prstGeom>
        </p:spPr>
        <p:txBody>
          <a:bodyPr/>
          <a:lstStyle>
            <a:lvl1pPr algn="ctr">
              <a:defRPr sz="800">
                <a:solidFill>
                  <a:srgbClr val="666666"/>
                </a:solidFill>
                <a:latin typeface="+mj-lt"/>
              </a:defRPr>
            </a:lvl1pPr>
          </a:lstStyle>
          <a:p>
            <a:fld id="{0271A7C8-BDB5-8246-9390-4A1E53FC040E}" type="slidenum">
              <a:rPr lang="en-US" smtClean="0"/>
              <a:pPr/>
              <a:t>‹#›</a:t>
            </a:fld>
            <a:endParaRPr lang="en-US" dirty="0"/>
          </a:p>
        </p:txBody>
      </p:sp>
    </p:spTree>
    <p:extLst>
      <p:ext uri="{BB962C8B-B14F-4D97-AF65-F5344CB8AC3E}">
        <p14:creationId xmlns:p14="http://schemas.microsoft.com/office/powerpoint/2010/main" val="41486566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Slide Number Placeholder 5"/>
          <p:cNvSpPr>
            <a:spLocks noGrp="1"/>
          </p:cNvSpPr>
          <p:nvPr>
            <p:ph type="sldNum" sz="quarter" idx="4"/>
          </p:nvPr>
        </p:nvSpPr>
        <p:spPr>
          <a:xfrm>
            <a:off x="0" y="6400800"/>
            <a:ext cx="838200" cy="457200"/>
          </a:xfrm>
          <a:prstGeom prst="rect">
            <a:avLst/>
          </a:prstGeom>
        </p:spPr>
        <p:txBody>
          <a:bodyPr/>
          <a:lstStyle>
            <a:lvl1pPr algn="ctr">
              <a:defRPr sz="800">
                <a:solidFill>
                  <a:srgbClr val="666666"/>
                </a:solidFill>
                <a:latin typeface="+mj-lt"/>
              </a:defRPr>
            </a:lvl1pPr>
          </a:lstStyle>
          <a:p>
            <a:fld id="{0271A7C8-BDB5-8246-9390-4A1E53FC040E}" type="slidenum">
              <a:rPr lang="en-US" smtClean="0"/>
              <a:pPr/>
              <a:t>‹#›</a:t>
            </a:fld>
            <a:endParaRPr lang="en-US" dirty="0"/>
          </a:p>
        </p:txBody>
      </p:sp>
    </p:spTree>
    <p:extLst>
      <p:ext uri="{BB962C8B-B14F-4D97-AF65-F5344CB8AC3E}">
        <p14:creationId xmlns:p14="http://schemas.microsoft.com/office/powerpoint/2010/main" val="7174016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0" y="6400800"/>
            <a:ext cx="838200" cy="457200"/>
          </a:xfrm>
          <a:prstGeom prst="rect">
            <a:avLst/>
          </a:prstGeom>
        </p:spPr>
        <p:txBody>
          <a:bodyPr/>
          <a:lstStyle>
            <a:lvl1pPr algn="ctr">
              <a:defRPr sz="800">
                <a:solidFill>
                  <a:srgbClr val="666666"/>
                </a:solidFill>
                <a:latin typeface="+mj-lt"/>
              </a:defRPr>
            </a:lvl1pPr>
          </a:lstStyle>
          <a:p>
            <a:fld id="{0271A7C8-BDB5-8246-9390-4A1E53FC040E}" type="slidenum">
              <a:rPr lang="en-US" smtClean="0"/>
              <a:pPr/>
              <a:t>‹#›</a:t>
            </a:fld>
            <a:endParaRPr lang="en-US" dirty="0"/>
          </a:p>
        </p:txBody>
      </p:sp>
    </p:spTree>
    <p:extLst>
      <p:ext uri="{BB962C8B-B14F-4D97-AF65-F5344CB8AC3E}">
        <p14:creationId xmlns:p14="http://schemas.microsoft.com/office/powerpoint/2010/main" val="2712946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Title 1"/>
          <p:cNvSpPr>
            <a:spLocks noGrp="1"/>
          </p:cNvSpPr>
          <p:nvPr>
            <p:ph type="title"/>
          </p:nvPr>
        </p:nvSpPr>
        <p:spPr>
          <a:xfrm>
            <a:off x="800100" y="1258824"/>
            <a:ext cx="4369998" cy="2168738"/>
          </a:xfrm>
        </p:spPr>
        <p:txBody>
          <a:bodyPr anchor="t" anchorCtr="0"/>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3217071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7526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800600" y="17526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3"/>
          <p:cNvSpPr>
            <a:spLocks noGrp="1" noChangeArrowheads="1"/>
          </p:cNvSpPr>
          <p:nvPr>
            <p:ph type="sldNum" sz="quarter" idx="10"/>
          </p:nvPr>
        </p:nvSpPr>
        <p:spPr/>
        <p:txBody>
          <a:bodyPr/>
          <a:lstStyle>
            <a:lvl1pPr>
              <a:defRPr/>
            </a:lvl1pPr>
          </a:lstStyle>
          <a:p>
            <a:fld id="{5BA49101-B0B4-4876-A645-F3811FDF18DA}" type="slidenum">
              <a:rPr lang="en-US"/>
              <a:pPr/>
              <a:t>‹#›</a:t>
            </a:fld>
            <a:endParaRPr lang="en-US" sz="90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23"/>
          <p:cNvSpPr>
            <a:spLocks noGrp="1" noChangeArrowheads="1"/>
          </p:cNvSpPr>
          <p:nvPr>
            <p:ph type="sldNum" sz="quarter" idx="10"/>
          </p:nvPr>
        </p:nvSpPr>
        <p:spPr/>
        <p:txBody>
          <a:bodyPr/>
          <a:lstStyle>
            <a:lvl1pPr>
              <a:defRPr/>
            </a:lvl1pPr>
          </a:lstStyle>
          <a:p>
            <a:fld id="{9E002CCB-F2DD-4C35-9AAB-4F487BD88620}" type="slidenum">
              <a:rPr lang="en-US"/>
              <a:pPr/>
              <a:t>‹#›</a:t>
            </a:fld>
            <a:endParaRPr lang="en-US" sz="90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8200" y="457200"/>
            <a:ext cx="7772400" cy="9906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8200" y="1752600"/>
            <a:ext cx="38100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838200" y="2514599"/>
            <a:ext cx="3810000" cy="36115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800600" y="1752600"/>
            <a:ext cx="38100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800600" y="2514599"/>
            <a:ext cx="3810000" cy="36115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3"/>
          <p:cNvSpPr>
            <a:spLocks noGrp="1" noChangeArrowheads="1"/>
          </p:cNvSpPr>
          <p:nvPr>
            <p:ph type="sldNum" sz="quarter" idx="10"/>
          </p:nvPr>
        </p:nvSpPr>
        <p:spPr/>
        <p:txBody>
          <a:bodyPr/>
          <a:lstStyle>
            <a:lvl1pPr>
              <a:defRPr/>
            </a:lvl1pPr>
          </a:lstStyle>
          <a:p>
            <a:fld id="{850DD7A9-CDC8-40A4-9168-93E4617CF33F}" type="slidenum">
              <a:rPr lang="en-US"/>
              <a:pPr/>
              <a:t>‹#›</a:t>
            </a:fld>
            <a:endParaRPr lang="en-US" sz="900"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3"/>
          <p:cNvSpPr>
            <a:spLocks noGrp="1" noChangeArrowheads="1"/>
          </p:cNvSpPr>
          <p:nvPr>
            <p:ph type="sldNum" sz="quarter" idx="10"/>
          </p:nvPr>
        </p:nvSpPr>
        <p:spPr/>
        <p:txBody>
          <a:bodyPr/>
          <a:lstStyle>
            <a:lvl1pPr>
              <a:defRPr/>
            </a:lvl1pPr>
          </a:lstStyle>
          <a:p>
            <a:fld id="{8E6D8279-A183-4A5C-B815-CD2D42C4EAD1}" type="slidenum">
              <a:rPr lang="en-US"/>
              <a:pPr/>
              <a:t>‹#›</a:t>
            </a:fld>
            <a:endParaRPr lang="en-US" sz="900"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sldNum" sz="quarter" idx="10"/>
          </p:nvPr>
        </p:nvSpPr>
        <p:spPr/>
        <p:txBody>
          <a:bodyPr/>
          <a:lstStyle>
            <a:lvl1pPr>
              <a:defRPr/>
            </a:lvl1pPr>
          </a:lstStyle>
          <a:p>
            <a:fld id="{52288B49-687E-49EA-9D95-6257E7AC6D6E}" type="slidenum">
              <a:rPr lang="en-US"/>
              <a:pPr/>
              <a:t>‹#›</a:t>
            </a:fld>
            <a:endParaRPr lang="en-US" sz="900"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73038" indent="-173038">
              <a:defRPr>
                <a:latin typeface="Arial" pitchFamily="34" charset="0"/>
                <a:cs typeface="Arial" pitchFamily="34" charset="0"/>
              </a:defRPr>
            </a:lvl1pPr>
            <a:lvl2pPr marL="403225" indent="-230188">
              <a:defRPr>
                <a:latin typeface="Arial" pitchFamily="34" charset="0"/>
                <a:cs typeface="Arial" pitchFamily="34" charset="0"/>
              </a:defRPr>
            </a:lvl2pPr>
            <a:lvl3pPr marL="569913" indent="-166688">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sp>
        <p:nvSpPr>
          <p:cNvPr id="6" name="Slide Number Placeholder 5"/>
          <p:cNvSpPr>
            <a:spLocks noGrp="1"/>
          </p:cNvSpPr>
          <p:nvPr>
            <p:ph type="sldNum" sz="quarter" idx="12"/>
          </p:nvPr>
        </p:nvSpPr>
        <p:spPr/>
        <p:txBody>
          <a:bodyPr/>
          <a:lstStyle>
            <a:lvl1pPr>
              <a:defRPr>
                <a:solidFill>
                  <a:srgbClr val="666666"/>
                </a:solidFill>
              </a:defRPr>
            </a:lvl1pPr>
          </a:lstStyle>
          <a:p>
            <a:fld id="{0271A7C8-BDB5-8246-9390-4A1E53FC040E}" type="slidenum">
              <a:rPr lang="en-US" smtClean="0"/>
              <a:pPr/>
              <a:t>‹#›</a:t>
            </a:fld>
            <a:endParaRPr lang="en-US" dirty="0"/>
          </a:p>
        </p:txBody>
      </p:sp>
    </p:spTree>
    <p:extLst>
      <p:ext uri="{BB962C8B-B14F-4D97-AF65-F5344CB8AC3E}">
        <p14:creationId xmlns:p14="http://schemas.microsoft.com/office/powerpoint/2010/main" val="4029747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00100" y="1271847"/>
            <a:ext cx="4747260" cy="990600"/>
          </a:xfrm>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52A958B6-62BA-4A20-8A11-7940999D4F67}" type="slidenum">
              <a:rPr lang="en-US" smtClean="0"/>
              <a:pPr/>
              <a:t>‹#›</a:t>
            </a:fld>
            <a:endParaRPr lang="en-US" dirty="0"/>
          </a:p>
        </p:txBody>
      </p:sp>
    </p:spTree>
    <p:extLst>
      <p:ext uri="{BB962C8B-B14F-4D97-AF65-F5344CB8AC3E}">
        <p14:creationId xmlns:p14="http://schemas.microsoft.com/office/powerpoint/2010/main" val="3580965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image" Target="../media/image5.jpg"/><Relationship Id="rId4" Type="http://schemas.openxmlformats.org/officeDocument/2006/relationships/slideLayout" Target="../slideLayouts/slideLayout13.xml"/><Relationship Id="rId9" Type="http://schemas.openxmlformats.org/officeDocument/2006/relationships/image" Target="../media/image4.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800100" y="1752600"/>
            <a:ext cx="7772400" cy="4191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18"/>
          <p:cNvSpPr>
            <a:spLocks noGrp="1" noChangeArrowheads="1"/>
          </p:cNvSpPr>
          <p:nvPr>
            <p:ph type="title"/>
          </p:nvPr>
        </p:nvSpPr>
        <p:spPr bwMode="auto">
          <a:xfrm>
            <a:off x="800100" y="457200"/>
            <a:ext cx="8153400" cy="9906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dirty="0"/>
              <a:t>Click to edit Master title style</a:t>
            </a:r>
          </a:p>
        </p:txBody>
      </p:sp>
      <p:sp>
        <p:nvSpPr>
          <p:cNvPr id="3094" name="Rectangle 22"/>
          <p:cNvSpPr>
            <a:spLocks noGrp="1" noChangeArrowheads="1"/>
          </p:cNvSpPr>
          <p:nvPr/>
        </p:nvSpPr>
        <p:spPr bwMode="auto">
          <a:xfrm>
            <a:off x="838200" y="6438900"/>
            <a:ext cx="5175250" cy="419100"/>
          </a:xfrm>
          <a:prstGeom prst="rect">
            <a:avLst/>
          </a:prstGeom>
          <a:noFill/>
          <a:ln w="9525">
            <a:noFill/>
            <a:miter lim="800000"/>
            <a:headEnd/>
            <a:tailEnd/>
          </a:ln>
          <a:effectLst/>
        </p:spPr>
        <p:txBody>
          <a:bodyPr lIns="0" tIns="0" rIns="0" bIns="0">
            <a:prstTxWarp prst="textNoShape">
              <a:avLst/>
            </a:prstTxWarp>
          </a:bodyPr>
          <a:lstStyle/>
          <a:p>
            <a:pPr eaLnBrk="0" hangingPunct="0"/>
            <a:endParaRPr lang="en-US" sz="900" dirty="0">
              <a:latin typeface="Arial" pitchFamily="96" charset="0"/>
            </a:endParaRPr>
          </a:p>
        </p:txBody>
      </p:sp>
      <p:sp>
        <p:nvSpPr>
          <p:cNvPr id="8" name="Slide Number Placeholder 7"/>
          <p:cNvSpPr>
            <a:spLocks noGrp="1"/>
          </p:cNvSpPr>
          <p:nvPr>
            <p:ph type="sldNum" sz="quarter" idx="4"/>
          </p:nvPr>
        </p:nvSpPr>
        <p:spPr>
          <a:xfrm>
            <a:off x="0" y="6400800"/>
            <a:ext cx="838200" cy="457200"/>
          </a:xfrm>
          <a:prstGeom prst="rect">
            <a:avLst/>
          </a:prstGeom>
        </p:spPr>
        <p:txBody>
          <a:bodyPr vert="horz" wrap="square" lIns="0" tIns="27432" rIns="0" bIns="91440" numCol="1" anchor="t" anchorCtr="0" compatLnSpc="1">
            <a:prstTxWarp prst="textNoShape">
              <a:avLst/>
            </a:prstTxWarp>
          </a:bodyPr>
          <a:lstStyle>
            <a:lvl1pPr algn="ctr" eaLnBrk="0" hangingPunct="0">
              <a:defRPr sz="800">
                <a:solidFill>
                  <a:srgbClr val="666666"/>
                </a:solidFill>
                <a:latin typeface="Arial" pitchFamily="96" charset="0"/>
                <a:ea typeface="Arial" pitchFamily="96" charset="0"/>
                <a:cs typeface="Arial" pitchFamily="96" charset="0"/>
              </a:defRPr>
            </a:lvl1pPr>
          </a:lstStyle>
          <a:p>
            <a:fld id="{52A958B6-62BA-4A20-8A11-7940999D4F6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1" r:id="rId4"/>
    <p:sldLayoutId id="2147483652" r:id="rId5"/>
    <p:sldLayoutId id="2147483653" r:id="rId6"/>
    <p:sldLayoutId id="2147483654" r:id="rId7"/>
    <p:sldLayoutId id="2147483655" r:id="rId8"/>
    <p:sldLayoutId id="2147483657" r:id="rId9"/>
  </p:sldLayoutIdLst>
  <p:hf hdr="0" ftr="0" dt="0"/>
  <p:txStyles>
    <p:titleStyle>
      <a:lvl1pPr algn="l" rtl="0" eaLnBrk="0" fontAlgn="base" hangingPunct="0">
        <a:lnSpc>
          <a:spcPct val="90000"/>
        </a:lnSpc>
        <a:spcBef>
          <a:spcPct val="0"/>
        </a:spcBef>
        <a:spcAft>
          <a:spcPct val="0"/>
        </a:spcAft>
        <a:defRPr sz="3400" b="1">
          <a:solidFill>
            <a:schemeClr val="tx1"/>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400" b="1">
          <a:solidFill>
            <a:schemeClr val="tx1"/>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400" b="1">
          <a:solidFill>
            <a:schemeClr val="tx1"/>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400" b="1">
          <a:solidFill>
            <a:schemeClr val="tx1"/>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400" b="1">
          <a:solidFill>
            <a:schemeClr val="tx1"/>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400" b="1">
          <a:solidFill>
            <a:schemeClr val="tx1"/>
          </a:solidFill>
          <a:latin typeface="Arial" pitchFamily="-110" charset="0"/>
        </a:defRPr>
      </a:lvl6pPr>
      <a:lvl7pPr marL="914400" algn="l" rtl="0" fontAlgn="base">
        <a:lnSpc>
          <a:spcPct val="90000"/>
        </a:lnSpc>
        <a:spcBef>
          <a:spcPct val="0"/>
        </a:spcBef>
        <a:spcAft>
          <a:spcPct val="0"/>
        </a:spcAft>
        <a:defRPr sz="3400" b="1">
          <a:solidFill>
            <a:schemeClr val="tx1"/>
          </a:solidFill>
          <a:latin typeface="Arial" pitchFamily="-110" charset="0"/>
        </a:defRPr>
      </a:lvl7pPr>
      <a:lvl8pPr marL="1371600" algn="l" rtl="0" fontAlgn="base">
        <a:lnSpc>
          <a:spcPct val="90000"/>
        </a:lnSpc>
        <a:spcBef>
          <a:spcPct val="0"/>
        </a:spcBef>
        <a:spcAft>
          <a:spcPct val="0"/>
        </a:spcAft>
        <a:defRPr sz="3400" b="1">
          <a:solidFill>
            <a:schemeClr val="tx1"/>
          </a:solidFill>
          <a:latin typeface="Arial" pitchFamily="-110" charset="0"/>
        </a:defRPr>
      </a:lvl8pPr>
      <a:lvl9pPr marL="1828800" algn="l" rtl="0" fontAlgn="base">
        <a:lnSpc>
          <a:spcPct val="90000"/>
        </a:lnSpc>
        <a:spcBef>
          <a:spcPct val="0"/>
        </a:spcBef>
        <a:spcAft>
          <a:spcPct val="0"/>
        </a:spcAft>
        <a:defRPr sz="3400" b="1">
          <a:solidFill>
            <a:schemeClr val="tx1"/>
          </a:solidFill>
          <a:latin typeface="Arial" pitchFamily="-110" charset="0"/>
        </a:defRPr>
      </a:lvl9pPr>
    </p:titleStyle>
    <p:bodyStyle>
      <a:lvl1pPr marL="495300" indent="-495300" algn="l" rtl="0" eaLnBrk="0" fontAlgn="base" hangingPunct="0">
        <a:spcBef>
          <a:spcPct val="20000"/>
        </a:spcBef>
        <a:spcAft>
          <a:spcPct val="0"/>
        </a:spcAft>
        <a:buFont typeface="Times" pitchFamily="96" charset="0"/>
        <a:buChar char="•"/>
        <a:defRPr sz="2200">
          <a:solidFill>
            <a:schemeClr val="tx1"/>
          </a:solidFill>
          <a:latin typeface="+mn-lt"/>
          <a:ea typeface="ＭＳ Ｐゴシック" charset="-128"/>
          <a:cs typeface="ＭＳ Ｐゴシック" charset="-128"/>
        </a:defRPr>
      </a:lvl1pPr>
      <a:lvl2pPr marL="914400" indent="-457200" algn="l" rtl="0" eaLnBrk="0" fontAlgn="base" hangingPunct="0">
        <a:spcBef>
          <a:spcPct val="20000"/>
        </a:spcBef>
        <a:spcAft>
          <a:spcPct val="0"/>
        </a:spcAft>
        <a:buChar char="–"/>
        <a:defRPr sz="2000">
          <a:solidFill>
            <a:schemeClr val="tx1"/>
          </a:solidFill>
          <a:latin typeface="+mn-lt"/>
          <a:ea typeface="ＭＳ Ｐゴシック" pitchFamily="-110" charset="-128"/>
        </a:defRPr>
      </a:lvl2pPr>
      <a:lvl3pPr marL="1333500" indent="-419100" algn="l" rtl="0" eaLnBrk="0" fontAlgn="base" hangingPunct="0">
        <a:spcBef>
          <a:spcPct val="20000"/>
        </a:spcBef>
        <a:spcAft>
          <a:spcPct val="0"/>
        </a:spcAft>
        <a:buFont typeface="Times" pitchFamily="96" charset="0"/>
        <a:buChar char="•"/>
        <a:defRPr sz="2000">
          <a:solidFill>
            <a:schemeClr val="tx1"/>
          </a:solidFill>
          <a:latin typeface="+mn-lt"/>
          <a:ea typeface="ＭＳ Ｐゴシック" pitchFamily="-110" charset="-128"/>
        </a:defRPr>
      </a:lvl3pPr>
      <a:lvl4pPr marL="1714500" indent="-3429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171700" indent="-342900" algn="l" rtl="0" eaLnBrk="0" fontAlgn="base" hangingPunct="0">
        <a:spcBef>
          <a:spcPct val="20000"/>
        </a:spcBef>
        <a:spcAft>
          <a:spcPct val="0"/>
        </a:spcAft>
        <a:defRPr sz="2000">
          <a:solidFill>
            <a:schemeClr val="tx1"/>
          </a:solidFill>
          <a:latin typeface="+mn-lt"/>
          <a:ea typeface="ＭＳ Ｐゴシック" pitchFamily="-110" charset="-128"/>
        </a:defRPr>
      </a:lvl5pPr>
      <a:lvl6pPr marL="2628900" indent="-342900" algn="l" rtl="0" fontAlgn="base">
        <a:spcBef>
          <a:spcPct val="20000"/>
        </a:spcBef>
        <a:spcAft>
          <a:spcPct val="0"/>
        </a:spcAft>
        <a:defRPr>
          <a:solidFill>
            <a:schemeClr val="tx1"/>
          </a:solidFill>
          <a:latin typeface="+mn-lt"/>
          <a:ea typeface="ＭＳ Ｐゴシック" pitchFamily="-110" charset="-128"/>
        </a:defRPr>
      </a:lvl6pPr>
      <a:lvl7pPr marL="3086100" indent="-342900" algn="l" rtl="0" fontAlgn="base">
        <a:spcBef>
          <a:spcPct val="20000"/>
        </a:spcBef>
        <a:spcAft>
          <a:spcPct val="0"/>
        </a:spcAft>
        <a:defRPr>
          <a:solidFill>
            <a:schemeClr val="tx1"/>
          </a:solidFill>
          <a:latin typeface="+mn-lt"/>
          <a:ea typeface="ＭＳ Ｐゴシック" pitchFamily="-110" charset="-128"/>
        </a:defRPr>
      </a:lvl7pPr>
      <a:lvl8pPr marL="3543300" indent="-342900" algn="l" rtl="0" fontAlgn="base">
        <a:spcBef>
          <a:spcPct val="20000"/>
        </a:spcBef>
        <a:spcAft>
          <a:spcPct val="0"/>
        </a:spcAft>
        <a:defRPr>
          <a:solidFill>
            <a:schemeClr val="tx1"/>
          </a:solidFill>
          <a:latin typeface="+mn-lt"/>
          <a:ea typeface="ＭＳ Ｐゴシック" pitchFamily="-110" charset="-128"/>
        </a:defRPr>
      </a:lvl8pPr>
      <a:lvl9pPr marL="4000500" indent="-342900" algn="l" rtl="0" fontAlgn="base">
        <a:spcBef>
          <a:spcPct val="20000"/>
        </a:spcBef>
        <a:spcAft>
          <a:spcPct val="0"/>
        </a:spcAft>
        <a:defRPr>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755648"/>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cxnSp>
        <p:nvCxnSpPr>
          <p:cNvPr id="8" name="Straight Connector 7"/>
          <p:cNvCxnSpPr/>
          <p:nvPr userDrawn="1"/>
        </p:nvCxnSpPr>
        <p:spPr>
          <a:xfrm>
            <a:off x="228600" y="1600200"/>
            <a:ext cx="86868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Number Placeholder 5"/>
          <p:cNvSpPr>
            <a:spLocks noGrp="1"/>
          </p:cNvSpPr>
          <p:nvPr>
            <p:ph type="sldNum" sz="quarter" idx="4"/>
          </p:nvPr>
        </p:nvSpPr>
        <p:spPr>
          <a:xfrm>
            <a:off x="0" y="6400800"/>
            <a:ext cx="838200" cy="457200"/>
          </a:xfrm>
          <a:prstGeom prst="rect">
            <a:avLst/>
          </a:prstGeom>
        </p:spPr>
        <p:txBody>
          <a:bodyPr/>
          <a:lstStyle>
            <a:lvl1pPr algn="ctr">
              <a:defRPr sz="800">
                <a:solidFill>
                  <a:srgbClr val="666666"/>
                </a:solidFill>
                <a:latin typeface="+mj-lt"/>
              </a:defRPr>
            </a:lvl1pPr>
          </a:lstStyle>
          <a:p>
            <a:fld id="{0271A7C8-BDB5-8246-9390-4A1E53FC040E}" type="slidenum">
              <a:rPr lang="en-US" smtClean="0"/>
              <a:pPr/>
              <a:t>‹#›</a:t>
            </a:fld>
            <a:endParaRPr lang="en-US" dirty="0"/>
          </a:p>
        </p:txBody>
      </p:sp>
      <p:pic>
        <p:nvPicPr>
          <p:cNvPr id="10" name="Picture 9"/>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322324" y="6093726"/>
            <a:ext cx="2468880" cy="493776"/>
          </a:xfrm>
          <a:prstGeom prst="rect">
            <a:avLst/>
          </a:prstGeom>
        </p:spPr>
      </p:pic>
    </p:spTree>
    <p:extLst>
      <p:ext uri="{BB962C8B-B14F-4D97-AF65-F5344CB8AC3E}">
        <p14:creationId xmlns:p14="http://schemas.microsoft.com/office/powerpoint/2010/main" val="2886806806"/>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Lst>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chor="t" anchorCtr="0"/>
          <a:lstStyle/>
          <a:p>
            <a:r>
              <a:rPr lang="en-US" sz="3600" dirty="0" smtClean="0">
                <a:latin typeface="Arial Black" panose="020B0A04020102020204" pitchFamily="34" charset="0"/>
              </a:rPr>
              <a:t>The Texas A&amp;M University System</a:t>
            </a:r>
            <a:endParaRPr lang="en-US" sz="3600" b="0" dirty="0">
              <a:latin typeface="Arial Black" panose="020B0A04020102020204" pitchFamily="34" charset="0"/>
            </a:endParaRPr>
          </a:p>
        </p:txBody>
      </p:sp>
      <p:sp>
        <p:nvSpPr>
          <p:cNvPr id="12292" name="Slide Number Placeholder 10"/>
          <p:cNvSpPr>
            <a:spLocks noGrp="1"/>
          </p:cNvSpPr>
          <p:nvPr>
            <p:ph type="sldNum" sz="quarter" idx="10"/>
          </p:nvPr>
        </p:nvSpPr>
        <p:spPr/>
        <p:txBody>
          <a:bodyPr/>
          <a:lstStyle/>
          <a:p>
            <a:fld id="{69449364-3C22-4156-B6D3-188E100BCB08}" type="slidenum">
              <a:rPr lang="en-US" smtClean="0"/>
              <a:pPr/>
              <a:t>1</a:t>
            </a:fld>
            <a:endParaRPr lang="en-US" dirty="0" smtClean="0"/>
          </a:p>
        </p:txBody>
      </p:sp>
      <p:sp>
        <p:nvSpPr>
          <p:cNvPr id="2" name="TextBox 1"/>
          <p:cNvSpPr txBox="1"/>
          <p:nvPr/>
        </p:nvSpPr>
        <p:spPr>
          <a:xfrm>
            <a:off x="739227" y="2822713"/>
            <a:ext cx="6682826" cy="461665"/>
          </a:xfrm>
          <a:prstGeom prst="rect">
            <a:avLst/>
          </a:prstGeom>
          <a:noFill/>
        </p:spPr>
        <p:txBody>
          <a:bodyPr wrap="square" rtlCol="0">
            <a:spAutoFit/>
          </a:bodyPr>
          <a:lstStyle/>
          <a:p>
            <a:r>
              <a:rPr lang="en-US" dirty="0" smtClean="0">
                <a:latin typeface="+mj-lt"/>
              </a:rPr>
              <a:t>You matter. Plan accordingly</a:t>
            </a:r>
            <a:r>
              <a:rPr lang="en-US" dirty="0" smtClean="0"/>
              <a:t>.</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0654" y="5672852"/>
            <a:ext cx="3355856" cy="667514"/>
          </a:xfrm>
          <a:prstGeom prst="rect">
            <a:avLst/>
          </a:prstGeom>
        </p:spPr>
      </p:pic>
      <p:sp>
        <p:nvSpPr>
          <p:cNvPr id="8" name="TextBox 7"/>
          <p:cNvSpPr txBox="1"/>
          <p:nvPr/>
        </p:nvSpPr>
        <p:spPr>
          <a:xfrm>
            <a:off x="739227" y="5255729"/>
            <a:ext cx="6210213" cy="646331"/>
          </a:xfrm>
          <a:prstGeom prst="rect">
            <a:avLst/>
          </a:prstGeom>
          <a:noFill/>
        </p:spPr>
        <p:txBody>
          <a:bodyPr wrap="square" rtlCol="0">
            <a:spAutoFit/>
          </a:bodyPr>
          <a:lstStyle/>
          <a:p>
            <a:r>
              <a:rPr lang="en-US" sz="1800" dirty="0" smtClean="0">
                <a:solidFill>
                  <a:schemeClr val="bg1"/>
                </a:solidFill>
                <a:latin typeface="+mj-lt"/>
              </a:rPr>
              <a:t>Group Life Insurance</a:t>
            </a:r>
          </a:p>
          <a:p>
            <a:r>
              <a:rPr lang="en-US" sz="1800" dirty="0" smtClean="0">
                <a:solidFill>
                  <a:schemeClr val="bg1"/>
                </a:solidFill>
                <a:latin typeface="+mj-lt"/>
              </a:rPr>
              <a:t>Minnesota Life Insurance Company, a </a:t>
            </a:r>
            <a:r>
              <a:rPr lang="en-US" sz="1800" dirty="0" err="1" smtClean="0">
                <a:solidFill>
                  <a:schemeClr val="bg1"/>
                </a:solidFill>
                <a:latin typeface="+mj-lt"/>
              </a:rPr>
              <a:t>Securian</a:t>
            </a:r>
            <a:r>
              <a:rPr lang="en-US" sz="1800" dirty="0" smtClean="0">
                <a:solidFill>
                  <a:schemeClr val="bg1"/>
                </a:solidFill>
                <a:latin typeface="+mj-lt"/>
              </a:rPr>
              <a:t> Company</a:t>
            </a:r>
            <a:endParaRPr lang="en-US" sz="1800" dirty="0">
              <a:solidFill>
                <a:schemeClr val="bg1"/>
              </a:solidFill>
              <a:latin typeface="+mj-lt"/>
            </a:endParaRPr>
          </a:p>
        </p:txBody>
      </p:sp>
    </p:spTree>
    <p:extLst>
      <p:ext uri="{BB962C8B-B14F-4D97-AF65-F5344CB8AC3E}">
        <p14:creationId xmlns:p14="http://schemas.microsoft.com/office/powerpoint/2010/main" val="25988994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plash.pdf"/>
          <p:cNvPicPr>
            <a:picLocks noGrp="1" noChangeAspect="1"/>
          </p:cNvPicPr>
          <p:nvPr>
            <p:ph idx="1"/>
          </p:nvPr>
        </p:nvPicPr>
        <p:blipFill>
          <a:blip r:embed="rId3"/>
          <a:stretch>
            <a:fillRect/>
          </a:stretch>
        </p:blipFill>
        <p:spPr>
          <a:xfrm>
            <a:off x="0" y="0"/>
            <a:ext cx="9144000" cy="5935664"/>
          </a:xfrm>
          <a:prstGeom prst="rect">
            <a:avLst/>
          </a:prstGeom>
        </p:spPr>
      </p:pic>
      <p:sp>
        <p:nvSpPr>
          <p:cNvPr id="5" name="TextBox 4"/>
          <p:cNvSpPr txBox="1"/>
          <p:nvPr/>
        </p:nvSpPr>
        <p:spPr>
          <a:xfrm>
            <a:off x="494868" y="485775"/>
            <a:ext cx="8325282" cy="3046988"/>
          </a:xfrm>
          <a:prstGeom prst="rect">
            <a:avLst/>
          </a:prstGeom>
          <a:noFill/>
        </p:spPr>
        <p:txBody>
          <a:bodyPr wrap="square" rtlCol="0">
            <a:spAutoFit/>
          </a:bodyPr>
          <a:lstStyle/>
          <a:p>
            <a:r>
              <a:rPr lang="en-US" sz="3800" b="1" dirty="0" err="1" smtClean="0">
                <a:solidFill>
                  <a:srgbClr val="FFFFFF"/>
                </a:solidFill>
                <a:latin typeface="Arial"/>
                <a:cs typeface="Arial"/>
              </a:rPr>
              <a:t>LifeSuite</a:t>
            </a:r>
            <a:r>
              <a:rPr lang="en-US" sz="3800" b="1" dirty="0" smtClean="0">
                <a:solidFill>
                  <a:srgbClr val="FFFFFF"/>
                </a:solidFill>
                <a:latin typeface="Arial"/>
                <a:cs typeface="Arial"/>
              </a:rPr>
              <a:t> Services</a:t>
            </a:r>
          </a:p>
          <a:p>
            <a:r>
              <a:rPr lang="en-US" sz="3400" dirty="0" smtClean="0">
                <a:solidFill>
                  <a:srgbClr val="FFFFFF"/>
                </a:solidFill>
                <a:latin typeface="Arial"/>
                <a:cs typeface="Arial"/>
              </a:rPr>
              <a:t>To meet YOUR LIFE NEEDS</a:t>
            </a:r>
            <a:endParaRPr lang="en-US" baseline="30000" dirty="0" smtClean="0">
              <a:solidFill>
                <a:srgbClr val="FFFFFF"/>
              </a:solidFill>
              <a:latin typeface="Arial"/>
              <a:cs typeface="Arial"/>
            </a:endParaRPr>
          </a:p>
          <a:p>
            <a:r>
              <a:rPr lang="en-US" dirty="0" smtClean="0">
                <a:solidFill>
                  <a:srgbClr val="FFFFFF"/>
                </a:solidFill>
                <a:latin typeface="Arial"/>
                <a:cs typeface="Arial"/>
              </a:rPr>
              <a:t/>
            </a:r>
            <a:br>
              <a:rPr lang="en-US" dirty="0" smtClean="0">
                <a:solidFill>
                  <a:srgbClr val="FFFFFF"/>
                </a:solidFill>
                <a:latin typeface="Arial"/>
                <a:cs typeface="Arial"/>
              </a:rPr>
            </a:br>
            <a:r>
              <a:rPr lang="en-US" dirty="0" smtClean="0">
                <a:solidFill>
                  <a:srgbClr val="FFFFFF"/>
                </a:solidFill>
                <a:latin typeface="Arial"/>
                <a:cs typeface="Arial"/>
              </a:rPr>
              <a:t>Life happens. When it does – turn to your </a:t>
            </a:r>
            <a:r>
              <a:rPr lang="en-US" dirty="0" err="1" smtClean="0">
                <a:solidFill>
                  <a:srgbClr val="FFFFFF"/>
                </a:solidFill>
                <a:latin typeface="Arial"/>
                <a:cs typeface="Arial"/>
              </a:rPr>
              <a:t>LifeSuite</a:t>
            </a:r>
            <a:r>
              <a:rPr lang="en-US" dirty="0" smtClean="0">
                <a:solidFill>
                  <a:srgbClr val="FFFFFF"/>
                </a:solidFill>
                <a:latin typeface="Arial"/>
                <a:cs typeface="Arial"/>
              </a:rPr>
              <a:t> services. These services are designed to help you in times of need and are only a click or a call away.</a:t>
            </a:r>
          </a:p>
          <a:p>
            <a:endParaRPr lang="en-US" dirty="0"/>
          </a:p>
        </p:txBody>
      </p:sp>
    </p:spTree>
    <p:extLst>
      <p:ext uri="{BB962C8B-B14F-4D97-AF65-F5344CB8AC3E}">
        <p14:creationId xmlns:p14="http://schemas.microsoft.com/office/powerpoint/2010/main" val="42799994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p:cNvSpPr txBox="1">
            <a:spLocks/>
          </p:cNvSpPr>
          <p:nvPr/>
        </p:nvSpPr>
        <p:spPr>
          <a:xfrm>
            <a:off x="457200" y="419100"/>
            <a:ext cx="8229600" cy="1143000"/>
          </a:xfrm>
          <a:prstGeom prst="rect">
            <a:avLst/>
          </a:prstGeom>
        </p:spPr>
        <p:txBody>
          <a:bodyPr vert="horz" wrap="square" lIns="0" tIns="0" rIns="0" bIns="0" rtlCol="0" anchor="t" anchorCtr="0">
            <a:normAutofit fontScale="90000" lnSpcReduction="20000"/>
          </a:bodyPr>
          <a:lstStyle>
            <a:lvl1pPr algn="l" rtl="0" eaLnBrk="1" fontAlgn="base" hangingPunct="1">
              <a:lnSpc>
                <a:spcPct val="90000"/>
              </a:lnSpc>
              <a:spcBef>
                <a:spcPct val="0"/>
              </a:spcBef>
              <a:spcAft>
                <a:spcPct val="0"/>
              </a:spcAft>
              <a:defRPr sz="3400" b="0">
                <a:solidFill>
                  <a:srgbClr val="4988A4"/>
                </a:solidFill>
                <a:latin typeface="+mj-lt"/>
                <a:ea typeface="ＭＳ Ｐゴシック" charset="-128"/>
                <a:cs typeface="ＭＳ Ｐゴシック" charset="-128"/>
              </a:defRPr>
            </a:lvl1pPr>
            <a:lvl2pPr algn="l" rtl="0" eaLnBrk="1" fontAlgn="base" hangingPunct="1">
              <a:lnSpc>
                <a:spcPct val="90000"/>
              </a:lnSpc>
              <a:spcBef>
                <a:spcPct val="0"/>
              </a:spcBef>
              <a:spcAft>
                <a:spcPct val="0"/>
              </a:spcAft>
              <a:defRPr sz="3400" b="1">
                <a:solidFill>
                  <a:schemeClr val="tx1"/>
                </a:solidFill>
                <a:latin typeface="Arial" pitchFamily="-110" charset="0"/>
                <a:ea typeface="ＭＳ Ｐゴシック" charset="-128"/>
                <a:cs typeface="ＭＳ Ｐゴシック" charset="-128"/>
              </a:defRPr>
            </a:lvl2pPr>
            <a:lvl3pPr algn="l" rtl="0" eaLnBrk="1" fontAlgn="base" hangingPunct="1">
              <a:lnSpc>
                <a:spcPct val="90000"/>
              </a:lnSpc>
              <a:spcBef>
                <a:spcPct val="0"/>
              </a:spcBef>
              <a:spcAft>
                <a:spcPct val="0"/>
              </a:spcAft>
              <a:defRPr sz="3400" b="1">
                <a:solidFill>
                  <a:schemeClr val="tx1"/>
                </a:solidFill>
                <a:latin typeface="Arial" pitchFamily="-110" charset="0"/>
                <a:ea typeface="ＭＳ Ｐゴシック" charset="-128"/>
                <a:cs typeface="ＭＳ Ｐゴシック" charset="-128"/>
              </a:defRPr>
            </a:lvl3pPr>
            <a:lvl4pPr algn="l" rtl="0" eaLnBrk="1" fontAlgn="base" hangingPunct="1">
              <a:lnSpc>
                <a:spcPct val="90000"/>
              </a:lnSpc>
              <a:spcBef>
                <a:spcPct val="0"/>
              </a:spcBef>
              <a:spcAft>
                <a:spcPct val="0"/>
              </a:spcAft>
              <a:defRPr sz="3400" b="1">
                <a:solidFill>
                  <a:schemeClr val="tx1"/>
                </a:solidFill>
                <a:latin typeface="Arial" pitchFamily="-110" charset="0"/>
                <a:ea typeface="ＭＳ Ｐゴシック" charset="-128"/>
                <a:cs typeface="ＭＳ Ｐゴシック" charset="-128"/>
              </a:defRPr>
            </a:lvl4pPr>
            <a:lvl5pPr algn="l" rtl="0" eaLnBrk="1" fontAlgn="base" hangingPunct="1">
              <a:lnSpc>
                <a:spcPct val="90000"/>
              </a:lnSpc>
              <a:spcBef>
                <a:spcPct val="0"/>
              </a:spcBef>
              <a:spcAft>
                <a:spcPct val="0"/>
              </a:spcAft>
              <a:defRPr sz="3400" b="1">
                <a:solidFill>
                  <a:schemeClr val="tx1"/>
                </a:solidFill>
                <a:latin typeface="Arial" pitchFamily="-110" charset="0"/>
                <a:ea typeface="ＭＳ Ｐゴシック" charset="-128"/>
                <a:cs typeface="ＭＳ Ｐゴシック" charset="-128"/>
              </a:defRPr>
            </a:lvl5pPr>
            <a:lvl6pPr marL="457200" algn="l" rtl="0" eaLnBrk="1" fontAlgn="base" hangingPunct="1">
              <a:lnSpc>
                <a:spcPct val="90000"/>
              </a:lnSpc>
              <a:spcBef>
                <a:spcPct val="0"/>
              </a:spcBef>
              <a:spcAft>
                <a:spcPct val="0"/>
              </a:spcAft>
              <a:defRPr sz="3400" b="1">
                <a:solidFill>
                  <a:schemeClr val="tx1"/>
                </a:solidFill>
                <a:latin typeface="Arial" pitchFamily="-110" charset="0"/>
              </a:defRPr>
            </a:lvl6pPr>
            <a:lvl7pPr marL="914400" algn="l" rtl="0" eaLnBrk="1" fontAlgn="base" hangingPunct="1">
              <a:lnSpc>
                <a:spcPct val="90000"/>
              </a:lnSpc>
              <a:spcBef>
                <a:spcPct val="0"/>
              </a:spcBef>
              <a:spcAft>
                <a:spcPct val="0"/>
              </a:spcAft>
              <a:defRPr sz="3400" b="1">
                <a:solidFill>
                  <a:schemeClr val="tx1"/>
                </a:solidFill>
                <a:latin typeface="Arial" pitchFamily="-110" charset="0"/>
              </a:defRPr>
            </a:lvl7pPr>
            <a:lvl8pPr marL="1371600" algn="l" rtl="0" eaLnBrk="1" fontAlgn="base" hangingPunct="1">
              <a:lnSpc>
                <a:spcPct val="90000"/>
              </a:lnSpc>
              <a:spcBef>
                <a:spcPct val="0"/>
              </a:spcBef>
              <a:spcAft>
                <a:spcPct val="0"/>
              </a:spcAft>
              <a:defRPr sz="3400" b="1">
                <a:solidFill>
                  <a:schemeClr val="tx1"/>
                </a:solidFill>
                <a:latin typeface="Arial" pitchFamily="-110" charset="0"/>
              </a:defRPr>
            </a:lvl8pPr>
            <a:lvl9pPr marL="1828800" algn="l" rtl="0" eaLnBrk="1" fontAlgn="base" hangingPunct="1">
              <a:lnSpc>
                <a:spcPct val="90000"/>
              </a:lnSpc>
              <a:spcBef>
                <a:spcPct val="0"/>
              </a:spcBef>
              <a:spcAft>
                <a:spcPct val="0"/>
              </a:spcAft>
              <a:defRPr sz="3400" b="1">
                <a:solidFill>
                  <a:schemeClr val="tx1"/>
                </a:solidFill>
                <a:latin typeface="Arial" pitchFamily="-110" charset="0"/>
              </a:defRPr>
            </a:lvl9pPr>
          </a:lstStyle>
          <a:p>
            <a:r>
              <a:rPr lang="en-US" sz="4200" b="1" kern="0" dirty="0" smtClean="0">
                <a:latin typeface="Arial"/>
                <a:cs typeface="Arial"/>
              </a:rPr>
              <a:t>Legal, Financial and Grief</a:t>
            </a:r>
            <a:r>
              <a:rPr lang="en-US" sz="3778" b="1" kern="0" dirty="0" smtClean="0">
                <a:latin typeface="Arial"/>
                <a:cs typeface="Arial"/>
              </a:rPr>
              <a:t/>
            </a:r>
            <a:br>
              <a:rPr lang="en-US" sz="3778" b="1" kern="0" dirty="0" smtClean="0">
                <a:latin typeface="Arial"/>
                <a:cs typeface="Arial"/>
              </a:rPr>
            </a:br>
            <a:r>
              <a:rPr lang="en-US" sz="3778" kern="0" dirty="0" smtClean="0">
                <a:latin typeface="Arial"/>
                <a:cs typeface="Arial"/>
              </a:rPr>
              <a:t>Access one or all to meet your needs: </a:t>
            </a:r>
            <a:r>
              <a:rPr lang="en-US" b="1" kern="0" dirty="0" smtClean="0">
                <a:latin typeface="Arial (Headings)"/>
                <a:cs typeface="Arial (Headings)"/>
              </a:rPr>
              <a:t/>
            </a:r>
            <a:br>
              <a:rPr lang="en-US" b="1" kern="0" dirty="0" smtClean="0">
                <a:latin typeface="Arial (Headings)"/>
                <a:cs typeface="Arial (Headings)"/>
              </a:rPr>
            </a:br>
            <a:endParaRPr lang="en-US" kern="0" dirty="0">
              <a:latin typeface="Arial (Headings)"/>
              <a:cs typeface="Arial (Headings)"/>
            </a:endParaRPr>
          </a:p>
        </p:txBody>
      </p:sp>
      <p:sp>
        <p:nvSpPr>
          <p:cNvPr id="7" name="Content Placeholder 8"/>
          <p:cNvSpPr txBox="1">
            <a:spLocks/>
          </p:cNvSpPr>
          <p:nvPr/>
        </p:nvSpPr>
        <p:spPr>
          <a:xfrm>
            <a:off x="457200" y="1993900"/>
            <a:ext cx="4572000" cy="3352800"/>
          </a:xfrm>
          <a:prstGeom prst="rect">
            <a:avLst/>
          </a:prstGeom>
        </p:spPr>
        <p:txBody>
          <a:bodyPr vert="horz" lIns="0" tIns="0" rIns="0" bIns="0" rtlCol="0">
            <a:noAutofit/>
          </a:bodyPr>
          <a:lstStyle>
            <a:lvl1pPr marL="230188" indent="-230188" algn="l" rtl="0" eaLnBrk="1" fontAlgn="base" hangingPunct="1">
              <a:spcBef>
                <a:spcPct val="20000"/>
              </a:spcBef>
              <a:spcAft>
                <a:spcPct val="0"/>
              </a:spcAft>
              <a:buFont typeface="Times" pitchFamily="96" charset="0"/>
              <a:buChar char="•"/>
              <a:defRPr sz="2400" baseline="0">
                <a:solidFill>
                  <a:schemeClr val="tx1"/>
                </a:solidFill>
                <a:latin typeface="+mn-lt"/>
                <a:ea typeface="ＭＳ Ｐゴシック" charset="-128"/>
                <a:cs typeface="ＭＳ Ｐゴシック" charset="-128"/>
              </a:defRPr>
            </a:lvl1pPr>
            <a:lvl2pPr marL="627063" indent="-287338" algn="l" rtl="0" eaLnBrk="1" fontAlgn="base" hangingPunct="1">
              <a:spcBef>
                <a:spcPct val="20000"/>
              </a:spcBef>
              <a:spcAft>
                <a:spcPct val="0"/>
              </a:spcAft>
              <a:buChar char="–"/>
              <a:defRPr sz="2200">
                <a:solidFill>
                  <a:schemeClr val="tx1"/>
                </a:solidFill>
                <a:latin typeface="+mn-lt"/>
                <a:ea typeface="ＭＳ Ｐゴシック" pitchFamily="-110" charset="-128"/>
              </a:defRPr>
            </a:lvl2pPr>
            <a:lvl3pPr marL="909638" indent="-249238" algn="l" rtl="0" eaLnBrk="1" fontAlgn="base" hangingPunct="1">
              <a:spcBef>
                <a:spcPct val="20000"/>
              </a:spcBef>
              <a:spcAft>
                <a:spcPct val="0"/>
              </a:spcAft>
              <a:buFont typeface="Times" pitchFamily="96" charset="0"/>
              <a:buChar char="•"/>
              <a:defRPr sz="2000">
                <a:solidFill>
                  <a:schemeClr val="tx1"/>
                </a:solidFill>
                <a:latin typeface="+mn-lt"/>
                <a:ea typeface="ＭＳ Ｐゴシック" pitchFamily="-110" charset="-128"/>
              </a:defRPr>
            </a:lvl3pPr>
            <a:lvl4pPr marL="1714500" indent="-342900" algn="l" rtl="0" eaLnBrk="1" fontAlgn="base" hangingPunct="1">
              <a:spcBef>
                <a:spcPct val="20000"/>
              </a:spcBef>
              <a:spcAft>
                <a:spcPct val="0"/>
              </a:spcAft>
              <a:buChar char="–"/>
              <a:defRPr>
                <a:solidFill>
                  <a:schemeClr val="tx1"/>
                </a:solidFill>
                <a:latin typeface="+mn-lt"/>
                <a:ea typeface="ＭＳ Ｐゴシック" pitchFamily="-110" charset="-128"/>
              </a:defRPr>
            </a:lvl4pPr>
            <a:lvl5pPr marL="2171700" indent="-342900" algn="l" rtl="0" eaLnBrk="1" fontAlgn="base" hangingPunct="1">
              <a:spcBef>
                <a:spcPct val="20000"/>
              </a:spcBef>
              <a:spcAft>
                <a:spcPct val="0"/>
              </a:spcAft>
              <a:defRPr>
                <a:solidFill>
                  <a:schemeClr val="tx1"/>
                </a:solidFill>
                <a:latin typeface="+mn-lt"/>
                <a:ea typeface="ＭＳ Ｐゴシック" pitchFamily="-110" charset="-128"/>
              </a:defRPr>
            </a:lvl5pPr>
            <a:lvl6pPr marL="2628900" indent="-342900" algn="l" rtl="0" eaLnBrk="1" fontAlgn="base" hangingPunct="1">
              <a:spcBef>
                <a:spcPct val="20000"/>
              </a:spcBef>
              <a:spcAft>
                <a:spcPct val="0"/>
              </a:spcAft>
              <a:defRPr>
                <a:solidFill>
                  <a:schemeClr val="tx1"/>
                </a:solidFill>
                <a:latin typeface="+mn-lt"/>
                <a:ea typeface="ＭＳ Ｐゴシック" pitchFamily="-110" charset="-128"/>
              </a:defRPr>
            </a:lvl6pPr>
            <a:lvl7pPr marL="3086100" indent="-342900" algn="l" rtl="0" eaLnBrk="1" fontAlgn="base" hangingPunct="1">
              <a:spcBef>
                <a:spcPct val="20000"/>
              </a:spcBef>
              <a:spcAft>
                <a:spcPct val="0"/>
              </a:spcAft>
              <a:defRPr>
                <a:solidFill>
                  <a:schemeClr val="tx1"/>
                </a:solidFill>
                <a:latin typeface="+mn-lt"/>
                <a:ea typeface="ＭＳ Ｐゴシック" pitchFamily="-110" charset="-128"/>
              </a:defRPr>
            </a:lvl7pPr>
            <a:lvl8pPr marL="3543300" indent="-342900" algn="l" rtl="0" eaLnBrk="1" fontAlgn="base" hangingPunct="1">
              <a:spcBef>
                <a:spcPct val="20000"/>
              </a:spcBef>
              <a:spcAft>
                <a:spcPct val="0"/>
              </a:spcAft>
              <a:defRPr>
                <a:solidFill>
                  <a:schemeClr val="tx1"/>
                </a:solidFill>
                <a:latin typeface="+mn-lt"/>
                <a:ea typeface="ＭＳ Ｐゴシック" pitchFamily="-110" charset="-128"/>
              </a:defRPr>
            </a:lvl8pPr>
            <a:lvl9pPr marL="4000500" indent="-342900" algn="l" rtl="0" eaLnBrk="1" fontAlgn="base" hangingPunct="1">
              <a:spcBef>
                <a:spcPct val="20000"/>
              </a:spcBef>
              <a:spcAft>
                <a:spcPct val="0"/>
              </a:spcAft>
              <a:defRPr>
                <a:solidFill>
                  <a:schemeClr val="tx1"/>
                </a:solidFill>
                <a:latin typeface="+mn-lt"/>
                <a:ea typeface="ＭＳ Ｐゴシック" pitchFamily="-110" charset="-128"/>
              </a:defRPr>
            </a:lvl9pPr>
          </a:lstStyle>
          <a:p>
            <a:pPr marL="287338" lvl="1">
              <a:buFont typeface="Arial"/>
              <a:buChar char="•"/>
            </a:pPr>
            <a:r>
              <a:rPr lang="en-US" sz="2400" kern="0" dirty="0" smtClean="0">
                <a:latin typeface="Arial (Body)"/>
                <a:cs typeface="Arial (Body)"/>
              </a:rPr>
              <a:t>Unlimited telephonic guidance and consultation with professionals in each area</a:t>
            </a:r>
          </a:p>
          <a:p>
            <a:pPr marL="287338" lvl="1">
              <a:buFont typeface="Arial"/>
              <a:buChar char="•"/>
            </a:pPr>
            <a:r>
              <a:rPr lang="en-US" sz="2400" kern="0" dirty="0" smtClean="0">
                <a:latin typeface="Arial (Body)"/>
                <a:cs typeface="Arial (Body)"/>
              </a:rPr>
              <a:t>Comprehensive web and mobile resources</a:t>
            </a:r>
          </a:p>
          <a:p>
            <a:pPr marL="287338" lvl="1">
              <a:buFont typeface="Arial"/>
              <a:buChar char="•"/>
            </a:pPr>
            <a:r>
              <a:rPr lang="en-US" sz="2400" kern="0" dirty="0" smtClean="0">
                <a:latin typeface="Arial (Body)"/>
                <a:cs typeface="Arial (Body)"/>
              </a:rPr>
              <a:t>Thirty-minute face-to-face consultation with an attorney for each unique legal issue</a:t>
            </a:r>
            <a:endParaRPr lang="en-US" sz="2400" kern="0" dirty="0">
              <a:latin typeface="Arial (Body)"/>
              <a:cs typeface="Arial (Body)"/>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0657" y="1993900"/>
            <a:ext cx="3202985" cy="3708400"/>
          </a:xfrm>
          <a:prstGeom prst="rect">
            <a:avLst/>
          </a:prstGeom>
        </p:spPr>
      </p:pic>
    </p:spTree>
    <p:extLst>
      <p:ext uri="{BB962C8B-B14F-4D97-AF65-F5344CB8AC3E}">
        <p14:creationId xmlns:p14="http://schemas.microsoft.com/office/powerpoint/2010/main" val="39095300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811" y="19050"/>
            <a:ext cx="8493125"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466725" y="1879599"/>
            <a:ext cx="4572000" cy="3711785"/>
          </a:xfrm>
          <a:prstGeom prst="rect">
            <a:avLst/>
          </a:prstGeom>
        </p:spPr>
        <p:txBody>
          <a:bodyPr>
            <a:spAutoFit/>
          </a:bodyPr>
          <a:lstStyle/>
          <a:p>
            <a:pPr marL="230188" lvl="0" indent="-230188">
              <a:spcBef>
                <a:spcPct val="20000"/>
              </a:spcBef>
              <a:buFont typeface="Times" pitchFamily="96" charset="0"/>
              <a:buChar char="•"/>
            </a:pPr>
            <a:r>
              <a:rPr lang="en-US" kern="0" dirty="0">
                <a:solidFill>
                  <a:srgbClr val="000000"/>
                </a:solidFill>
                <a:latin typeface="Arial"/>
                <a:ea typeface="ＭＳ Ｐゴシック" charset="-128"/>
              </a:rPr>
              <a:t>Medical professional locator services</a:t>
            </a:r>
          </a:p>
          <a:p>
            <a:pPr marL="230188" lvl="0" indent="-230188">
              <a:spcBef>
                <a:spcPct val="20000"/>
              </a:spcBef>
              <a:buFont typeface="Times" pitchFamily="96" charset="0"/>
              <a:buChar char="•"/>
            </a:pPr>
            <a:r>
              <a:rPr lang="en-US" kern="0" dirty="0">
                <a:solidFill>
                  <a:srgbClr val="000000"/>
                </a:solidFill>
                <a:latin typeface="Arial"/>
                <a:ea typeface="ＭＳ Ｐゴシック" charset="-128"/>
              </a:rPr>
              <a:t>Assistance replacing lost or stolen luggage, medication, or other critical items</a:t>
            </a:r>
          </a:p>
          <a:p>
            <a:pPr marL="230188" lvl="0" indent="-230188">
              <a:spcBef>
                <a:spcPct val="20000"/>
              </a:spcBef>
              <a:buFont typeface="Times" pitchFamily="96" charset="0"/>
              <a:buChar char="•"/>
            </a:pPr>
            <a:r>
              <a:rPr lang="en-US" kern="0" dirty="0">
                <a:solidFill>
                  <a:srgbClr val="000000"/>
                </a:solidFill>
                <a:latin typeface="Arial"/>
                <a:ea typeface="ＭＳ Ｐゴシック" charset="-128"/>
              </a:rPr>
              <a:t>Medical or security evacuation</a:t>
            </a:r>
          </a:p>
          <a:p>
            <a:pPr marL="230188" lvl="0" indent="-230188">
              <a:spcBef>
                <a:spcPct val="20000"/>
              </a:spcBef>
              <a:buFont typeface="Times" pitchFamily="96" charset="0"/>
              <a:buChar char="•"/>
            </a:pPr>
            <a:r>
              <a:rPr lang="en-US" kern="0" dirty="0">
                <a:solidFill>
                  <a:srgbClr val="000000"/>
                </a:solidFill>
                <a:latin typeface="Arial"/>
                <a:ea typeface="ＭＳ Ｐゴシック" charset="-128"/>
              </a:rPr>
              <a:t>Medically necessary repatriation</a:t>
            </a:r>
          </a:p>
          <a:p>
            <a:pPr marL="230188" lvl="0" indent="-230188">
              <a:spcBef>
                <a:spcPct val="20000"/>
              </a:spcBef>
              <a:buFont typeface="Times" pitchFamily="96" charset="0"/>
              <a:buChar char="•"/>
            </a:pPr>
            <a:r>
              <a:rPr lang="en-US" kern="0" dirty="0">
                <a:solidFill>
                  <a:srgbClr val="000000"/>
                </a:solidFill>
                <a:latin typeface="Arial"/>
                <a:ea typeface="ＭＳ Ｐゴシック" charset="-128"/>
              </a:rPr>
              <a:t>Repatriation of mortal remains</a:t>
            </a: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4476" y="2005884"/>
            <a:ext cx="3205253" cy="3709326"/>
          </a:xfrm>
          <a:prstGeom prst="rect">
            <a:avLst/>
          </a:prstGeom>
        </p:spPr>
      </p:pic>
    </p:spTree>
    <p:extLst>
      <p:ext uri="{BB962C8B-B14F-4D97-AF65-F5344CB8AC3E}">
        <p14:creationId xmlns:p14="http://schemas.microsoft.com/office/powerpoint/2010/main" val="7303651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61950" y="38100"/>
            <a:ext cx="8743950" cy="153548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800" b="1" i="0" u="none" strike="noStrike" kern="0" cap="none" spc="0" normalizeH="0" baseline="0" noProof="0" dirty="0" smtClean="0">
                <a:ln>
                  <a:noFill/>
                </a:ln>
                <a:solidFill>
                  <a:srgbClr val="4988A4"/>
                </a:solidFill>
                <a:effectLst/>
                <a:uLnTx/>
                <a:uFillTx/>
                <a:latin typeface="Arial"/>
                <a:ea typeface="ＭＳ Ｐゴシック" charset="-128"/>
                <a:cs typeface="Arial"/>
              </a:rPr>
              <a:t>Legacy Planning</a:t>
            </a:r>
            <a:r>
              <a:rPr kumimoji="0" lang="en-US" sz="3778" b="1" i="0" u="none" strike="noStrike" kern="0" cap="none" spc="0" normalizeH="0" baseline="0" noProof="0" dirty="0" smtClean="0">
                <a:ln>
                  <a:noFill/>
                </a:ln>
                <a:solidFill>
                  <a:srgbClr val="4988A4"/>
                </a:solidFill>
                <a:effectLst/>
                <a:uLnTx/>
                <a:uFillTx/>
                <a:latin typeface="Arial"/>
                <a:ea typeface="ＭＳ Ｐゴシック" charset="-128"/>
                <a:cs typeface="Arial"/>
              </a:rPr>
              <a:t/>
            </a:r>
            <a:br>
              <a:rPr kumimoji="0" lang="en-US" sz="3778" b="1" i="0" u="none" strike="noStrike" kern="0" cap="none" spc="0" normalizeH="0" baseline="0" noProof="0" dirty="0" smtClean="0">
                <a:ln>
                  <a:noFill/>
                </a:ln>
                <a:solidFill>
                  <a:srgbClr val="4988A4"/>
                </a:solidFill>
                <a:effectLst/>
                <a:uLnTx/>
                <a:uFillTx/>
                <a:latin typeface="Arial"/>
                <a:ea typeface="ＭＳ Ｐゴシック" charset="-128"/>
                <a:cs typeface="Arial"/>
              </a:rPr>
            </a:br>
            <a:r>
              <a:rPr kumimoji="0" lang="en-US" sz="2800" b="0" i="0" u="none" strike="noStrike" kern="0" cap="none" spc="0" normalizeH="0" baseline="0" noProof="0" dirty="0" smtClean="0">
                <a:ln>
                  <a:noFill/>
                </a:ln>
                <a:solidFill>
                  <a:srgbClr val="4988A4"/>
                </a:solidFill>
                <a:effectLst/>
                <a:uLnTx/>
                <a:uFillTx/>
                <a:latin typeface="Arial"/>
                <a:ea typeface="ＭＳ Ｐゴシック" charset="-128"/>
              </a:rPr>
              <a:t>Access to a variety of information and resources to work through end-of-life issues:</a:t>
            </a:r>
            <a:endParaRPr kumimoji="0" lang="en-US" sz="1600" b="0" i="0" u="none" strike="noStrike" kern="0" cap="none" spc="0" normalizeH="0" baseline="0" noProof="0" dirty="0" smtClean="0">
              <a:ln>
                <a:noFill/>
              </a:ln>
              <a:solidFill>
                <a:sysClr val="windowText" lastClr="000000"/>
              </a:solidFill>
              <a:effectLst/>
              <a:uLnTx/>
              <a:uFillTx/>
            </a:endParaRPr>
          </a:p>
        </p:txBody>
      </p:sp>
      <p:sp>
        <p:nvSpPr>
          <p:cNvPr id="11" name="Rectangle 10"/>
          <p:cNvSpPr/>
          <p:nvPr/>
        </p:nvSpPr>
        <p:spPr>
          <a:xfrm>
            <a:off x="457200" y="1937303"/>
            <a:ext cx="4572000" cy="2529923"/>
          </a:xfrm>
          <a:prstGeom prst="rect">
            <a:avLst/>
          </a:prstGeom>
        </p:spPr>
        <p:txBody>
          <a:bodyPr>
            <a:spAutoFit/>
          </a:bodyPr>
          <a:lstStyle/>
          <a:p>
            <a:pPr marL="230188" lvl="0" indent="-230188">
              <a:spcBef>
                <a:spcPct val="20000"/>
              </a:spcBef>
              <a:buFont typeface="Times" pitchFamily="96" charset="0"/>
              <a:buChar char="•"/>
            </a:pPr>
            <a:r>
              <a:rPr lang="en-US" kern="0" dirty="0">
                <a:solidFill>
                  <a:srgbClr val="000000"/>
                </a:solidFill>
                <a:latin typeface="Arial"/>
                <a:ea typeface="ＭＳ Ｐゴシック" charset="-128"/>
              </a:rPr>
              <a:t>End-of-life planning</a:t>
            </a:r>
          </a:p>
          <a:p>
            <a:pPr marL="230188" lvl="0" indent="-230188">
              <a:spcBef>
                <a:spcPct val="20000"/>
              </a:spcBef>
              <a:buFont typeface="Times" pitchFamily="96" charset="0"/>
              <a:buChar char="•"/>
            </a:pPr>
            <a:r>
              <a:rPr lang="en-US" kern="0" dirty="0">
                <a:solidFill>
                  <a:srgbClr val="000000"/>
                </a:solidFill>
                <a:latin typeface="Arial"/>
                <a:ea typeface="ＭＳ Ｐゴシック" charset="-128"/>
              </a:rPr>
              <a:t>Final arrangements </a:t>
            </a:r>
          </a:p>
          <a:p>
            <a:pPr marL="230188" lvl="0" indent="-230188">
              <a:spcBef>
                <a:spcPct val="20000"/>
              </a:spcBef>
              <a:buFont typeface="Times" pitchFamily="96" charset="0"/>
              <a:buChar char="•"/>
            </a:pPr>
            <a:r>
              <a:rPr lang="en-US" kern="0" dirty="0">
                <a:solidFill>
                  <a:srgbClr val="000000"/>
                </a:solidFill>
                <a:latin typeface="Arial"/>
                <a:ea typeface="ＭＳ Ｐゴシック" charset="-128"/>
              </a:rPr>
              <a:t>Important directives</a:t>
            </a:r>
          </a:p>
          <a:p>
            <a:pPr marL="230188" lvl="0" indent="-230188">
              <a:spcBef>
                <a:spcPct val="20000"/>
              </a:spcBef>
              <a:buFont typeface="Times" pitchFamily="96" charset="0"/>
              <a:buChar char="•"/>
            </a:pPr>
            <a:r>
              <a:rPr lang="en-US" kern="0" dirty="0">
                <a:solidFill>
                  <a:srgbClr val="000000"/>
                </a:solidFill>
                <a:latin typeface="Arial"/>
                <a:ea typeface="ＭＳ Ｐゴシック" charset="-128"/>
              </a:rPr>
              <a:t>Express Assignment™ for expedited funeral home assignments</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0354" y="1935439"/>
            <a:ext cx="3180722" cy="3682624"/>
          </a:xfrm>
          <a:prstGeom prst="rect">
            <a:avLst/>
          </a:prstGeom>
        </p:spPr>
      </p:pic>
    </p:spTree>
    <p:extLst>
      <p:ext uri="{BB962C8B-B14F-4D97-AF65-F5344CB8AC3E}">
        <p14:creationId xmlns:p14="http://schemas.microsoft.com/office/powerpoint/2010/main" val="30288392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7651" y="47625"/>
            <a:ext cx="8229599" cy="153888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800" b="1" i="0" u="none" strike="noStrike" kern="0" cap="none" spc="0" normalizeH="0" baseline="0" noProof="0" dirty="0" smtClean="0">
                <a:ln>
                  <a:noFill/>
                </a:ln>
                <a:solidFill>
                  <a:srgbClr val="4988A4"/>
                </a:solidFill>
                <a:effectLst/>
                <a:uLnTx/>
                <a:uFillTx/>
                <a:latin typeface="Arial"/>
                <a:ea typeface="ＭＳ Ｐゴシック" charset="-128"/>
              </a:rPr>
              <a:t>Beneficiary Financial Counseling </a:t>
            </a:r>
            <a:r>
              <a:rPr kumimoji="0" lang="en-US" sz="3400" b="1" i="0" u="none" strike="noStrike" kern="0" cap="none" spc="0" normalizeH="0" baseline="0" noProof="0" dirty="0" smtClean="0">
                <a:ln>
                  <a:noFill/>
                </a:ln>
                <a:solidFill>
                  <a:srgbClr val="4988A4"/>
                </a:solidFill>
                <a:effectLst/>
                <a:uLnTx/>
                <a:uFillTx/>
                <a:latin typeface="Arial"/>
                <a:ea typeface="ＭＳ Ｐゴシック" charset="-128"/>
              </a:rPr>
              <a:t/>
            </a:r>
            <a:br>
              <a:rPr kumimoji="0" lang="en-US" sz="3400" b="1" i="0" u="none" strike="noStrike" kern="0" cap="none" spc="0" normalizeH="0" baseline="0" noProof="0" dirty="0" smtClean="0">
                <a:ln>
                  <a:noFill/>
                </a:ln>
                <a:solidFill>
                  <a:srgbClr val="4988A4"/>
                </a:solidFill>
                <a:effectLst/>
                <a:uLnTx/>
                <a:uFillTx/>
                <a:latin typeface="Arial"/>
                <a:ea typeface="ＭＳ Ｐゴシック" charset="-128"/>
              </a:rPr>
            </a:br>
            <a:r>
              <a:rPr kumimoji="0" lang="en-US" sz="2800" b="0" i="0" u="none" strike="noStrike" kern="0" cap="none" spc="0" normalizeH="0" baseline="0" noProof="0" dirty="0" smtClean="0">
                <a:ln>
                  <a:noFill/>
                </a:ln>
                <a:solidFill>
                  <a:srgbClr val="4988A4"/>
                </a:solidFill>
                <a:effectLst/>
                <a:uLnTx/>
                <a:uFillTx/>
                <a:latin typeface="Arial"/>
                <a:ea typeface="ＭＳ Ｐゴシック" charset="-128"/>
              </a:rPr>
              <a:t>Helping beneficiaries make sound financial decisions at a difficult time:</a:t>
            </a:r>
            <a:endParaRPr kumimoji="0" lang="en-US" sz="1600" b="0" i="0" u="none" strike="noStrike" kern="0" cap="none" spc="0" normalizeH="0" baseline="0" noProof="0" dirty="0" smtClean="0">
              <a:ln>
                <a:noFill/>
              </a:ln>
              <a:solidFill>
                <a:sysClr val="windowText" lastClr="000000"/>
              </a:solidFill>
              <a:effectLst/>
              <a:uLnTx/>
              <a:uFillTx/>
            </a:endParaRPr>
          </a:p>
        </p:txBody>
      </p:sp>
      <p:sp>
        <p:nvSpPr>
          <p:cNvPr id="7" name="Rectangle 6"/>
          <p:cNvSpPr/>
          <p:nvPr/>
        </p:nvSpPr>
        <p:spPr>
          <a:xfrm>
            <a:off x="485775" y="2074939"/>
            <a:ext cx="4572000" cy="3268587"/>
          </a:xfrm>
          <a:prstGeom prst="rect">
            <a:avLst/>
          </a:prstGeom>
        </p:spPr>
        <p:txBody>
          <a:bodyPr>
            <a:spAutoFit/>
          </a:bodyPr>
          <a:lstStyle/>
          <a:p>
            <a:pPr marL="230188" lvl="0" indent="-230188">
              <a:spcBef>
                <a:spcPct val="20000"/>
              </a:spcBef>
              <a:buFont typeface="Times" pitchFamily="96" charset="0"/>
              <a:buChar char="•"/>
            </a:pPr>
            <a:r>
              <a:rPr lang="en-US" kern="0" dirty="0">
                <a:solidFill>
                  <a:srgbClr val="000000"/>
                </a:solidFill>
                <a:latin typeface="Arial"/>
                <a:ea typeface="ＭＳ Ｐゴシック" charset="-128"/>
              </a:rPr>
              <a:t>Beneficiary reference guide</a:t>
            </a:r>
          </a:p>
          <a:p>
            <a:pPr marL="230188" lvl="0" indent="-230188">
              <a:spcBef>
                <a:spcPct val="20000"/>
              </a:spcBef>
              <a:buFont typeface="Times" pitchFamily="96" charset="0"/>
              <a:buChar char="•"/>
            </a:pPr>
            <a:r>
              <a:rPr lang="en-US" kern="0" dirty="0">
                <a:solidFill>
                  <a:srgbClr val="000000"/>
                </a:solidFill>
                <a:latin typeface="Arial"/>
                <a:ea typeface="ＭＳ Ｐゴシック" charset="-128"/>
              </a:rPr>
              <a:t>Access to a financial counseling </a:t>
            </a:r>
            <a:br>
              <a:rPr lang="en-US" kern="0" dirty="0">
                <a:solidFill>
                  <a:srgbClr val="000000"/>
                </a:solidFill>
                <a:latin typeface="Arial"/>
                <a:ea typeface="ＭＳ Ｐゴシック" charset="-128"/>
              </a:rPr>
            </a:br>
            <a:r>
              <a:rPr lang="en-US" kern="0" dirty="0">
                <a:solidFill>
                  <a:srgbClr val="000000"/>
                </a:solidFill>
                <a:latin typeface="Arial"/>
                <a:ea typeface="ＭＳ Ｐゴシック" charset="-128"/>
              </a:rPr>
              <a:t>website for 12 months</a:t>
            </a:r>
          </a:p>
          <a:p>
            <a:pPr marL="230188" lvl="0" indent="-230188">
              <a:spcBef>
                <a:spcPct val="20000"/>
              </a:spcBef>
              <a:buFont typeface="Times" pitchFamily="96" charset="0"/>
              <a:buChar char="•"/>
            </a:pPr>
            <a:r>
              <a:rPr lang="en-US" kern="0" dirty="0">
                <a:solidFill>
                  <a:srgbClr val="000000"/>
                </a:solidFill>
                <a:latin typeface="Arial"/>
                <a:ea typeface="ＭＳ Ｐゴシック" charset="-128"/>
              </a:rPr>
              <a:t>Financial Fitness assessment</a:t>
            </a:r>
          </a:p>
          <a:p>
            <a:pPr marL="230188" lvl="0" indent="-230188">
              <a:spcBef>
                <a:spcPct val="20000"/>
              </a:spcBef>
              <a:buFont typeface="Times" pitchFamily="96" charset="0"/>
              <a:buChar char="•"/>
            </a:pPr>
            <a:r>
              <a:rPr lang="en-US" kern="0" dirty="0">
                <a:solidFill>
                  <a:srgbClr val="000000"/>
                </a:solidFill>
                <a:latin typeface="Arial"/>
                <a:ea typeface="ＭＳ Ｐゴシック" charset="-128"/>
              </a:rPr>
              <a:t>Step-by-step assistance in </a:t>
            </a:r>
            <a:br>
              <a:rPr lang="en-US" kern="0" dirty="0">
                <a:solidFill>
                  <a:srgbClr val="000000"/>
                </a:solidFill>
                <a:latin typeface="Arial"/>
                <a:ea typeface="ＭＳ Ｐゴシック" charset="-128"/>
              </a:rPr>
            </a:br>
            <a:r>
              <a:rPr lang="en-US" kern="0" dirty="0">
                <a:solidFill>
                  <a:srgbClr val="000000"/>
                </a:solidFill>
                <a:latin typeface="Arial"/>
                <a:ea typeface="ＭＳ Ｐゴシック" charset="-128"/>
              </a:rPr>
              <a:t>completing a personalized </a:t>
            </a:r>
            <a:br>
              <a:rPr lang="en-US" kern="0" dirty="0">
                <a:solidFill>
                  <a:srgbClr val="000000"/>
                </a:solidFill>
                <a:latin typeface="Arial"/>
                <a:ea typeface="ＭＳ Ｐゴシック" charset="-128"/>
              </a:rPr>
            </a:br>
            <a:r>
              <a:rPr lang="en-US" kern="0" dirty="0">
                <a:solidFill>
                  <a:srgbClr val="000000"/>
                </a:solidFill>
                <a:latin typeface="Arial"/>
                <a:ea typeface="ＭＳ Ｐゴシック" charset="-128"/>
              </a:rPr>
              <a:t>financial plan</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1324" y="2070932"/>
            <a:ext cx="3160555" cy="3657600"/>
          </a:xfrm>
          <a:prstGeom prst="rect">
            <a:avLst/>
          </a:prstGeom>
        </p:spPr>
      </p:pic>
    </p:spTree>
    <p:extLst>
      <p:ext uri="{BB962C8B-B14F-4D97-AF65-F5344CB8AC3E}">
        <p14:creationId xmlns:p14="http://schemas.microsoft.com/office/powerpoint/2010/main" val="20853734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pPr>
              <a:buNone/>
            </a:pPr>
            <a:endParaRPr lang="en-US" dirty="0" smtClean="0"/>
          </a:p>
          <a:p>
            <a:pPr>
              <a:buNone/>
            </a:pPr>
            <a:endParaRPr lang="en-US" dirty="0" smtClean="0"/>
          </a:p>
          <a:p>
            <a:pPr>
              <a:buNone/>
            </a:pPr>
            <a:endParaRPr lang="en-US" dirty="0" smtClean="0"/>
          </a:p>
          <a:p>
            <a:pPr>
              <a:buNone/>
            </a:pPr>
            <a:r>
              <a:rPr lang="en-US" dirty="0" smtClean="0"/>
              <a:t>What questions can I answer?</a:t>
            </a:r>
          </a:p>
          <a:p>
            <a:pPr>
              <a:buNone/>
            </a:pPr>
            <a:endParaRPr lang="en-US" dirty="0"/>
          </a:p>
        </p:txBody>
      </p:sp>
    </p:spTree>
    <p:extLst>
      <p:ext uri="{BB962C8B-B14F-4D97-AF65-F5344CB8AC3E}">
        <p14:creationId xmlns:p14="http://schemas.microsoft.com/office/powerpoint/2010/main" val="30532401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323850" y="2434112"/>
            <a:ext cx="8651310" cy="4152419"/>
          </a:xfrm>
          <a:prstGeom prst="rect">
            <a:avLst/>
          </a:prstGeom>
          <a:noFill/>
          <a:ln w="9525">
            <a:noFill/>
            <a:miter lim="800000"/>
            <a:headEnd/>
            <a:tailEnd/>
          </a:ln>
        </p:spPr>
        <p:txBody>
          <a:bodyPr wrap="square" anchor="ctr">
            <a:prstTxWarp prst="textNoShape">
              <a:avLst/>
            </a:prstTxWarp>
            <a:spAutoFit/>
          </a:bodyPr>
          <a:lstStyle/>
          <a:p>
            <a:pPr lvl="0">
              <a:spcBef>
                <a:spcPts val="450"/>
              </a:spcBef>
            </a:pPr>
            <a:r>
              <a:rPr lang="en-US" sz="800" dirty="0">
                <a:solidFill>
                  <a:srgbClr val="000000"/>
                </a:solidFill>
                <a:latin typeface="Arial"/>
                <a:cs typeface="Arial"/>
              </a:rPr>
              <a:t>The legal, financial and grief services are provided by Ceridian HCM, Inc. The services are not affiliated with Minnesota Life, </a:t>
            </a:r>
            <a:r>
              <a:rPr lang="en-US" sz="800" dirty="0" err="1">
                <a:solidFill>
                  <a:srgbClr val="000000"/>
                </a:solidFill>
                <a:latin typeface="Arial"/>
                <a:cs typeface="Arial"/>
              </a:rPr>
              <a:t>Securian</a:t>
            </a:r>
            <a:r>
              <a:rPr lang="en-US" sz="800" dirty="0">
                <a:solidFill>
                  <a:srgbClr val="000000"/>
                </a:solidFill>
                <a:latin typeface="Arial"/>
                <a:cs typeface="Arial"/>
              </a:rPr>
              <a:t> Life or its group contracts and may be discontinued at any time. Certain terms, conditions and restrictions may apply when utilizing the services.</a:t>
            </a:r>
          </a:p>
          <a:p>
            <a:pPr lvl="0">
              <a:spcBef>
                <a:spcPts val="450"/>
              </a:spcBef>
            </a:pPr>
            <a:r>
              <a:rPr lang="en-US" sz="800" dirty="0">
                <a:solidFill>
                  <a:srgbClr val="000000"/>
                </a:solidFill>
                <a:latin typeface="Arial"/>
                <a:cs typeface="Arial"/>
              </a:rPr>
              <a:t>The travel assistance services are provided by </a:t>
            </a:r>
            <a:r>
              <a:rPr lang="en-US" sz="800" dirty="0" err="1">
                <a:solidFill>
                  <a:srgbClr val="000000"/>
                </a:solidFill>
                <a:latin typeface="Arial"/>
                <a:cs typeface="Arial"/>
              </a:rPr>
              <a:t>RedpointWTP</a:t>
            </a:r>
            <a:r>
              <a:rPr lang="en-US" sz="800" dirty="0">
                <a:solidFill>
                  <a:srgbClr val="000000"/>
                </a:solidFill>
                <a:latin typeface="Arial"/>
                <a:cs typeface="Arial"/>
              </a:rPr>
              <a:t> LLC. The services are not affiliated with Minnesota Life, </a:t>
            </a:r>
            <a:r>
              <a:rPr lang="en-US" sz="800" dirty="0" err="1">
                <a:solidFill>
                  <a:srgbClr val="000000"/>
                </a:solidFill>
                <a:latin typeface="Arial"/>
                <a:cs typeface="Arial"/>
              </a:rPr>
              <a:t>Securian</a:t>
            </a:r>
            <a:r>
              <a:rPr lang="en-US" sz="800" dirty="0">
                <a:solidFill>
                  <a:srgbClr val="000000"/>
                </a:solidFill>
                <a:latin typeface="Arial"/>
                <a:cs typeface="Arial"/>
              </a:rPr>
              <a:t> Life or its group contracts and may be discontinued at any time. Certain terms, conditions and restrictions may apply when utilizing the services.</a:t>
            </a:r>
          </a:p>
          <a:p>
            <a:pPr lvl="0">
              <a:spcBef>
                <a:spcPts val="450"/>
              </a:spcBef>
            </a:pPr>
            <a:r>
              <a:rPr lang="en-US" sz="800" dirty="0">
                <a:solidFill>
                  <a:srgbClr val="000000"/>
                </a:solidFill>
                <a:latin typeface="Arial"/>
              </a:rPr>
              <a:t>Services provided by PricewaterhouseCoopers LLP are their sole responsibility. The services are not affiliated with Minnesota Life, </a:t>
            </a:r>
            <a:r>
              <a:rPr lang="en-US" sz="800" dirty="0" err="1">
                <a:solidFill>
                  <a:srgbClr val="000000"/>
                </a:solidFill>
                <a:latin typeface="Arial"/>
              </a:rPr>
              <a:t>Securian</a:t>
            </a:r>
            <a:r>
              <a:rPr lang="en-US" sz="800" dirty="0">
                <a:solidFill>
                  <a:srgbClr val="000000"/>
                </a:solidFill>
                <a:latin typeface="Arial"/>
              </a:rPr>
              <a:t> Life or its group contracts and may be discontinued at any time. Certain terms, conditions and restrictions may apply when utilizing the services.</a:t>
            </a:r>
          </a:p>
          <a:p>
            <a:pPr lvl="0">
              <a:spcBef>
                <a:spcPts val="450"/>
              </a:spcBef>
            </a:pPr>
            <a:r>
              <a:rPr lang="en-US" sz="800" dirty="0">
                <a:solidFill>
                  <a:srgbClr val="000000"/>
                </a:solidFill>
                <a:latin typeface="Arial"/>
              </a:rPr>
              <a:t>Neither PwC nor its employees are involved in the sale or endorsement of investment or insurance products.</a:t>
            </a:r>
          </a:p>
          <a:p>
            <a:pPr lvl="0">
              <a:spcBef>
                <a:spcPts val="450"/>
              </a:spcBef>
            </a:pPr>
            <a:r>
              <a:rPr lang="en-US" sz="800" dirty="0">
                <a:solidFill>
                  <a:srgbClr val="000000"/>
                </a:solidFill>
                <a:latin typeface="Arial"/>
              </a:rPr>
              <a:t>Insurance products are issued by Minnesota Life Insurance Company or </a:t>
            </a:r>
            <a:r>
              <a:rPr lang="en-US" sz="800" dirty="0" err="1">
                <a:solidFill>
                  <a:srgbClr val="000000"/>
                </a:solidFill>
                <a:latin typeface="Arial"/>
              </a:rPr>
              <a:t>Securian</a:t>
            </a:r>
            <a:r>
              <a:rPr lang="en-US" sz="800" dirty="0">
                <a:solidFill>
                  <a:srgbClr val="000000"/>
                </a:solidFill>
                <a:latin typeface="Arial"/>
              </a:rPr>
              <a:t> Life Insurance Company, a New York authorized insurer. Both companies are headquartered in Saint Paul, MN. Product availability and features may vary by state. Each insurer is solely responsible for the financial obligations under the policies or contracts it issues.</a:t>
            </a:r>
          </a:p>
          <a:p>
            <a:pPr lvl="0">
              <a:spcBef>
                <a:spcPts val="450"/>
              </a:spcBef>
            </a:pPr>
            <a:r>
              <a:rPr lang="en-US" sz="800" dirty="0">
                <a:solidFill>
                  <a:srgbClr val="000000"/>
                </a:solidFill>
                <a:latin typeface="Arial"/>
              </a:rPr>
              <a:t>The </a:t>
            </a:r>
            <a:r>
              <a:rPr lang="en-US" sz="800" dirty="0" err="1">
                <a:solidFill>
                  <a:srgbClr val="000000"/>
                </a:solidFill>
                <a:latin typeface="Arial"/>
              </a:rPr>
              <a:t>Securian</a:t>
            </a:r>
            <a:r>
              <a:rPr lang="en-US" sz="800" dirty="0">
                <a:solidFill>
                  <a:srgbClr val="000000"/>
                </a:solidFill>
                <a:latin typeface="Arial"/>
              </a:rPr>
              <a:t> Financial Group, Inc. and its affiliates, Minnesota Life and </a:t>
            </a:r>
            <a:r>
              <a:rPr lang="en-US" sz="800" dirty="0" err="1">
                <a:solidFill>
                  <a:srgbClr val="000000"/>
                </a:solidFill>
                <a:latin typeface="Arial"/>
              </a:rPr>
              <a:t>Securian</a:t>
            </a:r>
            <a:r>
              <a:rPr lang="en-US" sz="800" dirty="0">
                <a:solidFill>
                  <a:srgbClr val="000000"/>
                </a:solidFill>
                <a:latin typeface="Arial"/>
              </a:rPr>
              <a:t> Life, provide a wide range of financial products and services that meet the needs of individuals, families, business owners, financial institutions and employers.</a:t>
            </a:r>
          </a:p>
          <a:p>
            <a:pPr marL="0" indent="0">
              <a:buFont typeface="Times"/>
              <a:buNone/>
              <a:defRPr/>
            </a:pPr>
            <a:endParaRPr lang="en-US" sz="800" dirty="0" smtClean="0">
              <a:latin typeface="+mn-lt"/>
            </a:endParaRPr>
          </a:p>
          <a:p>
            <a:pPr marL="0" indent="0">
              <a:buFont typeface="Times"/>
              <a:buNone/>
              <a:defRPr/>
            </a:pPr>
            <a:r>
              <a:rPr lang="en-US" sz="800" dirty="0" smtClean="0">
                <a:latin typeface="+mn-lt"/>
              </a:rPr>
              <a:t>This </a:t>
            </a:r>
            <a:r>
              <a:rPr lang="en-US" sz="800" dirty="0">
                <a:latin typeface="+mn-lt"/>
              </a:rPr>
              <a:t>is a summary of plan provisions related to the insurance policy issued by Minnesota Life to Texas A&amp;M.. In the event of a conflict between this summary and the policy and/or certificate, the policy and/or certificate shall dictate the insurance provisions, exclusions, all limitations and terms of coverage.</a:t>
            </a:r>
          </a:p>
          <a:p>
            <a:pPr marL="0" indent="0">
              <a:buFont typeface="Times"/>
              <a:buNone/>
              <a:defRPr/>
            </a:pPr>
            <a:endParaRPr lang="en-US" sz="800" dirty="0">
              <a:latin typeface="+mn-lt"/>
            </a:endParaRPr>
          </a:p>
          <a:p>
            <a:pPr marL="0" indent="0">
              <a:buFont typeface="Times"/>
              <a:buNone/>
              <a:defRPr/>
            </a:pPr>
            <a:r>
              <a:rPr lang="en-US" sz="800" dirty="0">
                <a:latin typeface="+mn-lt"/>
              </a:rPr>
              <a:t>This product is offered under policy form series </a:t>
            </a:r>
            <a:r>
              <a:rPr lang="en-US" sz="800" dirty="0" smtClean="0">
                <a:latin typeface="+mn-lt"/>
              </a:rPr>
              <a:t>MHC-96-13181.42 </a:t>
            </a:r>
            <a:r>
              <a:rPr lang="en-US" sz="800" dirty="0">
                <a:latin typeface="+mn-lt"/>
              </a:rPr>
              <a:t>and </a:t>
            </a:r>
            <a:r>
              <a:rPr lang="en-US" sz="800" dirty="0" smtClean="0">
                <a:latin typeface="+mn-lt"/>
              </a:rPr>
              <a:t>02-30429.42</a:t>
            </a:r>
            <a:r>
              <a:rPr lang="en-US" sz="800" dirty="0">
                <a:latin typeface="+mn-lt"/>
              </a:rPr>
              <a:t>.</a:t>
            </a:r>
            <a:endParaRPr lang="en-US" sz="800" b="1" dirty="0">
              <a:latin typeface="+mn-lt"/>
              <a:ea typeface="Arial" pitchFamily="96" charset="0"/>
              <a:cs typeface="Arial" pitchFamily="96" charset="0"/>
            </a:endParaRPr>
          </a:p>
          <a:p>
            <a:pPr eaLnBrk="0" hangingPunct="0"/>
            <a:endParaRPr lang="en-US" sz="900" b="1" dirty="0">
              <a:latin typeface="Arial" pitchFamily="96" charset="0"/>
              <a:ea typeface="Arial" pitchFamily="96" charset="0"/>
              <a:cs typeface="Arial" pitchFamily="96" charset="0"/>
            </a:endParaRPr>
          </a:p>
          <a:p>
            <a:pPr eaLnBrk="0" hangingPunct="0"/>
            <a:endParaRPr lang="en-US" sz="900" b="1" dirty="0">
              <a:latin typeface="Arial" pitchFamily="96" charset="0"/>
              <a:ea typeface="Arial" pitchFamily="96" charset="0"/>
              <a:cs typeface="Arial" pitchFamily="96" charset="0"/>
            </a:endParaRPr>
          </a:p>
          <a:p>
            <a:pPr eaLnBrk="0" hangingPunct="0"/>
            <a:endParaRPr lang="en-US" sz="900" b="1" dirty="0">
              <a:latin typeface="Arial" pitchFamily="96" charset="0"/>
              <a:ea typeface="Arial" pitchFamily="96" charset="0"/>
              <a:cs typeface="Arial" pitchFamily="96" charset="0"/>
            </a:endParaRPr>
          </a:p>
          <a:p>
            <a:r>
              <a:rPr lang="en-US" sz="800" b="1" dirty="0" smtClean="0">
                <a:latin typeface="Arial" pitchFamily="96" charset="0"/>
              </a:rPr>
              <a:t>Minnesota Life Insurance Company</a:t>
            </a:r>
          </a:p>
          <a:p>
            <a:r>
              <a:rPr lang="en-US" sz="800" dirty="0" smtClean="0">
                <a:latin typeface="Arial" pitchFamily="96" charset="0"/>
              </a:rPr>
              <a:t>A Securian Company</a:t>
            </a:r>
          </a:p>
          <a:p>
            <a:pPr>
              <a:spcAft>
                <a:spcPts val="0"/>
              </a:spcAft>
            </a:pPr>
            <a:endParaRPr lang="en-US" sz="800" dirty="0" smtClean="0">
              <a:latin typeface="Arial" pitchFamily="96" charset="0"/>
            </a:endParaRPr>
          </a:p>
          <a:p>
            <a:r>
              <a:rPr lang="en-US" sz="800" b="1" dirty="0" smtClean="0">
                <a:latin typeface="Arial" pitchFamily="96" charset="0"/>
              </a:rPr>
              <a:t>Group Insurance</a:t>
            </a:r>
          </a:p>
          <a:p>
            <a:r>
              <a:rPr lang="en-US" sz="800" dirty="0" smtClean="0">
                <a:latin typeface="Arial" pitchFamily="96" charset="0"/>
              </a:rPr>
              <a:t>www.LifeBenefits.com</a:t>
            </a:r>
          </a:p>
          <a:p>
            <a:endParaRPr lang="en-US" sz="800" dirty="0" smtClean="0">
              <a:latin typeface="Arial" pitchFamily="96" charset="0"/>
            </a:endParaRPr>
          </a:p>
          <a:p>
            <a:r>
              <a:rPr lang="en-US" sz="800" dirty="0" smtClean="0">
                <a:latin typeface="Arial" pitchFamily="96" charset="0"/>
              </a:rPr>
              <a:t>400 Robert Street North, St. Paul, MN 55101-2098</a:t>
            </a:r>
          </a:p>
          <a:p>
            <a:r>
              <a:rPr lang="en-US" sz="800" dirty="0">
                <a:latin typeface="Arial" pitchFamily="96" charset="0"/>
              </a:rPr>
              <a:t>©</a:t>
            </a:r>
            <a:r>
              <a:rPr lang="en-US" sz="800" dirty="0" smtClean="0">
                <a:latin typeface="Arial" pitchFamily="96" charset="0"/>
              </a:rPr>
              <a:t>2013 </a:t>
            </a:r>
            <a:r>
              <a:rPr lang="en-US" sz="800" dirty="0">
                <a:latin typeface="Arial" pitchFamily="96" charset="0"/>
              </a:rPr>
              <a:t>Securian Financial Group, Inc.  All rights reserved</a:t>
            </a:r>
            <a:r>
              <a:rPr lang="en-US" sz="800" dirty="0" smtClean="0">
                <a:latin typeface="Arial" pitchFamily="96" charset="0"/>
              </a:rPr>
              <a:t>.</a:t>
            </a:r>
          </a:p>
          <a:p>
            <a:endParaRPr lang="en-US" sz="800" dirty="0" smtClean="0">
              <a:latin typeface="Arial" pitchFamily="96" charset="0"/>
            </a:endParaRPr>
          </a:p>
          <a:p>
            <a:r>
              <a:rPr lang="en-US" sz="800" dirty="0" smtClean="0">
                <a:latin typeface="Arial" pitchFamily="96" charset="0"/>
              </a:rPr>
              <a:t>5-2014</a:t>
            </a:r>
          </a:p>
          <a:p>
            <a:r>
              <a:rPr lang="en-US" sz="800" dirty="0">
                <a:latin typeface="Arial" pitchFamily="96" charset="0"/>
              </a:rPr>
              <a:t>A02630-0514</a:t>
            </a:r>
          </a:p>
        </p:txBody>
      </p:sp>
    </p:spTree>
    <p:extLst>
      <p:ext uri="{BB962C8B-B14F-4D97-AF65-F5344CB8AC3E}">
        <p14:creationId xmlns:p14="http://schemas.microsoft.com/office/powerpoint/2010/main" val="22075173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dirty="0" smtClean="0">
                <a:ea typeface="ＭＳ Ｐゴシック"/>
              </a:rPr>
              <a:t>Group term life insurance</a:t>
            </a:r>
            <a:br>
              <a:rPr lang="en-US" dirty="0" smtClean="0">
                <a:ea typeface="ＭＳ Ｐゴシック"/>
              </a:rPr>
            </a:br>
            <a:r>
              <a:rPr lang="en-US" sz="2400" dirty="0" smtClean="0">
                <a:ea typeface="ＭＳ Ｐゴシック"/>
              </a:rPr>
              <a:t>Basic Life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87612519"/>
              </p:ext>
            </p:extLst>
          </p:nvPr>
        </p:nvGraphicFramePr>
        <p:xfrm>
          <a:off x="457200" y="1755775"/>
          <a:ext cx="8228889" cy="4235337"/>
        </p:xfrm>
        <a:graphic>
          <a:graphicData uri="http://schemas.openxmlformats.org/drawingml/2006/table">
            <a:tbl>
              <a:tblPr firstRow="1" bandRow="1">
                <a:tableStyleId>{21E4AEA4-8DFA-4A89-87EB-49C32662AFE0}</a:tableStyleId>
              </a:tblPr>
              <a:tblGrid>
                <a:gridCol w="4722181"/>
                <a:gridCol w="3506708"/>
              </a:tblGrid>
              <a:tr h="621990">
                <a:tc>
                  <a:txBody>
                    <a:bodyPr/>
                    <a:lstStyle/>
                    <a:p>
                      <a:pPr algn="ctr"/>
                      <a:r>
                        <a:rPr lang="en-US" dirty="0" smtClean="0"/>
                        <a:t>Coverage</a:t>
                      </a:r>
                      <a:r>
                        <a:rPr lang="en-US" baseline="0" dirty="0" smtClean="0"/>
                        <a:t> Type</a:t>
                      </a:r>
                      <a:endParaRPr lang="en-US" dirty="0"/>
                    </a:p>
                  </a:txBody>
                  <a:tcPr marL="90067" marR="90067">
                    <a:solidFill>
                      <a:srgbClr val="E19C1E"/>
                    </a:solidFill>
                  </a:tcPr>
                </a:tc>
                <a:tc>
                  <a:txBody>
                    <a:bodyPr/>
                    <a:lstStyle/>
                    <a:p>
                      <a:pPr algn="ctr"/>
                      <a:r>
                        <a:rPr lang="en-US" dirty="0" smtClean="0"/>
                        <a:t>Coverage Options</a:t>
                      </a:r>
                      <a:endParaRPr lang="en-US" dirty="0"/>
                    </a:p>
                  </a:txBody>
                  <a:tcPr marL="90067" marR="90067">
                    <a:solidFill>
                      <a:srgbClr val="E19C1E"/>
                    </a:solidFill>
                  </a:tcPr>
                </a:tc>
              </a:tr>
              <a:tr h="1993775">
                <a:tc>
                  <a:txBody>
                    <a:bodyPr/>
                    <a:lstStyle/>
                    <a:p>
                      <a:r>
                        <a:rPr lang="en-US" b="1" dirty="0" smtClean="0"/>
                        <a:t>Basic Life &amp; Basic AD&amp;D</a:t>
                      </a:r>
                    </a:p>
                    <a:p>
                      <a:r>
                        <a:rPr lang="en-US" i="1" dirty="0" smtClean="0"/>
                        <a:t>If you are enrolled in A&amp;M System health plan, you are automatically covered for Basic Life</a:t>
                      </a:r>
                    </a:p>
                    <a:p>
                      <a:endParaRPr lang="en-US" i="1" dirty="0" smtClean="0"/>
                    </a:p>
                    <a:p>
                      <a:r>
                        <a:rPr lang="en-US" i="1" dirty="0" smtClean="0"/>
                        <a:t>If</a:t>
                      </a:r>
                      <a:r>
                        <a:rPr lang="en-US" i="1" baseline="0" dirty="0" smtClean="0"/>
                        <a:t> you have no health coverage through the A&amp;M system or outside the A&amp;M system you can enroll and pay for Basic Life</a:t>
                      </a:r>
                    </a:p>
                  </a:txBody>
                  <a:tcPr marL="90067" marR="90067">
                    <a:solidFill>
                      <a:srgbClr val="FFF7E1"/>
                    </a:solidFill>
                  </a:tcPr>
                </a:tc>
                <a:tc>
                  <a:txBody>
                    <a:bodyPr/>
                    <a:lstStyle/>
                    <a:p>
                      <a:pPr>
                        <a:buFont typeface="Arial" pitchFamily="34" charset="0"/>
                        <a:buChar char="•"/>
                      </a:pPr>
                      <a:r>
                        <a:rPr lang="en-US" baseline="0" dirty="0" smtClean="0"/>
                        <a:t> Life – $7,500</a:t>
                      </a:r>
                    </a:p>
                    <a:p>
                      <a:pPr>
                        <a:buFont typeface="Arial" pitchFamily="34" charset="0"/>
                        <a:buChar char="•"/>
                      </a:pPr>
                      <a:r>
                        <a:rPr lang="en-US" baseline="0" dirty="0" smtClean="0"/>
                        <a:t> AD&amp;D – 5,000</a:t>
                      </a:r>
                    </a:p>
                    <a:p>
                      <a:pPr>
                        <a:buFont typeface="Arial" pitchFamily="34" charset="0"/>
                        <a:buChar char="•"/>
                      </a:pPr>
                      <a:r>
                        <a:rPr lang="en-US" baseline="0" dirty="0" smtClean="0"/>
                        <a:t> Dependent Life –</a:t>
                      </a:r>
                    </a:p>
                    <a:p>
                      <a:pPr>
                        <a:buFont typeface="Arial" pitchFamily="34" charset="0"/>
                        <a:buChar char="•"/>
                      </a:pPr>
                      <a:r>
                        <a:rPr lang="en-US" baseline="0" dirty="0" smtClean="0"/>
                        <a:t> $5,000 for each eligible child</a:t>
                      </a:r>
                      <a:endParaRPr lang="en-US" dirty="0"/>
                    </a:p>
                  </a:txBody>
                  <a:tcPr marL="90067" marR="90067">
                    <a:solidFill>
                      <a:srgbClr val="FFF7E1"/>
                    </a:solidFill>
                  </a:tcPr>
                </a:tc>
              </a:tr>
              <a:tr h="1327347">
                <a:tc>
                  <a:txBody>
                    <a:bodyPr/>
                    <a:lstStyle/>
                    <a:p>
                      <a:r>
                        <a:rPr lang="en-US" b="1" dirty="0" smtClean="0"/>
                        <a:t>Alternative Basic Life (ABL) &amp; Basic AD&amp;D</a:t>
                      </a:r>
                    </a:p>
                    <a:p>
                      <a:r>
                        <a:rPr lang="en-US" i="1" dirty="0" smtClean="0"/>
                        <a:t>If you have health</a:t>
                      </a:r>
                      <a:r>
                        <a:rPr lang="en-US" i="1" baseline="0" dirty="0" smtClean="0"/>
                        <a:t> coverage outside the A&amp;M system health plan you can enroll in ABL</a:t>
                      </a:r>
                      <a:endParaRPr lang="en-US" i="1" dirty="0"/>
                    </a:p>
                  </a:txBody>
                  <a:tcPr marL="90067" marR="90067">
                    <a:solidFill>
                      <a:srgbClr val="FFEEC0"/>
                    </a:solidFill>
                  </a:tcPr>
                </a:tc>
                <a:tc>
                  <a:txBody>
                    <a:bodyPr/>
                    <a:lstStyle/>
                    <a:p>
                      <a:pPr>
                        <a:buFont typeface="Arial" pitchFamily="34" charset="0"/>
                        <a:buChar char="•"/>
                      </a:pPr>
                      <a:r>
                        <a:rPr lang="en-US" dirty="0" smtClean="0"/>
                        <a:t> $50,000,</a:t>
                      </a:r>
                      <a:r>
                        <a:rPr lang="en-US" baseline="0" dirty="0" smtClean="0"/>
                        <a:t> or 7 times annual salary if less</a:t>
                      </a:r>
                    </a:p>
                    <a:p>
                      <a:pPr>
                        <a:buFont typeface="Arial" pitchFamily="34" charset="0"/>
                        <a:buChar char="•"/>
                      </a:pPr>
                      <a:r>
                        <a:rPr lang="en-US" baseline="0" dirty="0" smtClean="0"/>
                        <a:t> AD&amp;D - $5,000</a:t>
                      </a:r>
                    </a:p>
                    <a:p>
                      <a:pPr>
                        <a:buFont typeface="Arial" pitchFamily="34" charset="0"/>
                        <a:buChar char="•"/>
                      </a:pPr>
                      <a:r>
                        <a:rPr lang="en-US" baseline="0" dirty="0" smtClean="0"/>
                        <a:t> $5,000 for each eligible child</a:t>
                      </a:r>
                      <a:endParaRPr lang="en-US" dirty="0"/>
                    </a:p>
                  </a:txBody>
                  <a:tcPr marL="90067" marR="90067">
                    <a:solidFill>
                      <a:srgbClr val="FFEEC0"/>
                    </a:solidFill>
                  </a:tcPr>
                </a:tc>
              </a:tr>
            </a:tbl>
          </a:graphicData>
        </a:graphic>
      </p:graphicFrame>
    </p:spTree>
    <p:extLst>
      <p:ext uri="{BB962C8B-B14F-4D97-AF65-F5344CB8AC3E}">
        <p14:creationId xmlns:p14="http://schemas.microsoft.com/office/powerpoint/2010/main" val="21655837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smtClean="0">
                <a:ea typeface="ＭＳ Ｐゴシック"/>
              </a:rPr>
              <a:t>Group term life insurance</a:t>
            </a:r>
            <a:br>
              <a:rPr lang="en-US" dirty="0" smtClean="0">
                <a:ea typeface="ＭＳ Ｐゴシック"/>
              </a:rPr>
            </a:br>
            <a:r>
              <a:rPr lang="en-US" sz="2400" dirty="0" smtClean="0">
                <a:ea typeface="ＭＳ Ｐゴシック"/>
              </a:rPr>
              <a:t>Optional Life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48819205"/>
              </p:ext>
            </p:extLst>
          </p:nvPr>
        </p:nvGraphicFramePr>
        <p:xfrm>
          <a:off x="457200" y="1755775"/>
          <a:ext cx="8228889" cy="3643745"/>
        </p:xfrm>
        <a:graphic>
          <a:graphicData uri="http://schemas.openxmlformats.org/drawingml/2006/table">
            <a:tbl>
              <a:tblPr firstRow="1" bandRow="1">
                <a:tableStyleId>{21E4AEA4-8DFA-4A89-87EB-49C32662AFE0}</a:tableStyleId>
              </a:tblPr>
              <a:tblGrid>
                <a:gridCol w="4722181"/>
                <a:gridCol w="3506708"/>
              </a:tblGrid>
              <a:tr h="568985">
                <a:tc>
                  <a:txBody>
                    <a:bodyPr/>
                    <a:lstStyle/>
                    <a:p>
                      <a:pPr algn="ctr"/>
                      <a:r>
                        <a:rPr lang="en-US" dirty="0" smtClean="0"/>
                        <a:t>Coverage</a:t>
                      </a:r>
                      <a:r>
                        <a:rPr lang="en-US" baseline="0" dirty="0" smtClean="0"/>
                        <a:t> Type</a:t>
                      </a:r>
                      <a:endParaRPr lang="en-US" dirty="0"/>
                    </a:p>
                  </a:txBody>
                  <a:tcPr marL="90067" marR="90067">
                    <a:solidFill>
                      <a:srgbClr val="E19C1E"/>
                    </a:solidFill>
                  </a:tcPr>
                </a:tc>
                <a:tc>
                  <a:txBody>
                    <a:bodyPr/>
                    <a:lstStyle/>
                    <a:p>
                      <a:pPr algn="ctr"/>
                      <a:r>
                        <a:rPr lang="en-US" dirty="0" smtClean="0"/>
                        <a:t>Coverage Options</a:t>
                      </a:r>
                      <a:endParaRPr lang="en-US" dirty="0"/>
                    </a:p>
                  </a:txBody>
                  <a:tcPr marL="90067" marR="90067">
                    <a:solidFill>
                      <a:srgbClr val="E19C1E"/>
                    </a:solidFill>
                  </a:tcPr>
                </a:tc>
              </a:tr>
              <a:tr h="3074760">
                <a:tc>
                  <a:txBody>
                    <a:bodyPr/>
                    <a:lstStyle/>
                    <a:p>
                      <a:r>
                        <a:rPr lang="en-US" b="1" dirty="0" smtClean="0"/>
                        <a:t>Optional</a:t>
                      </a:r>
                      <a:r>
                        <a:rPr lang="en-US" b="1" baseline="0" dirty="0" smtClean="0"/>
                        <a:t> Life</a:t>
                      </a:r>
                      <a:endParaRPr lang="en-US" b="1" dirty="0" smtClean="0"/>
                    </a:p>
                    <a:p>
                      <a:r>
                        <a:rPr lang="en-US" i="1" baseline="0" dirty="0" smtClean="0"/>
                        <a:t>Not available to employees enrolled in ABL</a:t>
                      </a:r>
                    </a:p>
                  </a:txBody>
                  <a:tcPr marL="90067" marR="90067">
                    <a:solidFill>
                      <a:srgbClr val="FFF7E1"/>
                    </a:solidFill>
                  </a:tcPr>
                </a:tc>
                <a:tc>
                  <a:txBody>
                    <a:bodyPr/>
                    <a:lstStyle/>
                    <a:p>
                      <a:pPr>
                        <a:buFont typeface="Arial" pitchFamily="34" charset="0"/>
                        <a:buChar char="•"/>
                      </a:pPr>
                      <a:r>
                        <a:rPr lang="en-US" baseline="0" dirty="0" smtClean="0"/>
                        <a:t> ½, 1, 2, 3, 4, 5 or 6 times your annualized salary (salary divided by the number of months you work, multiplied by 12, and rounded to the next lower $1,000).</a:t>
                      </a:r>
                    </a:p>
                    <a:p>
                      <a:pPr>
                        <a:buFont typeface="Arial" pitchFamily="34" charset="0"/>
                        <a:buChar char="•"/>
                      </a:pPr>
                      <a:r>
                        <a:rPr lang="en-US" baseline="0" dirty="0" smtClean="0"/>
                        <a:t> Max coverage = $1,000,000</a:t>
                      </a:r>
                    </a:p>
                    <a:p>
                      <a:pPr>
                        <a:buFont typeface="Arial" pitchFamily="34" charset="0"/>
                        <a:buChar char="•"/>
                      </a:pPr>
                      <a:r>
                        <a:rPr lang="en-US" baseline="0" dirty="0" smtClean="0"/>
                        <a:t> Any changes will require EOI</a:t>
                      </a:r>
                    </a:p>
                  </a:txBody>
                  <a:tcPr marL="90067" marR="90067">
                    <a:solidFill>
                      <a:srgbClr val="FFF7E1"/>
                    </a:solidFill>
                  </a:tcPr>
                </a:tc>
              </a:tr>
            </a:tbl>
          </a:graphicData>
        </a:graphic>
      </p:graphicFrame>
    </p:spTree>
    <p:extLst>
      <p:ext uri="{BB962C8B-B14F-4D97-AF65-F5344CB8AC3E}">
        <p14:creationId xmlns:p14="http://schemas.microsoft.com/office/powerpoint/2010/main" val="28956011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dirty="0" smtClean="0">
                <a:ea typeface="ＭＳ Ｐゴシック"/>
              </a:rPr>
              <a:t>Group term life insurance</a:t>
            </a:r>
            <a:br>
              <a:rPr lang="en-US" dirty="0" smtClean="0">
                <a:ea typeface="ＭＳ Ｐゴシック"/>
              </a:rPr>
            </a:br>
            <a:r>
              <a:rPr lang="en-US" sz="2400" dirty="0" smtClean="0">
                <a:ea typeface="ＭＳ Ｐゴシック"/>
              </a:rPr>
              <a:t>Dependent Life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50599451"/>
              </p:ext>
            </p:extLst>
          </p:nvPr>
        </p:nvGraphicFramePr>
        <p:xfrm>
          <a:off x="457200" y="1755775"/>
          <a:ext cx="8229600" cy="3852410"/>
        </p:xfrm>
        <a:graphic>
          <a:graphicData uri="http://schemas.openxmlformats.org/drawingml/2006/table">
            <a:tbl>
              <a:tblPr firstRow="1" bandRow="1">
                <a:tableStyleId>{21E4AEA4-8DFA-4A89-87EB-49C32662AFE0}</a:tableStyleId>
              </a:tblPr>
              <a:tblGrid>
                <a:gridCol w="8229600"/>
              </a:tblGrid>
              <a:tr h="330533">
                <a:tc>
                  <a:txBody>
                    <a:bodyPr/>
                    <a:lstStyle/>
                    <a:p>
                      <a:pPr algn="ctr"/>
                      <a:r>
                        <a:rPr lang="en-US" dirty="0" smtClean="0"/>
                        <a:t>Coverage</a:t>
                      </a:r>
                      <a:r>
                        <a:rPr lang="en-US" baseline="0" dirty="0" smtClean="0"/>
                        <a:t> Options</a:t>
                      </a:r>
                      <a:endParaRPr lang="en-US" dirty="0"/>
                    </a:p>
                  </a:txBody>
                  <a:tcPr marL="90256" marR="90256">
                    <a:solidFill>
                      <a:srgbClr val="E19C1E"/>
                    </a:solidFill>
                  </a:tcPr>
                </a:tc>
              </a:tr>
              <a:tr h="1220994">
                <a:tc>
                  <a:txBody>
                    <a:bodyPr/>
                    <a:lstStyle/>
                    <a:p>
                      <a:r>
                        <a:rPr lang="en-US" b="1" i="0" baseline="0" dirty="0" smtClean="0"/>
                        <a:t>Option A – Only Current Optional Life Participants</a:t>
                      </a:r>
                    </a:p>
                    <a:p>
                      <a:r>
                        <a:rPr lang="en-US" b="0" i="0" baseline="0" dirty="0" smtClean="0"/>
                        <a:t>Enrolled Spouse - $25,000, $50,000, $75,000, $100,000, $150,000 or $200,000</a:t>
                      </a:r>
                    </a:p>
                    <a:p>
                      <a:r>
                        <a:rPr lang="en-US" b="0" i="0" baseline="0" dirty="0" smtClean="0"/>
                        <a:t>Enrolled Children - $10,000</a:t>
                      </a:r>
                    </a:p>
                  </a:txBody>
                  <a:tcPr marL="90256" marR="90256">
                    <a:solidFill>
                      <a:srgbClr val="FFF7E1"/>
                    </a:solidFill>
                  </a:tcPr>
                </a:tc>
              </a:tr>
              <a:tr h="833624">
                <a:tc>
                  <a:txBody>
                    <a:bodyPr/>
                    <a:lstStyle/>
                    <a:p>
                      <a:r>
                        <a:rPr lang="en-US" b="1" i="0" baseline="0" dirty="0" smtClean="0"/>
                        <a:t>Option B – Any Current Basic Life Participants</a:t>
                      </a:r>
                    </a:p>
                    <a:p>
                      <a:r>
                        <a:rPr lang="en-US" b="0" i="0" baseline="0" dirty="0" smtClean="0"/>
                        <a:t>Enrolled Spouses and Children - $5,000 Term Life and $5,000 AD&amp;D</a:t>
                      </a:r>
                    </a:p>
                  </a:txBody>
                  <a:tcPr marL="90256" marR="90256">
                    <a:solidFill>
                      <a:srgbClr val="FFEEC0"/>
                    </a:solidFill>
                  </a:tcPr>
                </a:tc>
              </a:tr>
              <a:tr h="1432032">
                <a:tc>
                  <a:txBody>
                    <a:bodyPr/>
                    <a:lstStyle/>
                    <a:p>
                      <a:r>
                        <a:rPr lang="en-US" b="1" i="0" baseline="0" dirty="0" smtClean="0"/>
                        <a:t>Option C – Only Current  ABL Participants</a:t>
                      </a:r>
                    </a:p>
                    <a:p>
                      <a:r>
                        <a:rPr lang="en-US" b="0" i="0" baseline="0" dirty="0" smtClean="0"/>
                        <a:t>Enrolled Spouse – 50% of employee’s ABL coverage</a:t>
                      </a:r>
                    </a:p>
                    <a:p>
                      <a:r>
                        <a:rPr lang="en-US" b="0" i="0" baseline="0" dirty="0" smtClean="0"/>
                        <a:t>Enrolled Children – 10% of employee’s ABL coverage</a:t>
                      </a:r>
                    </a:p>
                  </a:txBody>
                  <a:tcPr marL="90256" marR="90256">
                    <a:solidFill>
                      <a:srgbClr val="FFF7E1"/>
                    </a:solidFill>
                  </a:tcPr>
                </a:tc>
              </a:tr>
            </a:tbl>
          </a:graphicData>
        </a:graphic>
      </p:graphicFrame>
    </p:spTree>
    <p:extLst>
      <p:ext uri="{BB962C8B-B14F-4D97-AF65-F5344CB8AC3E}">
        <p14:creationId xmlns:p14="http://schemas.microsoft.com/office/powerpoint/2010/main" val="2328845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205910102"/>
              </p:ext>
            </p:extLst>
          </p:nvPr>
        </p:nvGraphicFramePr>
        <p:xfrm>
          <a:off x="514350" y="1767205"/>
          <a:ext cx="7943850" cy="4023360"/>
        </p:xfrm>
        <a:graphic>
          <a:graphicData uri="http://schemas.openxmlformats.org/drawingml/2006/table">
            <a:tbl>
              <a:tblPr firstRow="1" bandRow="1">
                <a:tableStyleId>{21E4AEA4-8DFA-4A89-87EB-49C32662AFE0}</a:tableStyleId>
              </a:tblPr>
              <a:tblGrid>
                <a:gridCol w="7943850"/>
              </a:tblGrid>
              <a:tr h="330533">
                <a:tc>
                  <a:txBody>
                    <a:bodyPr/>
                    <a:lstStyle/>
                    <a:p>
                      <a:pPr algn="ctr"/>
                      <a:r>
                        <a:rPr lang="en-US" dirty="0" smtClean="0"/>
                        <a:t>Additional</a:t>
                      </a:r>
                      <a:r>
                        <a:rPr lang="en-US" baseline="0" dirty="0" smtClean="0"/>
                        <a:t> Information</a:t>
                      </a:r>
                      <a:endParaRPr lang="en-US" dirty="0"/>
                    </a:p>
                  </a:txBody>
                  <a:tcPr marL="90256" marR="90256">
                    <a:solidFill>
                      <a:srgbClr val="E19C1E"/>
                    </a:solidFill>
                  </a:tcPr>
                </a:tc>
              </a:tr>
              <a:tr h="1220994">
                <a:tc>
                  <a:txBody>
                    <a:bodyPr/>
                    <a:lstStyle/>
                    <a:p>
                      <a:pPr>
                        <a:buFont typeface="Arial" pitchFamily="34" charset="0"/>
                        <a:buNone/>
                      </a:pPr>
                      <a:r>
                        <a:rPr lang="en-US" b="1" baseline="0" dirty="0" smtClean="0"/>
                        <a:t>Applies to Options A, B and C</a:t>
                      </a:r>
                    </a:p>
                    <a:p>
                      <a:pPr>
                        <a:buFont typeface="Arial" pitchFamily="34" charset="0"/>
                        <a:buNone/>
                      </a:pPr>
                      <a:endParaRPr lang="en-US" b="1" baseline="0" dirty="0" smtClean="0"/>
                    </a:p>
                    <a:p>
                      <a:pPr>
                        <a:buFont typeface="Arial" pitchFamily="34" charset="0"/>
                        <a:buNone/>
                      </a:pPr>
                      <a:r>
                        <a:rPr lang="en-US" b="1" baseline="0" dirty="0" smtClean="0"/>
                        <a:t>Spouse</a:t>
                      </a:r>
                    </a:p>
                    <a:p>
                      <a:pPr>
                        <a:buFont typeface="Arial" pitchFamily="34" charset="0"/>
                        <a:buChar char="•"/>
                      </a:pPr>
                      <a:r>
                        <a:rPr lang="en-US" b="0" baseline="0" dirty="0" smtClean="0"/>
                        <a:t> Coverage cannot exceed 100% of employee’s Optional Life</a:t>
                      </a:r>
                    </a:p>
                    <a:p>
                      <a:pPr>
                        <a:buFont typeface="Arial" pitchFamily="34" charset="0"/>
                        <a:buChar char="•"/>
                      </a:pPr>
                      <a:r>
                        <a:rPr lang="en-US" b="0" baseline="0" dirty="0" smtClean="0"/>
                        <a:t> Any annual enrollment changes requires EOI</a:t>
                      </a:r>
                    </a:p>
                    <a:p>
                      <a:pPr>
                        <a:buFont typeface="Arial" pitchFamily="34" charset="0"/>
                        <a:buChar char="•"/>
                      </a:pPr>
                      <a:r>
                        <a:rPr lang="en-US" b="0" baseline="0" dirty="0" smtClean="0"/>
                        <a:t> Spouse GI - $50,000 if elected at initial eligibility</a:t>
                      </a:r>
                    </a:p>
                    <a:p>
                      <a:pPr>
                        <a:buFont typeface="Arial" pitchFamily="34" charset="0"/>
                        <a:buNone/>
                      </a:pPr>
                      <a:endParaRPr lang="en-US" b="1" baseline="0" dirty="0" smtClean="0"/>
                    </a:p>
                    <a:p>
                      <a:pPr>
                        <a:buFont typeface="Arial" pitchFamily="34" charset="0"/>
                        <a:buNone/>
                      </a:pPr>
                      <a:r>
                        <a:rPr lang="en-US" b="1" baseline="0" dirty="0" smtClean="0"/>
                        <a:t>Children</a:t>
                      </a:r>
                    </a:p>
                    <a:p>
                      <a:pPr>
                        <a:buFont typeface="Arial" pitchFamily="34" charset="0"/>
                        <a:buChar char="•"/>
                      </a:pPr>
                      <a:r>
                        <a:rPr lang="en-US" b="0" baseline="0" dirty="0" smtClean="0"/>
                        <a:t> Any annual enrollment changes are guaranteed w/o health questions</a:t>
                      </a:r>
                    </a:p>
                    <a:p>
                      <a:pPr>
                        <a:buFont typeface="Arial" pitchFamily="34" charset="0"/>
                        <a:buChar char="•"/>
                      </a:pPr>
                      <a:r>
                        <a:rPr lang="en-US" b="0" baseline="0" dirty="0" smtClean="0"/>
                        <a:t> A child may only be covered by one parent</a:t>
                      </a:r>
                    </a:p>
                    <a:p>
                      <a:pPr>
                        <a:buFont typeface="Arial" pitchFamily="34" charset="0"/>
                        <a:buChar char="•"/>
                      </a:pPr>
                      <a:r>
                        <a:rPr lang="en-US" b="0" baseline="0" dirty="0" smtClean="0"/>
                        <a:t> Eligible child is unmarried or married from live birth to 26</a:t>
                      </a:r>
                    </a:p>
                    <a:p>
                      <a:pPr>
                        <a:buFont typeface="Arial" pitchFamily="34" charset="0"/>
                        <a:buChar char="•"/>
                      </a:pPr>
                      <a:r>
                        <a:rPr lang="en-US" b="0" baseline="0" dirty="0" smtClean="0"/>
                        <a:t> If employee's first eligible child dies within the first 31 days of birth but prior to employee enrolling for child coverage, a benefit of $5,000 will be paid.</a:t>
                      </a:r>
                    </a:p>
                  </a:txBody>
                  <a:tcPr marL="90256" marR="90256">
                    <a:solidFill>
                      <a:srgbClr val="FFF7E1"/>
                    </a:solidFill>
                  </a:tcPr>
                </a:tc>
              </a:tr>
            </a:tbl>
          </a:graphicData>
        </a:graphic>
      </p:graphicFrame>
      <p:sp>
        <p:nvSpPr>
          <p:cNvPr id="5" name="Title 1"/>
          <p:cNvSpPr>
            <a:spLocks noGrp="1"/>
          </p:cNvSpPr>
          <p:nvPr>
            <p:ph type="title"/>
          </p:nvPr>
        </p:nvSpPr>
        <p:spPr>
          <a:xfrm>
            <a:off x="457200" y="274638"/>
            <a:ext cx="8229600" cy="1143000"/>
          </a:xfrm>
        </p:spPr>
        <p:txBody>
          <a:bodyPr/>
          <a:lstStyle/>
          <a:p>
            <a:r>
              <a:rPr lang="en-US" dirty="0" smtClean="0">
                <a:ea typeface="ＭＳ Ｐゴシック"/>
              </a:rPr>
              <a:t>Group term life insurance</a:t>
            </a:r>
            <a:br>
              <a:rPr lang="en-US" dirty="0" smtClean="0">
                <a:ea typeface="ＭＳ Ｐゴシック"/>
              </a:rPr>
            </a:br>
            <a:r>
              <a:rPr lang="en-US" sz="2400" dirty="0" smtClean="0">
                <a:ea typeface="ＭＳ Ｐゴシック"/>
              </a:rPr>
              <a:t>Dependent Life cont.</a:t>
            </a:r>
          </a:p>
        </p:txBody>
      </p:sp>
    </p:spTree>
    <p:extLst>
      <p:ext uri="{BB962C8B-B14F-4D97-AF65-F5344CB8AC3E}">
        <p14:creationId xmlns:p14="http://schemas.microsoft.com/office/powerpoint/2010/main" val="23645477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dirty="0" smtClean="0">
                <a:ea typeface="ＭＳ Ｐゴシック"/>
              </a:rPr>
              <a:t>Group term life insurance</a:t>
            </a:r>
            <a:br>
              <a:rPr lang="en-US" dirty="0" smtClean="0">
                <a:ea typeface="ＭＳ Ｐゴシック"/>
              </a:rPr>
            </a:br>
            <a:r>
              <a:rPr lang="en-US" sz="2400" dirty="0" smtClean="0">
                <a:ea typeface="ＭＳ Ｐゴシック"/>
              </a:rPr>
              <a:t>Optional AD&amp;D</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27899502"/>
              </p:ext>
            </p:extLst>
          </p:nvPr>
        </p:nvGraphicFramePr>
        <p:xfrm>
          <a:off x="361667" y="1646597"/>
          <a:ext cx="8318310" cy="4556760"/>
        </p:xfrm>
        <a:graphic>
          <a:graphicData uri="http://schemas.openxmlformats.org/drawingml/2006/table">
            <a:tbl>
              <a:tblPr firstRow="1" bandRow="1">
                <a:tableStyleId>{21E4AEA4-8DFA-4A89-87EB-49C32662AFE0}</a:tableStyleId>
              </a:tblPr>
              <a:tblGrid>
                <a:gridCol w="3030003"/>
                <a:gridCol w="5288307"/>
              </a:tblGrid>
              <a:tr h="344156">
                <a:tc>
                  <a:txBody>
                    <a:bodyPr/>
                    <a:lstStyle/>
                    <a:p>
                      <a:pPr algn="ctr"/>
                      <a:r>
                        <a:rPr lang="en-US" dirty="0" smtClean="0"/>
                        <a:t>Coverage</a:t>
                      </a:r>
                      <a:r>
                        <a:rPr lang="en-US" baseline="0" dirty="0" smtClean="0"/>
                        <a:t> Type</a:t>
                      </a:r>
                      <a:endParaRPr lang="en-US" dirty="0"/>
                    </a:p>
                  </a:txBody>
                  <a:tcPr marL="90067" marR="90067">
                    <a:solidFill>
                      <a:srgbClr val="E19C1E"/>
                    </a:solidFill>
                  </a:tcPr>
                </a:tc>
                <a:tc>
                  <a:txBody>
                    <a:bodyPr/>
                    <a:lstStyle/>
                    <a:p>
                      <a:pPr algn="ctr"/>
                      <a:r>
                        <a:rPr lang="en-US" dirty="0" smtClean="0"/>
                        <a:t>Coverage Options</a:t>
                      </a:r>
                      <a:endParaRPr lang="en-US" dirty="0"/>
                    </a:p>
                  </a:txBody>
                  <a:tcPr marL="90067" marR="90067">
                    <a:solidFill>
                      <a:srgbClr val="E19C1E"/>
                    </a:solidFill>
                  </a:tcPr>
                </a:tc>
              </a:tr>
              <a:tr h="3369856">
                <a:tc>
                  <a:txBody>
                    <a:bodyPr/>
                    <a:lstStyle/>
                    <a:p>
                      <a:r>
                        <a:rPr lang="en-US" b="1" dirty="0" smtClean="0"/>
                        <a:t>Optional</a:t>
                      </a:r>
                      <a:r>
                        <a:rPr lang="en-US" b="1" baseline="0" dirty="0" smtClean="0"/>
                        <a:t> Accidental Death &amp; Dismemberment (AD&amp;D)</a:t>
                      </a:r>
                      <a:endParaRPr lang="en-US" b="1" dirty="0" smtClean="0"/>
                    </a:p>
                  </a:txBody>
                  <a:tcPr marL="90067" marR="90067">
                    <a:solidFill>
                      <a:srgbClr val="FFF7E1"/>
                    </a:solidFill>
                  </a:tcPr>
                </a:tc>
                <a:tc>
                  <a:txBody>
                    <a:bodyPr/>
                    <a:lstStyle/>
                    <a:p>
                      <a:pPr>
                        <a:buFont typeface="Arial" pitchFamily="34" charset="0"/>
                        <a:buNone/>
                      </a:pPr>
                      <a:r>
                        <a:rPr lang="en-US" b="1" baseline="0" dirty="0" smtClean="0"/>
                        <a:t>Employee Plan</a:t>
                      </a:r>
                    </a:p>
                    <a:p>
                      <a:pPr>
                        <a:buFont typeface="Arial" pitchFamily="34" charset="0"/>
                        <a:buChar char="•"/>
                      </a:pPr>
                      <a:r>
                        <a:rPr lang="en-US" b="0" baseline="0" dirty="0" smtClean="0"/>
                        <a:t> Employees whose annual salary is less than or equal to $25,000 may elect up to $250,000, in $10,000 increments</a:t>
                      </a:r>
                    </a:p>
                    <a:p>
                      <a:pPr>
                        <a:buFont typeface="Arial" pitchFamily="34" charset="0"/>
                        <a:buChar char="•"/>
                      </a:pPr>
                      <a:r>
                        <a:rPr lang="en-US" b="0" baseline="0" dirty="0" smtClean="0"/>
                        <a:t> Employees whose annual salary is $25,000 or greater may elect 1 – 10x annual salary to maximum of $800,000, in $10,000 increments</a:t>
                      </a:r>
                    </a:p>
                    <a:p>
                      <a:pPr>
                        <a:buFont typeface="Arial" pitchFamily="34" charset="0"/>
                        <a:buNone/>
                      </a:pPr>
                      <a:r>
                        <a:rPr lang="en-US" b="1" baseline="0" dirty="0" smtClean="0"/>
                        <a:t>Family Plan</a:t>
                      </a:r>
                    </a:p>
                    <a:p>
                      <a:pPr>
                        <a:buFont typeface="Arial" pitchFamily="34" charset="0"/>
                        <a:buChar char="•"/>
                      </a:pPr>
                      <a:r>
                        <a:rPr lang="en-US" sz="1700" b="0" baseline="0" dirty="0" smtClean="0"/>
                        <a:t> Spouse (w/children) 50% of employee’s election</a:t>
                      </a:r>
                    </a:p>
                    <a:p>
                      <a:pPr>
                        <a:buFont typeface="Arial" pitchFamily="34" charset="0"/>
                        <a:buChar char="•"/>
                      </a:pPr>
                      <a:r>
                        <a:rPr lang="en-US" sz="1700" b="0" baseline="0" dirty="0" smtClean="0"/>
                        <a:t> Spouse (no children) 60% of employee’s election</a:t>
                      </a:r>
                    </a:p>
                    <a:p>
                      <a:pPr>
                        <a:buFont typeface="Arial" pitchFamily="34" charset="0"/>
                        <a:buChar char="•"/>
                      </a:pPr>
                      <a:r>
                        <a:rPr lang="en-US" sz="1700" b="0" baseline="0" dirty="0" smtClean="0"/>
                        <a:t> Each child (w/spouse) 10% of employee’s election</a:t>
                      </a:r>
                    </a:p>
                    <a:p>
                      <a:pPr>
                        <a:buFont typeface="Arial" pitchFamily="34" charset="0"/>
                        <a:buChar char="•"/>
                      </a:pPr>
                      <a:r>
                        <a:rPr lang="en-US" sz="1700" b="0" baseline="0" dirty="0" smtClean="0"/>
                        <a:t> Each child (no spouse) 15% of employee’s election</a:t>
                      </a:r>
                    </a:p>
                    <a:p>
                      <a:pPr lvl="0">
                        <a:buFont typeface="Arial" pitchFamily="34" charset="0"/>
                        <a:buNone/>
                      </a:pPr>
                      <a:r>
                        <a:rPr lang="en-US" sz="1600" b="0" i="1" baseline="0" dirty="0" smtClean="0"/>
                        <a:t>Child coverage maximum: $25,000</a:t>
                      </a:r>
                    </a:p>
                    <a:p>
                      <a:pPr>
                        <a:buFont typeface="Arial" pitchFamily="34" charset="0"/>
                        <a:buChar char="•"/>
                      </a:pPr>
                      <a:endParaRPr lang="en-US" sz="1700" b="0" baseline="0" dirty="0" smtClean="0"/>
                    </a:p>
                  </a:txBody>
                  <a:tcPr marL="90067" marR="90067">
                    <a:solidFill>
                      <a:srgbClr val="FFF7E1"/>
                    </a:solidFill>
                  </a:tcPr>
                </a:tc>
              </a:tr>
              <a:tr h="344156">
                <a:tc>
                  <a:txBody>
                    <a:bodyPr/>
                    <a:lstStyle/>
                    <a:p>
                      <a:endParaRPr lang="en-US" b="1" dirty="0" smtClean="0"/>
                    </a:p>
                  </a:txBody>
                  <a:tcPr marL="90067" marR="90067">
                    <a:solidFill>
                      <a:srgbClr val="FFF7E1"/>
                    </a:solidFill>
                  </a:tcPr>
                </a:tc>
                <a:tc>
                  <a:txBody>
                    <a:bodyPr/>
                    <a:lstStyle/>
                    <a:p>
                      <a:pPr>
                        <a:buFont typeface="Arial" pitchFamily="34" charset="0"/>
                        <a:buNone/>
                      </a:pPr>
                      <a:endParaRPr lang="en-US" sz="1700" b="0" baseline="0" dirty="0" smtClean="0"/>
                    </a:p>
                  </a:txBody>
                  <a:tcPr marL="90067" marR="90067">
                    <a:solidFill>
                      <a:srgbClr val="FFF7E1"/>
                    </a:solidFill>
                  </a:tcPr>
                </a:tc>
              </a:tr>
            </a:tbl>
          </a:graphicData>
        </a:graphic>
      </p:graphicFrame>
    </p:spTree>
    <p:extLst>
      <p:ext uri="{BB962C8B-B14F-4D97-AF65-F5344CB8AC3E}">
        <p14:creationId xmlns:p14="http://schemas.microsoft.com/office/powerpoint/2010/main" val="20101332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happens to your coverage </a:t>
            </a:r>
            <a:br>
              <a:rPr lang="en-US" dirty="0" smtClean="0"/>
            </a:br>
            <a:r>
              <a:rPr lang="en-US" dirty="0" smtClean="0"/>
              <a:t>when you retire?</a:t>
            </a:r>
            <a:endParaRPr lang="en-US" dirty="0"/>
          </a:p>
        </p:txBody>
      </p:sp>
      <p:sp>
        <p:nvSpPr>
          <p:cNvPr id="3" name="Content Placeholder 2"/>
          <p:cNvSpPr>
            <a:spLocks noGrp="1"/>
          </p:cNvSpPr>
          <p:nvPr>
            <p:ph idx="1"/>
          </p:nvPr>
        </p:nvSpPr>
        <p:spPr>
          <a:xfrm>
            <a:off x="492369" y="1790817"/>
            <a:ext cx="8229600" cy="4525963"/>
          </a:xfrm>
        </p:spPr>
        <p:txBody>
          <a:bodyPr>
            <a:normAutofit fontScale="85000" lnSpcReduction="20000"/>
          </a:bodyPr>
          <a:lstStyle/>
          <a:p>
            <a:pPr>
              <a:buNone/>
            </a:pPr>
            <a:r>
              <a:rPr lang="en-US" sz="2400" b="1" dirty="0" smtClean="0"/>
              <a:t>Basic Life/Alternative Basic Life  </a:t>
            </a:r>
            <a:r>
              <a:rPr lang="en-US" b="1" dirty="0" smtClean="0"/>
              <a:t>- </a:t>
            </a:r>
            <a:r>
              <a:rPr lang="en-US" sz="1800" dirty="0" smtClean="0"/>
              <a:t>coverage stays the same, premium is paid in the same way, coverage does not reduce</a:t>
            </a:r>
          </a:p>
          <a:p>
            <a:pPr>
              <a:buNone/>
            </a:pPr>
            <a:r>
              <a:rPr lang="en-US" sz="2400" b="1" dirty="0" smtClean="0"/>
              <a:t>Optional Life and Dependent Life - </a:t>
            </a:r>
            <a:r>
              <a:rPr lang="en-US" sz="2400" dirty="0" smtClean="0"/>
              <a:t> </a:t>
            </a:r>
          </a:p>
          <a:p>
            <a:pPr lvl="1"/>
            <a:r>
              <a:rPr lang="en-US" sz="1800" dirty="0" smtClean="0"/>
              <a:t>Maximum coverage reduces at retirement</a:t>
            </a:r>
          </a:p>
          <a:p>
            <a:pPr lvl="2"/>
            <a:r>
              <a:rPr lang="en-US" sz="1800" dirty="0" smtClean="0"/>
              <a:t>Under 70 - $100,000</a:t>
            </a:r>
          </a:p>
          <a:p>
            <a:pPr lvl="2"/>
            <a:r>
              <a:rPr lang="en-US" sz="1800" dirty="0" smtClean="0"/>
              <a:t>Age 70 - $60,000</a:t>
            </a:r>
          </a:p>
          <a:p>
            <a:pPr lvl="2"/>
            <a:r>
              <a:rPr lang="en-US" sz="1800" dirty="0" smtClean="0"/>
              <a:t>Age 80 - $30,000</a:t>
            </a:r>
          </a:p>
          <a:p>
            <a:pPr lvl="1"/>
            <a:r>
              <a:rPr lang="en-US" sz="1800" dirty="0" smtClean="0"/>
              <a:t>Spouse coverage reduces with retiree’s changes</a:t>
            </a:r>
          </a:p>
          <a:p>
            <a:pPr lvl="1"/>
            <a:r>
              <a:rPr lang="en-US" sz="1800" dirty="0" smtClean="0"/>
              <a:t>Child coverage remains at $10,000</a:t>
            </a:r>
          </a:p>
          <a:p>
            <a:pPr lvl="1"/>
            <a:r>
              <a:rPr lang="en-US" sz="1800" dirty="0" smtClean="0"/>
              <a:t>Rates are on the same table as actives pay</a:t>
            </a:r>
          </a:p>
          <a:p>
            <a:pPr lvl="1"/>
            <a:r>
              <a:rPr lang="en-US" sz="1800" dirty="0" smtClean="0"/>
              <a:t>Retirees may apply for coverage with EOI</a:t>
            </a:r>
          </a:p>
          <a:p>
            <a:pPr lvl="1"/>
            <a:r>
              <a:rPr lang="en-US" sz="1800" dirty="0" smtClean="0"/>
              <a:t>You may port (if under 70) or convert any coverage being lost due to retirement reductions.  More info on portability and conversion to come. </a:t>
            </a:r>
            <a:r>
              <a:rPr lang="en-US" sz="1800" dirty="0"/>
              <a:t>Premiums may be higher than those paid by active employees.</a:t>
            </a:r>
            <a:endParaRPr lang="en-US" sz="1800" dirty="0" smtClean="0"/>
          </a:p>
          <a:p>
            <a:pPr>
              <a:buNone/>
            </a:pPr>
            <a:r>
              <a:rPr lang="en-US" sz="2400" b="1" dirty="0" smtClean="0"/>
              <a:t>Optional AD&amp;D – </a:t>
            </a:r>
          </a:p>
          <a:p>
            <a:pPr lvl="1"/>
            <a:r>
              <a:rPr lang="en-US" sz="1800" dirty="0" smtClean="0"/>
              <a:t>Maximum coverage reduces at retirement, and at age 70</a:t>
            </a:r>
          </a:p>
          <a:p>
            <a:pPr lvl="1"/>
            <a:r>
              <a:rPr lang="en-US" sz="1800" dirty="0" smtClean="0"/>
              <a:t>Retirees may apply for coverage</a:t>
            </a:r>
          </a:p>
          <a:p>
            <a:pPr lvl="1"/>
            <a:r>
              <a:rPr lang="en-US" sz="1800" dirty="0" smtClean="0"/>
              <a:t>Rates are higher than active employee rates</a:t>
            </a:r>
          </a:p>
          <a:p>
            <a:pPr>
              <a:buNone/>
            </a:pPr>
            <a:endParaRPr lang="en-US" dirty="0"/>
          </a:p>
        </p:txBody>
      </p:sp>
    </p:spTree>
    <p:extLst>
      <p:ext uri="{BB962C8B-B14F-4D97-AF65-F5344CB8AC3E}">
        <p14:creationId xmlns:p14="http://schemas.microsoft.com/office/powerpoint/2010/main" val="33775070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dirty="0" smtClean="0">
                <a:ea typeface="ＭＳ Ｐゴシック"/>
              </a:rPr>
              <a:t>EOI – Medical underwriting</a:t>
            </a:r>
          </a:p>
        </p:txBody>
      </p:sp>
      <p:sp>
        <p:nvSpPr>
          <p:cNvPr id="9219" name="Content Placeholder 2"/>
          <p:cNvSpPr>
            <a:spLocks noGrp="1"/>
          </p:cNvSpPr>
          <p:nvPr>
            <p:ph idx="1"/>
          </p:nvPr>
        </p:nvSpPr>
        <p:spPr/>
        <p:txBody>
          <a:bodyPr>
            <a:normAutofit/>
          </a:bodyPr>
          <a:lstStyle/>
          <a:p>
            <a:pPr>
              <a:buFont typeface="Times"/>
              <a:buNone/>
            </a:pPr>
            <a:r>
              <a:rPr lang="en-US" sz="2200" dirty="0" smtClean="0">
                <a:ea typeface="ＭＳ Ｐゴシック"/>
              </a:rPr>
              <a:t>	</a:t>
            </a:r>
            <a:r>
              <a:rPr lang="en-US" sz="3200" dirty="0" smtClean="0">
                <a:ea typeface="ＭＳ Ｐゴシック"/>
              </a:rPr>
              <a:t>Elections/increases to employee /spouse coverage will require EOI </a:t>
            </a:r>
          </a:p>
          <a:p>
            <a:pPr>
              <a:buFont typeface="Times"/>
              <a:buNone/>
            </a:pPr>
            <a:endParaRPr lang="en-US" sz="3200" dirty="0" smtClean="0">
              <a:ea typeface="ＭＳ Ｐゴシック"/>
            </a:endParaRPr>
          </a:p>
          <a:p>
            <a:pPr>
              <a:buFont typeface="Times"/>
              <a:buNone/>
            </a:pPr>
            <a:r>
              <a:rPr lang="en-US" dirty="0"/>
              <a:t>To assist in the underwriting process, Minnesota Life </a:t>
            </a:r>
            <a:r>
              <a:rPr lang="en-US" dirty="0" smtClean="0"/>
              <a:t>may:</a:t>
            </a:r>
            <a:endParaRPr lang="en-US" sz="2200" dirty="0" smtClean="0">
              <a:ea typeface="ＭＳ Ｐゴシック"/>
            </a:endParaRPr>
          </a:p>
          <a:p>
            <a:pPr lvl="1">
              <a:lnSpc>
                <a:spcPct val="110000"/>
              </a:lnSpc>
            </a:pPr>
            <a:r>
              <a:rPr lang="en-US" sz="2000" dirty="0" smtClean="0">
                <a:ea typeface="ＭＳ Ｐゴシック"/>
              </a:rPr>
              <a:t>call to gather additional information</a:t>
            </a:r>
          </a:p>
          <a:p>
            <a:pPr lvl="1">
              <a:lnSpc>
                <a:spcPct val="110000"/>
              </a:lnSpc>
            </a:pPr>
            <a:r>
              <a:rPr lang="en-US" sz="2000" dirty="0" smtClean="0">
                <a:ea typeface="ＭＳ Ｐゴシック"/>
              </a:rPr>
              <a:t>information or records from your doctor</a:t>
            </a:r>
          </a:p>
          <a:p>
            <a:pPr lvl="1">
              <a:lnSpc>
                <a:spcPct val="110000"/>
              </a:lnSpc>
            </a:pPr>
            <a:r>
              <a:rPr lang="en-US" sz="2000" dirty="0" smtClean="0">
                <a:ea typeface="ＭＳ Ｐゴシック"/>
              </a:rPr>
              <a:t>paramedical exam</a:t>
            </a:r>
          </a:p>
          <a:p>
            <a:pPr lvl="1">
              <a:lnSpc>
                <a:spcPct val="110000"/>
              </a:lnSpc>
            </a:pPr>
            <a:r>
              <a:rPr lang="en-US" dirty="0">
                <a:ea typeface="ＭＳ Ｐゴシック"/>
              </a:rPr>
              <a:t>u</a:t>
            </a:r>
            <a:r>
              <a:rPr lang="en-US" dirty="0" smtClean="0">
                <a:ea typeface="ＭＳ Ｐゴシック"/>
              </a:rPr>
              <a:t>nderwritten coverage effective the later of 9/1 or upon approval </a:t>
            </a:r>
          </a:p>
          <a:p>
            <a:pPr>
              <a:lnSpc>
                <a:spcPct val="150000"/>
              </a:lnSpc>
              <a:buNone/>
            </a:pPr>
            <a:endParaRPr lang="en-US" dirty="0" smtClean="0">
              <a:ea typeface="ＭＳ Ｐゴシック"/>
            </a:endParaRPr>
          </a:p>
        </p:txBody>
      </p:sp>
    </p:spTree>
    <p:extLst>
      <p:ext uri="{BB962C8B-B14F-4D97-AF65-F5344CB8AC3E}">
        <p14:creationId xmlns:p14="http://schemas.microsoft.com/office/powerpoint/2010/main" val="1234394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mtClean="0">
                <a:ea typeface="ＭＳ Ｐゴシック"/>
              </a:rPr>
              <a:t>Portability / Conversion</a:t>
            </a:r>
          </a:p>
        </p:txBody>
      </p:sp>
      <p:sp>
        <p:nvSpPr>
          <p:cNvPr id="10243" name="Content Placeholder 2"/>
          <p:cNvSpPr>
            <a:spLocks noGrp="1"/>
          </p:cNvSpPr>
          <p:nvPr>
            <p:ph idx="1"/>
          </p:nvPr>
        </p:nvSpPr>
        <p:spPr/>
        <p:txBody>
          <a:bodyPr/>
          <a:lstStyle/>
          <a:p>
            <a:pPr>
              <a:lnSpc>
                <a:spcPct val="150000"/>
              </a:lnSpc>
            </a:pPr>
            <a:r>
              <a:rPr lang="en-US" dirty="0" smtClean="0">
                <a:ea typeface="ＭＳ Ｐゴシック"/>
              </a:rPr>
              <a:t>No EOI required</a:t>
            </a:r>
          </a:p>
          <a:p>
            <a:r>
              <a:rPr lang="en-US" dirty="0" smtClean="0">
                <a:ea typeface="ＭＳ Ｐゴシック"/>
              </a:rPr>
              <a:t>Port coverage if eligible</a:t>
            </a:r>
          </a:p>
          <a:p>
            <a:pPr lvl="1"/>
            <a:r>
              <a:rPr lang="en-US" dirty="0" smtClean="0">
                <a:ea typeface="ＭＳ Ｐゴシック"/>
              </a:rPr>
              <a:t>Costs more than active coverage</a:t>
            </a:r>
          </a:p>
          <a:p>
            <a:r>
              <a:rPr lang="en-US" dirty="0" smtClean="0">
                <a:ea typeface="ＭＳ Ｐゴシック"/>
              </a:rPr>
              <a:t>Convert coverage that is not portable (Basic) to an individual policy</a:t>
            </a:r>
            <a:endParaRPr lang="en-US" dirty="0">
              <a:ea typeface="ＭＳ Ｐゴシック"/>
            </a:endParaRPr>
          </a:p>
          <a:p>
            <a:r>
              <a:rPr lang="en-US" dirty="0" smtClean="0">
                <a:ea typeface="ＭＳ Ｐゴシック"/>
              </a:rPr>
              <a:t>Convert ported coverage at age 70</a:t>
            </a:r>
          </a:p>
          <a:p>
            <a:pPr lvl="1"/>
            <a:r>
              <a:rPr lang="en-US" dirty="0" smtClean="0">
                <a:ea typeface="ＭＳ Ｐゴシック"/>
              </a:rPr>
              <a:t>Costs more than active and ported coverage</a:t>
            </a:r>
          </a:p>
          <a:p>
            <a:pPr>
              <a:lnSpc>
                <a:spcPct val="150000"/>
              </a:lnSpc>
            </a:pPr>
            <a:r>
              <a:rPr lang="en-US" dirty="0" smtClean="0">
                <a:ea typeface="ＭＳ Ｐゴシック"/>
              </a:rPr>
              <a:t>Make election within 31 days of active coverage termination</a:t>
            </a:r>
          </a:p>
          <a:p>
            <a:pPr>
              <a:lnSpc>
                <a:spcPct val="200000"/>
              </a:lnSpc>
            </a:pPr>
            <a:endParaRPr lang="en-US" sz="2200" dirty="0" smtClean="0">
              <a:ea typeface="ＭＳ Ｐゴシック"/>
            </a:endParaRPr>
          </a:p>
        </p:txBody>
      </p:sp>
    </p:spTree>
    <p:extLst>
      <p:ext uri="{BB962C8B-B14F-4D97-AF65-F5344CB8AC3E}">
        <p14:creationId xmlns:p14="http://schemas.microsoft.com/office/powerpoint/2010/main" val="1622609069"/>
      </p:ext>
    </p:extLst>
  </p:cSld>
  <p:clrMapOvr>
    <a:masterClrMapping/>
  </p:clrMapOvr>
  <p:timing>
    <p:tnLst>
      <p:par>
        <p:cTn id="1" dur="indefinite" restart="never" nodeType="tmRoot"/>
      </p:par>
    </p:tnLst>
  </p:timing>
</p:sld>
</file>

<file path=ppt/theme/theme1.xml><?xml version="1.0" encoding="utf-8"?>
<a:theme xmlns:a="http://schemas.openxmlformats.org/drawingml/2006/main" name="Sec_Mnlife_ppt">
  <a:themeElements>
    <a:clrScheme name="Reports">
      <a:dk1>
        <a:srgbClr val="000000"/>
      </a:dk1>
      <a:lt1>
        <a:srgbClr val="FFFFFF"/>
      </a:lt1>
      <a:dk2>
        <a:srgbClr val="BBA541"/>
      </a:dk2>
      <a:lt2>
        <a:srgbClr val="D3C68F"/>
      </a:lt2>
      <a:accent1>
        <a:srgbClr val="CAB96C"/>
      </a:accent1>
      <a:accent2>
        <a:srgbClr val="A1224B"/>
      </a:accent2>
      <a:accent3>
        <a:srgbClr val="4D844B"/>
      </a:accent3>
      <a:accent4>
        <a:srgbClr val="0E7496"/>
      </a:accent4>
      <a:accent5>
        <a:srgbClr val="6B5095"/>
      </a:accent5>
      <a:accent6>
        <a:srgbClr val="D56C3F"/>
      </a:accent6>
      <a:hlink>
        <a:srgbClr val="0E7496"/>
      </a:hlink>
      <a:folHlink>
        <a:srgbClr val="711C8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0" charset="0"/>
          </a:defRPr>
        </a:defPPr>
      </a:lstStyle>
    </a:lnDef>
  </a:objectDefaults>
  <a:extraClrSchemeLst>
    <a:extraClrScheme>
      <a:clrScheme name="Office Them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Sec_Mnlife_ppt.potx</Template>
  <TotalTime>2413</TotalTime>
  <Words>3587</Words>
  <Application>Microsoft Office PowerPoint</Application>
  <PresentationFormat>On-screen Show (4:3)</PresentationFormat>
  <Paragraphs>248</Paragraphs>
  <Slides>16</Slides>
  <Notes>14</Notes>
  <HiddenSlides>0</HiddenSlides>
  <MMClips>0</MMClip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Sec_Mnlife_ppt</vt:lpstr>
      <vt:lpstr>Custom Design</vt:lpstr>
      <vt:lpstr>The Texas A&amp;M University System</vt:lpstr>
      <vt:lpstr>Group term life insurance Basic Life</vt:lpstr>
      <vt:lpstr>Group term life insurance Optional Life</vt:lpstr>
      <vt:lpstr>Group term life insurance Dependent Life</vt:lpstr>
      <vt:lpstr>Group term life insurance Dependent Life cont.</vt:lpstr>
      <vt:lpstr>Group term life insurance Optional AD&amp;D</vt:lpstr>
      <vt:lpstr>What happens to your coverage  when you retire?</vt:lpstr>
      <vt:lpstr>EOI – Medical underwriting</vt:lpstr>
      <vt:lpstr>Portability / Conversion</vt:lpstr>
      <vt:lpstr>PowerPoint Presentation</vt:lpstr>
      <vt:lpstr>PowerPoint Presentation</vt:lpstr>
      <vt:lpstr>PowerPoint Presentation</vt:lpstr>
      <vt:lpstr>PowerPoint Presentation</vt:lpstr>
      <vt:lpstr>PowerPoint Presentation</vt:lpstr>
      <vt:lpstr>Questions?</vt:lpstr>
      <vt:lpstr>PowerPoint Presentation</vt:lpstr>
    </vt:vector>
  </TitlesOfParts>
  <Company>Securian Financial Group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Page Headline Placement Area</dc:title>
  <dc:creator>John Eberlein</dc:creator>
  <cp:lastModifiedBy>abmoore</cp:lastModifiedBy>
  <cp:revision>255</cp:revision>
  <cp:lastPrinted>2014-04-11T15:25:40Z</cp:lastPrinted>
  <dcterms:created xsi:type="dcterms:W3CDTF">2014-03-17T16:27:34Z</dcterms:created>
  <dcterms:modified xsi:type="dcterms:W3CDTF">2015-07-02T22:24:46Z</dcterms:modified>
</cp:coreProperties>
</file>