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96" r:id="rId2"/>
    <p:sldMasterId id="2147483762" r:id="rId3"/>
    <p:sldMasterId id="2147483704" r:id="rId4"/>
    <p:sldMasterId id="2147483713" r:id="rId5"/>
    <p:sldMasterId id="2147483735" r:id="rId6"/>
    <p:sldMasterId id="2147483749" r:id="rId7"/>
    <p:sldMasterId id="2147483774" r:id="rId8"/>
    <p:sldMasterId id="2147483779" r:id="rId9"/>
    <p:sldMasterId id="2147483784" r:id="rId10"/>
    <p:sldMasterId id="2147483798" r:id="rId11"/>
    <p:sldMasterId id="2147483803" r:id="rId12"/>
    <p:sldMasterId id="2147483808" r:id="rId13"/>
    <p:sldMasterId id="2147483813" r:id="rId14"/>
    <p:sldMasterId id="2147483818" r:id="rId15"/>
    <p:sldMasterId id="2147483823" r:id="rId16"/>
  </p:sldMasterIdLst>
  <p:notesMasterIdLst>
    <p:notesMasterId r:id="rId46"/>
  </p:notesMasterIdLst>
  <p:sldIdLst>
    <p:sldId id="333" r:id="rId17"/>
    <p:sldId id="336" r:id="rId18"/>
    <p:sldId id="335" r:id="rId19"/>
    <p:sldId id="339" r:id="rId20"/>
    <p:sldId id="380" r:id="rId21"/>
    <p:sldId id="338" r:id="rId22"/>
    <p:sldId id="378" r:id="rId23"/>
    <p:sldId id="342" r:id="rId24"/>
    <p:sldId id="297" r:id="rId25"/>
    <p:sldId id="329" r:id="rId26"/>
    <p:sldId id="296" r:id="rId27"/>
    <p:sldId id="355" r:id="rId28"/>
    <p:sldId id="352" r:id="rId29"/>
    <p:sldId id="359" r:id="rId30"/>
    <p:sldId id="361" r:id="rId31"/>
    <p:sldId id="357" r:id="rId32"/>
    <p:sldId id="370" r:id="rId33"/>
    <p:sldId id="382" r:id="rId34"/>
    <p:sldId id="373" r:id="rId35"/>
    <p:sldId id="376" r:id="rId36"/>
    <p:sldId id="364" r:id="rId37"/>
    <p:sldId id="365" r:id="rId38"/>
    <p:sldId id="386" r:id="rId39"/>
    <p:sldId id="389" r:id="rId40"/>
    <p:sldId id="388" r:id="rId41"/>
    <p:sldId id="325" r:id="rId42"/>
    <p:sldId id="366" r:id="rId43"/>
    <p:sldId id="309" r:id="rId44"/>
    <p:sldId id="295" r:id="rId45"/>
  </p:sldIdLst>
  <p:sldSz cx="9051925"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51">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CSC User" initials="HU"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FB5F"/>
    <a:srgbClr val="7FC4DD"/>
    <a:srgbClr val="D4ECF4"/>
    <a:srgbClr val="2B85A5"/>
    <a:srgbClr val="E7F4F9"/>
    <a:srgbClr val="B8C284"/>
    <a:srgbClr val="C7E6F1"/>
    <a:srgbClr val="E2E6CC"/>
    <a:srgbClr val="92BF55"/>
    <a:srgbClr val="F1F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1" autoAdjust="0"/>
    <p:restoredTop sz="85790" autoAdjust="0"/>
  </p:normalViewPr>
  <p:slideViewPr>
    <p:cSldViewPr snapToGrid="0">
      <p:cViewPr varScale="1">
        <p:scale>
          <a:sx n="87" d="100"/>
          <a:sy n="87" d="100"/>
        </p:scale>
        <p:origin x="-96" y="-101"/>
      </p:cViewPr>
      <p:guideLst>
        <p:guide orient="horz" pos="2160"/>
        <p:guide pos="2851"/>
      </p:guideLst>
    </p:cSldViewPr>
  </p:slideViewPr>
  <p:outlineViewPr>
    <p:cViewPr>
      <p:scale>
        <a:sx n="33" d="100"/>
        <a:sy n="33" d="100"/>
      </p:scale>
      <p:origin x="0" y="1164"/>
    </p:cViewPr>
  </p:outlineViewPr>
  <p:notesTextViewPr>
    <p:cViewPr>
      <p:scale>
        <a:sx n="69" d="100"/>
        <a:sy n="69" d="100"/>
      </p:scale>
      <p:origin x="0" y="0"/>
    </p:cViewPr>
  </p:notesTextViewPr>
  <p:sorterViewPr>
    <p:cViewPr>
      <p:scale>
        <a:sx n="102" d="100"/>
        <a:sy n="102" d="100"/>
      </p:scale>
      <p:origin x="0" y="0"/>
    </p:cViewPr>
  </p:sorterViewPr>
  <p:notesViewPr>
    <p:cSldViewPr snapToGrid="0">
      <p:cViewPr>
        <p:scale>
          <a:sx n="68" d="100"/>
          <a:sy n="68" d="100"/>
        </p:scale>
        <p:origin x="-1450" y="-19"/>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281113" y="719138"/>
            <a:ext cx="4752975"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r">
              <a:defRPr sz="1200"/>
            </a:lvl1pPr>
          </a:lstStyle>
          <a:p>
            <a:fld id="{7D3761C3-8EF0-44FE-A83A-F0DB7320A585}" type="slidenum">
              <a:rPr lang="en-US"/>
              <a:pPr/>
              <a:t>‹#›</a:t>
            </a:fld>
            <a:endParaRPr lang="en-US"/>
          </a:p>
        </p:txBody>
      </p:sp>
    </p:spTree>
    <p:extLst>
      <p:ext uri="{BB962C8B-B14F-4D97-AF65-F5344CB8AC3E}">
        <p14:creationId xmlns:p14="http://schemas.microsoft.com/office/powerpoint/2010/main" val="19569624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2016-2017 TAMUS Annual Enrollment Meeting.</a:t>
            </a:r>
          </a:p>
          <a:p>
            <a:endParaRPr lang="en-US" dirty="0"/>
          </a:p>
          <a:p>
            <a:r>
              <a:rPr lang="en-US" dirty="0" smtClean="0"/>
              <a:t>Today we will review the changes to the benefits effective 9/1/2016, along with member tools to help you take care better care of yourself.</a:t>
            </a:r>
            <a:endParaRPr lang="en-US" dirty="0"/>
          </a:p>
        </p:txBody>
      </p:sp>
      <p:sp>
        <p:nvSpPr>
          <p:cNvPr id="4" name="Slide Number Placeholder 3"/>
          <p:cNvSpPr>
            <a:spLocks noGrp="1"/>
          </p:cNvSpPr>
          <p:nvPr>
            <p:ph type="sldNum" sz="quarter" idx="10"/>
          </p:nvPr>
        </p:nvSpPr>
        <p:spPr/>
        <p:txBody>
          <a:bodyPr/>
          <a:lstStyle/>
          <a:p>
            <a:fld id="{7D3761C3-8EF0-44FE-A83A-F0DB7320A585}" type="slidenum">
              <a:rPr lang="en-US" smtClean="0"/>
              <a:pPr/>
              <a:t>1</a:t>
            </a:fld>
            <a:endParaRPr lang="en-US"/>
          </a:p>
        </p:txBody>
      </p:sp>
    </p:spTree>
    <p:extLst>
      <p:ext uri="{BB962C8B-B14F-4D97-AF65-F5344CB8AC3E}">
        <p14:creationId xmlns:p14="http://schemas.microsoft.com/office/powerpoint/2010/main" val="157510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0350" y="823913"/>
            <a:ext cx="4286250" cy="3248025"/>
          </a:xfrm>
        </p:spPr>
      </p:sp>
      <p:sp>
        <p:nvSpPr>
          <p:cNvPr id="3" name="Notes Placeholder 2"/>
          <p:cNvSpPr>
            <a:spLocks noGrp="1"/>
          </p:cNvSpPr>
          <p:nvPr>
            <p:ph type="body" idx="1"/>
          </p:nvPr>
        </p:nvSpPr>
        <p:spPr>
          <a:xfrm>
            <a:off x="731520" y="4282655"/>
            <a:ext cx="5852160" cy="4894784"/>
          </a:xfrm>
        </p:spPr>
        <p:txBody>
          <a:bodyPr/>
          <a:lstStyle/>
          <a:p>
            <a:pPr>
              <a:spcBef>
                <a:spcPts val="0"/>
              </a:spcBef>
            </a:pPr>
            <a:r>
              <a:rPr lang="en-US" sz="1100" dirty="0"/>
              <a:t>Under the </a:t>
            </a:r>
            <a:r>
              <a:rPr lang="en-US" sz="1100" b="1" dirty="0"/>
              <a:t>Blue Care Connection Program</a:t>
            </a:r>
            <a:r>
              <a:rPr lang="en-US" sz="1100" dirty="0"/>
              <a:t>, we engage members anywhere on the spectrum --whether they are healthy or have a chronic condition-- we have the tools to help you manage your health. </a:t>
            </a:r>
          </a:p>
          <a:p>
            <a:pPr>
              <a:spcBef>
                <a:spcPts val="0"/>
              </a:spcBef>
            </a:pPr>
            <a:endParaRPr lang="en-US" sz="1100" dirty="0"/>
          </a:p>
          <a:p>
            <a:pPr>
              <a:spcBef>
                <a:spcPts val="0"/>
              </a:spcBef>
            </a:pPr>
            <a:r>
              <a:rPr lang="en-US" sz="1100" b="1" dirty="0"/>
              <a:t>If you're on the healthy end of the spectrum,</a:t>
            </a:r>
            <a:r>
              <a:rPr lang="en-US" sz="1100" dirty="0"/>
              <a:t>  </a:t>
            </a:r>
          </a:p>
          <a:p>
            <a:pPr>
              <a:spcBef>
                <a:spcPts val="0"/>
              </a:spcBef>
            </a:pPr>
            <a:r>
              <a:rPr lang="en-US" sz="1100" dirty="0"/>
              <a:t>you can utilize the tools shown under the Healthy column, such as a Health Assessment, 24 Nurse Line. </a:t>
            </a:r>
          </a:p>
          <a:p>
            <a:pPr>
              <a:spcBef>
                <a:spcPts val="0"/>
              </a:spcBef>
            </a:pPr>
            <a:endParaRPr lang="en-US" sz="800" dirty="0"/>
          </a:p>
          <a:p>
            <a:pPr>
              <a:spcBef>
                <a:spcPts val="0"/>
              </a:spcBef>
            </a:pPr>
            <a:r>
              <a:rPr lang="en-US" sz="1100" b="1" dirty="0"/>
              <a:t>If you have a chronic condition such as such as</a:t>
            </a:r>
          </a:p>
          <a:p>
            <a:pPr>
              <a:spcBef>
                <a:spcPts val="0"/>
              </a:spcBef>
            </a:pPr>
            <a:r>
              <a:rPr lang="en-US" sz="1100" dirty="0"/>
              <a:t>asthma, COPD, diabetes, heart disease, low back pain or metabolic syndrome, you can utilize the tools under the chronic condition column and enroll in the condition management program.</a:t>
            </a:r>
          </a:p>
          <a:p>
            <a:pPr>
              <a:spcBef>
                <a:spcPts val="0"/>
              </a:spcBef>
            </a:pPr>
            <a:endParaRPr lang="en-US" sz="800" dirty="0"/>
          </a:p>
          <a:p>
            <a:pPr>
              <a:spcBef>
                <a:spcPts val="0"/>
              </a:spcBef>
            </a:pPr>
            <a:r>
              <a:rPr lang="en-US" sz="1100" b="1" dirty="0"/>
              <a:t>If Blue Cross Blue Shield of Texas identifies you with a chronic condition and you’re not enrolled in the condition management program</a:t>
            </a:r>
            <a:endParaRPr lang="en-US" sz="800" b="1" dirty="0"/>
          </a:p>
          <a:p>
            <a:pPr>
              <a:spcBef>
                <a:spcPts val="0"/>
              </a:spcBef>
            </a:pPr>
            <a:r>
              <a:rPr lang="en-US" sz="1100" dirty="0"/>
              <a:t>a </a:t>
            </a:r>
            <a:r>
              <a:rPr lang="en-US" sz="1100" b="1" dirty="0"/>
              <a:t>Blue Care Advisor</a:t>
            </a:r>
            <a:r>
              <a:rPr lang="en-US" sz="1100" dirty="0"/>
              <a:t> will be calling you at home, work or on your cell phone to encourage you to enroll.</a:t>
            </a:r>
          </a:p>
          <a:p>
            <a:pPr>
              <a:spcBef>
                <a:spcPts val="0"/>
              </a:spcBef>
            </a:pPr>
            <a:endParaRPr lang="en-US" sz="800" dirty="0"/>
          </a:p>
          <a:p>
            <a:pPr>
              <a:spcBef>
                <a:spcPts val="0"/>
              </a:spcBef>
            </a:pPr>
            <a:r>
              <a:rPr lang="en-US" sz="1100" b="1" dirty="0"/>
              <a:t>A Blue Care Advisor is a clinical advisor</a:t>
            </a:r>
          </a:p>
          <a:p>
            <a:pPr>
              <a:spcBef>
                <a:spcPts val="0"/>
              </a:spcBef>
            </a:pPr>
            <a:r>
              <a:rPr lang="en-US" sz="1100" dirty="0"/>
              <a:t>their role is to help you manage your chronic health condition, understand physician's orders, and establish goals and schedule follow-ups if needed. </a:t>
            </a:r>
          </a:p>
          <a:p>
            <a:pPr>
              <a:spcBef>
                <a:spcPts val="0"/>
              </a:spcBef>
            </a:pPr>
            <a:endParaRPr lang="en-US" sz="800" dirty="0"/>
          </a:p>
          <a:p>
            <a:pPr>
              <a:spcBef>
                <a:spcPts val="0"/>
              </a:spcBef>
            </a:pPr>
            <a:r>
              <a:rPr lang="en-US" sz="1100" b="1" dirty="0"/>
              <a:t>If you’re not already enrolled in condition management and have a chronic condition,</a:t>
            </a:r>
          </a:p>
          <a:p>
            <a:pPr>
              <a:spcBef>
                <a:spcPts val="0"/>
              </a:spcBef>
            </a:pPr>
            <a:r>
              <a:rPr lang="en-US" sz="1100" dirty="0"/>
              <a:t>we encourage you to call the number listed here (866-412-8795). The number for Blue Care Connection is also listed on the back of your ID card.</a:t>
            </a:r>
            <a:endParaRPr lang="en-US" dirty="0"/>
          </a:p>
        </p:txBody>
      </p:sp>
      <p:sp>
        <p:nvSpPr>
          <p:cNvPr id="4" name="Slide Number Placeholder 3"/>
          <p:cNvSpPr>
            <a:spLocks noGrp="1"/>
          </p:cNvSpPr>
          <p:nvPr>
            <p:ph type="sldNum" sz="quarter" idx="10"/>
          </p:nvPr>
        </p:nvSpPr>
        <p:spPr/>
        <p:txBody>
          <a:bodyPr/>
          <a:lstStyle/>
          <a:p>
            <a:fld id="{896F87B3-CBD5-4D42-830E-F57971F3C3D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3321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1C143B-74C2-47B7-AF59-D604E1B1FE60}" type="slidenum">
              <a:rPr lang="en-US"/>
              <a:pPr/>
              <a:t>11</a:t>
            </a:fld>
            <a:endParaRPr lang="en-US"/>
          </a:p>
        </p:txBody>
      </p:sp>
      <p:sp>
        <p:nvSpPr>
          <p:cNvPr id="54274" name="Rectangle 2055"/>
          <p:cNvSpPr txBox="1">
            <a:spLocks noGrp="1" noChangeArrowheads="1"/>
          </p:cNvSpPr>
          <p:nvPr/>
        </p:nvSpPr>
        <p:spPr bwMode="auto">
          <a:xfrm>
            <a:off x="4148667" y="9121140"/>
            <a:ext cx="3166533"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54" tIns="48628" rIns="97254" bIns="48628" anchor="b"/>
          <a:lstStyle>
            <a:lvl1pPr defTabSz="919163">
              <a:defRPr>
                <a:solidFill>
                  <a:schemeClr val="tx1"/>
                </a:solidFill>
                <a:latin typeface="Arial" charset="0"/>
              </a:defRPr>
            </a:lvl1pPr>
            <a:lvl2pPr marL="728663" indent="-279400" defTabSz="919163">
              <a:defRPr>
                <a:solidFill>
                  <a:schemeClr val="tx1"/>
                </a:solidFill>
                <a:latin typeface="Arial" charset="0"/>
              </a:defRPr>
            </a:lvl2pPr>
            <a:lvl3pPr marL="1122363" indent="-225425" defTabSz="919163">
              <a:defRPr>
                <a:solidFill>
                  <a:schemeClr val="tx1"/>
                </a:solidFill>
                <a:latin typeface="Arial" charset="0"/>
              </a:defRPr>
            </a:lvl3pPr>
            <a:lvl4pPr marL="1570038" indent="-223838" defTabSz="919163">
              <a:defRPr>
                <a:solidFill>
                  <a:schemeClr val="tx1"/>
                </a:solidFill>
                <a:latin typeface="Arial" charset="0"/>
              </a:defRPr>
            </a:lvl4pPr>
            <a:lvl5pPr marL="2019300" indent="-225425" defTabSz="919163">
              <a:defRPr>
                <a:solidFill>
                  <a:schemeClr val="tx1"/>
                </a:solidFill>
                <a:latin typeface="Arial" charset="0"/>
              </a:defRPr>
            </a:lvl5pPr>
            <a:lvl6pPr marL="2476500" indent="-225425" defTabSz="919163" fontAlgn="base">
              <a:spcBef>
                <a:spcPct val="0"/>
              </a:spcBef>
              <a:spcAft>
                <a:spcPct val="0"/>
              </a:spcAft>
              <a:defRPr>
                <a:solidFill>
                  <a:schemeClr val="tx1"/>
                </a:solidFill>
                <a:latin typeface="Arial" charset="0"/>
              </a:defRPr>
            </a:lvl6pPr>
            <a:lvl7pPr marL="2933700" indent="-225425" defTabSz="919163" fontAlgn="base">
              <a:spcBef>
                <a:spcPct val="0"/>
              </a:spcBef>
              <a:spcAft>
                <a:spcPct val="0"/>
              </a:spcAft>
              <a:defRPr>
                <a:solidFill>
                  <a:schemeClr val="tx1"/>
                </a:solidFill>
                <a:latin typeface="Arial" charset="0"/>
              </a:defRPr>
            </a:lvl7pPr>
            <a:lvl8pPr marL="3390900" indent="-225425" defTabSz="919163" fontAlgn="base">
              <a:spcBef>
                <a:spcPct val="0"/>
              </a:spcBef>
              <a:spcAft>
                <a:spcPct val="0"/>
              </a:spcAft>
              <a:defRPr>
                <a:solidFill>
                  <a:schemeClr val="tx1"/>
                </a:solidFill>
                <a:latin typeface="Arial" charset="0"/>
              </a:defRPr>
            </a:lvl8pPr>
            <a:lvl9pPr marL="3848100" indent="-225425" defTabSz="919163" fontAlgn="base">
              <a:spcBef>
                <a:spcPct val="0"/>
              </a:spcBef>
              <a:spcAft>
                <a:spcPct val="0"/>
              </a:spcAft>
              <a:defRPr>
                <a:solidFill>
                  <a:schemeClr val="tx1"/>
                </a:solidFill>
                <a:latin typeface="Arial" charset="0"/>
              </a:defRPr>
            </a:lvl9pPr>
          </a:lstStyle>
          <a:p>
            <a:pPr algn="r" eaLnBrk="0" hangingPunct="0"/>
            <a:fld id="{B821B663-541F-4C0D-BFC6-FD5996134865}" type="slidenum">
              <a:rPr lang="en-US" sz="1200"/>
              <a:pPr algn="r" eaLnBrk="0" hangingPunct="0"/>
              <a:t>11</a:t>
            </a:fld>
            <a:endParaRPr lang="en-US" sz="1200"/>
          </a:p>
        </p:txBody>
      </p:sp>
      <p:sp>
        <p:nvSpPr>
          <p:cNvPr id="54275" name="Rectangle 5"/>
          <p:cNvSpPr>
            <a:spLocks noGrp="1" noRot="1" noChangeAspect="1" noChangeArrowheads="1" noTextEdit="1"/>
          </p:cNvSpPr>
          <p:nvPr>
            <p:ph type="sldImg"/>
          </p:nvPr>
        </p:nvSpPr>
        <p:spPr>
          <a:xfrm>
            <a:off x="1281113" y="719138"/>
            <a:ext cx="4752975" cy="3600450"/>
          </a:xfrm>
          <a:ln/>
        </p:spPr>
      </p:sp>
      <p:sp>
        <p:nvSpPr>
          <p:cNvPr id="54276" name="Rectangle 6"/>
          <p:cNvSpPr>
            <a:spLocks noGrp="1" noChangeArrowheads="1"/>
          </p:cNvSpPr>
          <p:nvPr>
            <p:ph type="body" idx="1"/>
          </p:nvPr>
        </p:nvSpPr>
        <p:spPr>
          <a:xfrm>
            <a:off x="731520" y="4560570"/>
            <a:ext cx="5853854" cy="4320540"/>
          </a:xfrm>
          <a:ln/>
        </p:spPr>
        <p:txBody>
          <a:bodyPr/>
          <a:lstStyle/>
          <a:p>
            <a:r>
              <a:rPr lang="en-US" dirty="0" smtClean="0"/>
              <a:t>Let’s move to other member tools </a:t>
            </a:r>
            <a:r>
              <a:rPr lang="en-US" baseline="0" dirty="0" smtClean="0"/>
              <a:t>and services available under the A&amp;M Care</a:t>
            </a:r>
            <a:r>
              <a:rPr lang="en-US" dirty="0" smtClean="0"/>
              <a:t> plan.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My Evive is your new member portal that allows you to access all things related to your medical benefits.  </a:t>
            </a:r>
          </a:p>
          <a:p>
            <a:endParaRPr lang="en-US" sz="1500" dirty="0"/>
          </a:p>
          <a:p>
            <a:r>
              <a:rPr lang="en-US" sz="1500" dirty="0"/>
              <a:t>To log on, simply go to this web site shown above. Please remember to save this link as a favorite for future reference. </a:t>
            </a:r>
          </a:p>
          <a:p>
            <a:endParaRPr lang="en-US" sz="1500" dirty="0"/>
          </a:p>
          <a:p>
            <a:r>
              <a:rPr lang="en-US" sz="1500" dirty="0"/>
              <a:t>If you’ve never logged on,  we encourage you to watch the tutorial posted on the login page to familiarize yourself with the portal.</a:t>
            </a:r>
          </a:p>
          <a:p>
            <a:endParaRPr lang="en-US" sz="1500" dirty="0"/>
          </a:p>
          <a:p>
            <a:r>
              <a:rPr lang="en-US" sz="1500" dirty="0"/>
              <a:t>As a reminder, your ID Number is your employee ID number (aka UIN).  You’ll need this in order to register and/or login.</a:t>
            </a:r>
          </a:p>
          <a:p>
            <a:endParaRPr lang="en-US" sz="1500" dirty="0"/>
          </a:p>
          <a:p>
            <a:r>
              <a:rPr lang="en-US" sz="1500" dirty="0"/>
              <a:t>This tool is available only for employees and their spouses, not retirees.</a:t>
            </a:r>
          </a:p>
          <a:p>
            <a:endParaRPr lang="en-US" sz="1500" dirty="0"/>
          </a:p>
        </p:txBody>
      </p:sp>
      <p:sp>
        <p:nvSpPr>
          <p:cNvPr id="4" name="Slide Number Placeholder 3"/>
          <p:cNvSpPr>
            <a:spLocks noGrp="1"/>
          </p:cNvSpPr>
          <p:nvPr>
            <p:ph type="sldNum" sz="quarter" idx="10"/>
          </p:nvPr>
        </p:nvSpPr>
        <p:spPr/>
        <p:txBody>
          <a:bodyPr/>
          <a:lstStyle/>
          <a:p>
            <a:fld id="{7D3761C3-8EF0-44FE-A83A-F0DB7320A585}" type="slidenum">
              <a:rPr lang="en-US" smtClean="0"/>
              <a:pPr/>
              <a:t>12</a:t>
            </a:fld>
            <a:endParaRPr lang="en-US"/>
          </a:p>
        </p:txBody>
      </p:sp>
    </p:spTree>
    <p:extLst>
      <p:ext uri="{BB962C8B-B14F-4D97-AF65-F5344CB8AC3E}">
        <p14:creationId xmlns:p14="http://schemas.microsoft.com/office/powerpoint/2010/main" val="152099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EDB0C8-1C93-4494-8F79-03A3AADCCF5D}" type="slidenum">
              <a:rPr lang="en-US">
                <a:solidFill>
                  <a:prstClr val="black"/>
                </a:solidFill>
              </a:rPr>
              <a:pPr/>
              <a:t>13</a:t>
            </a:fld>
            <a:endParaRPr lang="en-US">
              <a:solidFill>
                <a:prstClr val="black"/>
              </a:solidFill>
            </a:endParaRPr>
          </a:p>
        </p:txBody>
      </p:sp>
      <p:sp>
        <p:nvSpPr>
          <p:cNvPr id="20483" name="Rectangle 2"/>
          <p:cNvSpPr>
            <a:spLocks noGrp="1" noRot="1" noChangeAspect="1" noChangeArrowheads="1" noTextEdit="1"/>
          </p:cNvSpPr>
          <p:nvPr>
            <p:ph type="sldImg"/>
          </p:nvPr>
        </p:nvSpPr>
        <p:spPr>
          <a:xfrm>
            <a:off x="1281113" y="719138"/>
            <a:ext cx="4752975" cy="3600450"/>
          </a:xfrm>
          <a:ln/>
        </p:spPr>
      </p:sp>
      <p:sp>
        <p:nvSpPr>
          <p:cNvPr id="20484" name="Rectangle 3"/>
          <p:cNvSpPr>
            <a:spLocks noGrp="1" noChangeArrowheads="1"/>
          </p:cNvSpPr>
          <p:nvPr>
            <p:ph type="body" idx="1"/>
          </p:nvPr>
        </p:nvSpPr>
        <p:spPr>
          <a:xfrm>
            <a:off x="1239164" y="4979462"/>
            <a:ext cx="5117750" cy="3360522"/>
          </a:xfrm>
          <a:noFill/>
          <a:ln/>
        </p:spPr>
        <p:txBody>
          <a:bodyPr/>
          <a:lstStyle/>
          <a:p>
            <a:pPr>
              <a:spcBef>
                <a:spcPts val="0"/>
              </a:spcBef>
            </a:pPr>
            <a:endParaRPr lang="en-US" sz="1000" dirty="0"/>
          </a:p>
          <a:p>
            <a:pPr>
              <a:spcBef>
                <a:spcPts val="0"/>
              </a:spcBef>
            </a:pPr>
            <a:r>
              <a:rPr lang="en-US" sz="1700" dirty="0"/>
              <a:t>Once you’ve logged in,  here’s what your home page looks like.  Let’s review each tile.</a:t>
            </a:r>
          </a:p>
          <a:p>
            <a:pPr>
              <a:spcBef>
                <a:spcPts val="0"/>
              </a:spcBef>
            </a:pPr>
            <a:endParaRPr lang="en-US" sz="17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EDB0C8-1C93-4494-8F79-03A3AADCCF5D}" type="slidenum">
              <a:rPr lang="en-US">
                <a:solidFill>
                  <a:prstClr val="black"/>
                </a:solidFill>
              </a:rPr>
              <a:pPr/>
              <a:t>14</a:t>
            </a:fld>
            <a:endParaRPr lang="en-US">
              <a:solidFill>
                <a:prstClr val="black"/>
              </a:solidFill>
            </a:endParaRPr>
          </a:p>
        </p:txBody>
      </p:sp>
      <p:sp>
        <p:nvSpPr>
          <p:cNvPr id="20483" name="Rectangle 2"/>
          <p:cNvSpPr>
            <a:spLocks noGrp="1" noRot="1" noChangeAspect="1" noChangeArrowheads="1" noTextEdit="1"/>
          </p:cNvSpPr>
          <p:nvPr>
            <p:ph type="sldImg"/>
          </p:nvPr>
        </p:nvSpPr>
        <p:spPr>
          <a:xfrm>
            <a:off x="1281113" y="719138"/>
            <a:ext cx="4752975" cy="3600450"/>
          </a:xfrm>
          <a:ln/>
        </p:spPr>
      </p:sp>
      <p:sp>
        <p:nvSpPr>
          <p:cNvPr id="20484" name="Rectangle 3"/>
          <p:cNvSpPr>
            <a:spLocks noGrp="1" noChangeArrowheads="1"/>
          </p:cNvSpPr>
          <p:nvPr>
            <p:ph type="body" idx="1"/>
          </p:nvPr>
        </p:nvSpPr>
        <p:spPr>
          <a:xfrm>
            <a:off x="244087" y="4462226"/>
            <a:ext cx="6845519" cy="4980623"/>
          </a:xfrm>
          <a:noFill/>
          <a:ln/>
        </p:spPr>
        <p:txBody>
          <a:bodyPr/>
          <a:lstStyle/>
          <a:p>
            <a:pPr>
              <a:spcBef>
                <a:spcPts val="0"/>
              </a:spcBef>
            </a:pPr>
            <a:r>
              <a:rPr lang="en-US" sz="1000" dirty="0"/>
              <a:t>.</a:t>
            </a:r>
          </a:p>
        </p:txBody>
      </p:sp>
      <p:sp>
        <p:nvSpPr>
          <p:cNvPr id="5" name="Rectangle 3"/>
          <p:cNvSpPr txBox="1">
            <a:spLocks noChangeArrowheads="1"/>
          </p:cNvSpPr>
          <p:nvPr/>
        </p:nvSpPr>
        <p:spPr bwMode="auto">
          <a:xfrm>
            <a:off x="1239164" y="4979462"/>
            <a:ext cx="5117750" cy="336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0"/>
              </a:spcBef>
            </a:pPr>
            <a:endParaRPr lang="en-US" sz="1000" dirty="0"/>
          </a:p>
          <a:p>
            <a:pPr>
              <a:spcBef>
                <a:spcPts val="0"/>
              </a:spcBef>
            </a:pPr>
            <a:r>
              <a:rPr lang="en-US" sz="1700" dirty="0"/>
              <a:t>Under Check My Wellness Incentive status, you can check the status of your annual physical and your health assessment.</a:t>
            </a:r>
          </a:p>
          <a:p>
            <a:pPr>
              <a:spcBef>
                <a:spcPts val="0"/>
              </a:spcBef>
            </a:pPr>
            <a:endParaRPr lang="en-US" sz="1700" dirty="0"/>
          </a:p>
          <a:p>
            <a:pPr>
              <a:spcBef>
                <a:spcPts val="0"/>
              </a:spcBef>
            </a:pPr>
            <a:r>
              <a:rPr lang="en-US" sz="1700" dirty="0"/>
              <a:t>Search health benefits lists your plan benefit booklets which explain the details of the plans. </a:t>
            </a:r>
          </a:p>
          <a:p>
            <a:pPr>
              <a:spcBef>
                <a:spcPts val="0"/>
              </a:spcBef>
            </a:pPr>
            <a:endParaRPr lang="en-US" sz="17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EDB0C8-1C93-4494-8F79-03A3AADCCF5D}" type="slidenum">
              <a:rPr lang="en-US">
                <a:solidFill>
                  <a:prstClr val="black"/>
                </a:solidFill>
              </a:rPr>
              <a:pPr/>
              <a:t>15</a:t>
            </a:fld>
            <a:endParaRPr lang="en-US">
              <a:solidFill>
                <a:prstClr val="black"/>
              </a:solidFill>
            </a:endParaRPr>
          </a:p>
        </p:txBody>
      </p:sp>
      <p:sp>
        <p:nvSpPr>
          <p:cNvPr id="20483" name="Rectangle 2"/>
          <p:cNvSpPr>
            <a:spLocks noGrp="1" noRot="1" noChangeAspect="1" noChangeArrowheads="1" noTextEdit="1"/>
          </p:cNvSpPr>
          <p:nvPr>
            <p:ph type="sldImg"/>
          </p:nvPr>
        </p:nvSpPr>
        <p:spPr>
          <a:xfrm>
            <a:off x="1281113" y="719138"/>
            <a:ext cx="4752975" cy="3600450"/>
          </a:xfrm>
          <a:ln/>
        </p:spPr>
      </p:sp>
      <p:sp>
        <p:nvSpPr>
          <p:cNvPr id="20484" name="Rectangle 3"/>
          <p:cNvSpPr>
            <a:spLocks noGrp="1" noChangeArrowheads="1"/>
          </p:cNvSpPr>
          <p:nvPr>
            <p:ph type="body" idx="1"/>
          </p:nvPr>
        </p:nvSpPr>
        <p:spPr>
          <a:xfrm>
            <a:off x="1338299" y="5003988"/>
            <a:ext cx="4572517" cy="3814316"/>
          </a:xfrm>
          <a:noFill/>
          <a:ln/>
        </p:spPr>
        <p:txBody>
          <a:bodyPr/>
          <a:lstStyle/>
          <a:p>
            <a:pPr>
              <a:spcBef>
                <a:spcPts val="0"/>
              </a:spcBef>
            </a:pPr>
            <a:endParaRPr lang="en-US" sz="1500" dirty="0"/>
          </a:p>
          <a:p>
            <a:pPr>
              <a:spcBef>
                <a:spcPts val="0"/>
              </a:spcBef>
            </a:pPr>
            <a:r>
              <a:rPr lang="en-US" sz="1500" dirty="0"/>
              <a:t>Health Benefits Phone Numbers includes a list of carrier contacts, their phone numbers.</a:t>
            </a:r>
          </a:p>
          <a:p>
            <a:pPr>
              <a:spcBef>
                <a:spcPts val="0"/>
              </a:spcBef>
            </a:pPr>
            <a:endParaRPr lang="en-US" sz="1500" dirty="0"/>
          </a:p>
          <a:p>
            <a:pPr>
              <a:spcBef>
                <a:spcPts val="0"/>
              </a:spcBef>
            </a:pPr>
            <a:r>
              <a:rPr lang="en-US" sz="1500" dirty="0"/>
              <a:t>Download apps includes a list of apps from medical and pharmacy carriers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EDB0C8-1C93-4494-8F79-03A3AADCCF5D}" type="slidenum">
              <a:rPr lang="en-US">
                <a:solidFill>
                  <a:prstClr val="black"/>
                </a:solidFill>
              </a:rPr>
              <a:pPr/>
              <a:t>16</a:t>
            </a:fld>
            <a:endParaRPr lang="en-US">
              <a:solidFill>
                <a:prstClr val="black"/>
              </a:solidFill>
            </a:endParaRPr>
          </a:p>
        </p:txBody>
      </p:sp>
      <p:sp>
        <p:nvSpPr>
          <p:cNvPr id="20483" name="Rectangle 2"/>
          <p:cNvSpPr>
            <a:spLocks noGrp="1" noRot="1" noChangeAspect="1" noChangeArrowheads="1" noTextEdit="1"/>
          </p:cNvSpPr>
          <p:nvPr>
            <p:ph type="sldImg"/>
          </p:nvPr>
        </p:nvSpPr>
        <p:spPr>
          <a:xfrm>
            <a:off x="1281113" y="719138"/>
            <a:ext cx="4752975" cy="3600450"/>
          </a:xfrm>
          <a:ln/>
        </p:spPr>
      </p:sp>
      <p:sp>
        <p:nvSpPr>
          <p:cNvPr id="20484" name="Rectangle 3"/>
          <p:cNvSpPr>
            <a:spLocks noGrp="1" noChangeArrowheads="1"/>
          </p:cNvSpPr>
          <p:nvPr>
            <p:ph type="body" idx="1"/>
          </p:nvPr>
        </p:nvSpPr>
        <p:spPr>
          <a:xfrm>
            <a:off x="1412649" y="4770962"/>
            <a:ext cx="3209435" cy="2931259"/>
          </a:xfrm>
          <a:noFill/>
          <a:ln/>
        </p:spPr>
        <p:txBody>
          <a:bodyPr/>
          <a:lstStyle/>
          <a:p>
            <a:pPr>
              <a:spcBef>
                <a:spcPts val="0"/>
              </a:spcBef>
            </a:pP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sz="1500" dirty="0"/>
              <a:t>From your Blue Access for Members Home Page,  you can access tools to help you control medical out of pocket expenses.  </a:t>
            </a:r>
          </a:p>
          <a:p>
            <a:r>
              <a:rPr lang="en-US" sz="1500" dirty="0"/>
              <a:t>Here’s how!</a:t>
            </a:r>
          </a:p>
          <a:p>
            <a:r>
              <a:rPr lang="en-US" sz="1500" dirty="0"/>
              <a:t>Click on the “Get Started” button to access the “Cost Estimator” tool.</a:t>
            </a:r>
          </a:p>
        </p:txBody>
      </p:sp>
      <p:sp>
        <p:nvSpPr>
          <p:cNvPr id="4" name="Slide Number Placeholder 3"/>
          <p:cNvSpPr>
            <a:spLocks noGrp="1"/>
          </p:cNvSpPr>
          <p:nvPr>
            <p:ph type="sldNum" sz="quarter" idx="10"/>
          </p:nvPr>
        </p:nvSpPr>
        <p:spPr/>
        <p:txBody>
          <a:bodyPr/>
          <a:lstStyle/>
          <a:p>
            <a:fld id="{7D3761C3-8EF0-44FE-A83A-F0DB7320A5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1203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719138"/>
            <a:ext cx="4751387" cy="360045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D3761C3-8EF0-44FE-A83A-F0DB7320A585}" type="slidenum">
              <a:rPr lang="en-US" smtClean="0">
                <a:solidFill>
                  <a:prstClr val="black"/>
                </a:solidFill>
              </a:rPr>
              <a:pPr/>
              <a:t>18</a:t>
            </a:fld>
            <a:endParaRPr lang="en-US">
              <a:solidFill>
                <a:prstClr val="black"/>
              </a:solidFill>
            </a:endParaRPr>
          </a:p>
        </p:txBody>
      </p:sp>
      <p:sp>
        <p:nvSpPr>
          <p:cNvPr id="5" name="Notes Placeholder 2"/>
          <p:cNvSpPr txBox="1">
            <a:spLocks/>
          </p:cNvSpPr>
          <p:nvPr/>
        </p:nvSpPr>
        <p:spPr bwMode="auto">
          <a:xfrm>
            <a:off x="890546" y="4717967"/>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solidFill>
                <a:prstClr val="black"/>
              </a:solidFill>
            </a:endParaRPr>
          </a:p>
          <a:p>
            <a:r>
              <a:rPr lang="en-US" dirty="0" smtClean="0">
                <a:solidFill>
                  <a:prstClr val="black"/>
                </a:solidFill>
              </a:rPr>
              <a:t>The </a:t>
            </a:r>
            <a:r>
              <a:rPr lang="en-US" b="1" dirty="0" smtClean="0">
                <a:solidFill>
                  <a:prstClr val="black"/>
                </a:solidFill>
              </a:rPr>
              <a:t>defaults</a:t>
            </a:r>
            <a:r>
              <a:rPr lang="en-US" dirty="0" smtClean="0">
                <a:solidFill>
                  <a:prstClr val="black"/>
                </a:solidFill>
              </a:rPr>
              <a:t> are defined at the top of this next page </a:t>
            </a:r>
          </a:p>
          <a:p>
            <a:pPr marL="177819" indent="-177819">
              <a:buFont typeface="Arial" panose="020B0604020202020204" pitchFamily="34" charset="0"/>
              <a:buChar char="•"/>
            </a:pPr>
            <a:r>
              <a:rPr lang="en-US" dirty="0" smtClean="0">
                <a:solidFill>
                  <a:prstClr val="black"/>
                </a:solidFill>
              </a:rPr>
              <a:t>The tool identifies your current location –this can be changed by clicking in the field and typing a different city and state</a:t>
            </a:r>
            <a:r>
              <a:rPr lang="en-US" dirty="0">
                <a:solidFill>
                  <a:prstClr val="black"/>
                </a:solidFill>
              </a:rPr>
              <a:t>.</a:t>
            </a:r>
            <a:endParaRPr lang="en-US" dirty="0" smtClean="0">
              <a:solidFill>
                <a:prstClr val="black"/>
              </a:solidFill>
            </a:endParaRPr>
          </a:p>
          <a:p>
            <a:endParaRPr lang="en-US" dirty="0" smtClean="0">
              <a:solidFill>
                <a:prstClr val="black"/>
              </a:solidFill>
            </a:endParaRPr>
          </a:p>
          <a:p>
            <a:r>
              <a:rPr lang="en-US" dirty="0" smtClean="0">
                <a:solidFill>
                  <a:prstClr val="black"/>
                </a:solidFill>
              </a:rPr>
              <a:t>There are two ways to search for your procedure</a:t>
            </a:r>
          </a:p>
          <a:p>
            <a:pPr marL="237093" indent="-237093">
              <a:buAutoNum type="arabicPeriod"/>
            </a:pPr>
            <a:r>
              <a:rPr lang="en-US" dirty="0" smtClean="0">
                <a:solidFill>
                  <a:prstClr val="black"/>
                </a:solidFill>
              </a:rPr>
              <a:t>Select the appropriate tile that applies to your search</a:t>
            </a:r>
          </a:p>
          <a:p>
            <a:pPr marL="237093" indent="-237093">
              <a:buAutoNum type="arabicPeriod"/>
            </a:pPr>
            <a:r>
              <a:rPr lang="en-US" dirty="0" smtClean="0">
                <a:solidFill>
                  <a:prstClr val="black"/>
                </a:solidFill>
              </a:rPr>
              <a:t>Type in the name of your procedure</a:t>
            </a:r>
          </a:p>
          <a:p>
            <a:endParaRPr lang="en-US" dirty="0">
              <a:solidFill>
                <a:prstClr val="black"/>
              </a:solidFill>
            </a:endParaRPr>
          </a:p>
          <a:p>
            <a:r>
              <a:rPr lang="en-US" dirty="0" smtClean="0">
                <a:solidFill>
                  <a:prstClr val="black"/>
                </a:solidFill>
              </a:rPr>
              <a:t>If you select a tile,  you will be prompted through a series of similar tiles in order to find your exact procedure.  </a:t>
            </a:r>
          </a:p>
          <a:p>
            <a:r>
              <a:rPr lang="en-US" dirty="0" smtClean="0">
                <a:solidFill>
                  <a:prstClr val="black"/>
                </a:solidFill>
              </a:rPr>
              <a:t>.  </a:t>
            </a:r>
          </a:p>
          <a:p>
            <a:endParaRPr lang="en-US" dirty="0" smtClean="0">
              <a:solidFill>
                <a:prstClr val="black"/>
              </a:solidFill>
            </a:endParaRPr>
          </a:p>
          <a:p>
            <a:pPr marL="652003" lvl="1" indent="-177819">
              <a:buFont typeface="Arial" panose="020B0604020202020204" pitchFamily="34" charset="0"/>
              <a:buChar char="•"/>
            </a:pPr>
            <a:endParaRPr lang="en-US" dirty="0" smtClean="0">
              <a:solidFill>
                <a:prstClr val="black"/>
              </a:solidFill>
            </a:endParaRPr>
          </a:p>
        </p:txBody>
      </p:sp>
    </p:spTree>
    <p:extLst>
      <p:ext uri="{BB962C8B-B14F-4D97-AF65-F5344CB8AC3E}">
        <p14:creationId xmlns:p14="http://schemas.microsoft.com/office/powerpoint/2010/main" val="152099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719138"/>
            <a:ext cx="4751387" cy="360045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D3761C3-8EF0-44FE-A83A-F0DB7320A585}" type="slidenum">
              <a:rPr lang="en-US" smtClean="0">
                <a:solidFill>
                  <a:prstClr val="black"/>
                </a:solidFill>
              </a:rPr>
              <a:pPr/>
              <a:t>19</a:t>
            </a:fld>
            <a:endParaRPr lang="en-US">
              <a:solidFill>
                <a:prstClr val="black"/>
              </a:solidFill>
            </a:endParaRPr>
          </a:p>
        </p:txBody>
      </p:sp>
      <p:sp>
        <p:nvSpPr>
          <p:cNvPr id="5" name="Notes Placeholder 2"/>
          <p:cNvSpPr txBox="1">
            <a:spLocks/>
          </p:cNvSpPr>
          <p:nvPr/>
        </p:nvSpPr>
        <p:spPr bwMode="auto">
          <a:xfrm>
            <a:off x="890546" y="4717967"/>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a:p>
            <a:r>
              <a:rPr lang="en-US" dirty="0" smtClean="0"/>
              <a:t>In this example, </a:t>
            </a:r>
          </a:p>
          <a:p>
            <a:pPr marL="177819" indent="-177819">
              <a:buFont typeface="Arial" panose="020B0604020202020204" pitchFamily="34" charset="0"/>
              <a:buChar char="•"/>
            </a:pPr>
            <a:r>
              <a:rPr lang="en-US" dirty="0" smtClean="0"/>
              <a:t>I selected Diagnostic/Imaging on the previous page which brought me to the list of diagnostic procedures.  As you see here in the upper left hand corner, my options are Labs, MRI, CAT Scans, etc.   </a:t>
            </a:r>
          </a:p>
          <a:p>
            <a:pPr marL="177819" indent="-177819">
              <a:buFont typeface="Arial" panose="020B0604020202020204" pitchFamily="34" charset="0"/>
              <a:buChar char="•"/>
            </a:pPr>
            <a:r>
              <a:rPr lang="en-US" dirty="0" smtClean="0"/>
              <a:t>I select MRI as my option, and then receive a new set of tile options as you see in the lower right hand corner. </a:t>
            </a:r>
          </a:p>
          <a:p>
            <a:pPr marL="177819" indent="-177819">
              <a:buFont typeface="Arial" panose="020B0604020202020204" pitchFamily="34" charset="0"/>
              <a:buChar char="•"/>
            </a:pPr>
            <a:r>
              <a:rPr lang="en-US" dirty="0" smtClean="0"/>
              <a:t>I select the MRI procedure applicable to me.  My options are Brain, Lower Back, Leg MRI, etc.</a:t>
            </a:r>
          </a:p>
          <a:p>
            <a:pPr marL="177819" indent="-177819">
              <a:buFont typeface="Arial" panose="020B0604020202020204" pitchFamily="34" charset="0"/>
              <a:buChar char="•"/>
            </a:pPr>
            <a:r>
              <a:rPr lang="en-US" dirty="0" smtClean="0"/>
              <a:t>I select Lower Back MRI which begins my search…. (next page)</a:t>
            </a:r>
          </a:p>
          <a:p>
            <a:endParaRPr lang="en-US" dirty="0" smtClean="0"/>
          </a:p>
          <a:p>
            <a:pPr marL="652003" lvl="1" indent="-177819">
              <a:buFont typeface="Arial" panose="020B0604020202020204" pitchFamily="34" charset="0"/>
              <a:buChar char="•"/>
            </a:pPr>
            <a:endParaRPr lang="en-US" dirty="0" smtClean="0"/>
          </a:p>
        </p:txBody>
      </p:sp>
    </p:spTree>
    <p:extLst>
      <p:ext uri="{BB962C8B-B14F-4D97-AF65-F5344CB8AC3E}">
        <p14:creationId xmlns:p14="http://schemas.microsoft.com/office/powerpoint/2010/main" val="152099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96925"/>
            <a:ext cx="4752975" cy="3600450"/>
          </a:xfrm>
        </p:spPr>
      </p:sp>
      <p:sp>
        <p:nvSpPr>
          <p:cNvPr id="3" name="Notes Placeholder 2"/>
          <p:cNvSpPr>
            <a:spLocks noGrp="1"/>
          </p:cNvSpPr>
          <p:nvPr>
            <p:ph type="body" idx="1"/>
          </p:nvPr>
        </p:nvSpPr>
        <p:spPr>
          <a:xfrm>
            <a:off x="702116" y="4453499"/>
            <a:ext cx="5922973" cy="4771606"/>
          </a:xfrm>
        </p:spPr>
        <p:txBody>
          <a:bodyPr/>
          <a:lstStyle/>
          <a:p>
            <a:pPr>
              <a:spcBef>
                <a:spcPts val="0"/>
              </a:spcBef>
              <a:spcAft>
                <a:spcPts val="622"/>
              </a:spcAft>
            </a:pPr>
            <a:r>
              <a:rPr lang="en-US" sz="1500" b="1" dirty="0"/>
              <a:t>What’s new?</a:t>
            </a:r>
            <a:r>
              <a:rPr lang="en-US" sz="900" b="1" dirty="0"/>
              <a:t>  </a:t>
            </a:r>
          </a:p>
          <a:p>
            <a:pPr>
              <a:spcBef>
                <a:spcPts val="0"/>
              </a:spcBef>
              <a:spcAft>
                <a:spcPts val="622"/>
              </a:spcAft>
            </a:pPr>
            <a:r>
              <a:rPr lang="en-US" sz="900" dirty="0"/>
              <a:t>Beginning 9/1/2016,  your  PCP / Specialist office visit copays, deductibles and coinsurance will decrease.</a:t>
            </a:r>
          </a:p>
          <a:p>
            <a:pPr>
              <a:spcBef>
                <a:spcPts val="0"/>
              </a:spcBef>
              <a:spcAft>
                <a:spcPts val="0"/>
              </a:spcAft>
            </a:pPr>
            <a:r>
              <a:rPr lang="en-US" sz="900" b="1" dirty="0"/>
              <a:t>A&amp;M Care Plan </a:t>
            </a:r>
          </a:p>
          <a:p>
            <a:pPr marL="652003" lvl="1" indent="-177819">
              <a:spcBef>
                <a:spcPts val="0"/>
              </a:spcBef>
              <a:spcAft>
                <a:spcPts val="0"/>
              </a:spcAft>
              <a:buFont typeface="Arial" panose="020B0604020202020204" pitchFamily="34" charset="0"/>
              <a:buChar char="•"/>
            </a:pPr>
            <a:r>
              <a:rPr lang="en-US" sz="900" dirty="0"/>
              <a:t>Medical deductible will decrease from $700 to $400 per person / $1,200 family</a:t>
            </a:r>
          </a:p>
          <a:p>
            <a:pPr marL="652003" lvl="1" indent="-177819">
              <a:spcBef>
                <a:spcPts val="0"/>
              </a:spcBef>
              <a:spcAft>
                <a:spcPts val="0"/>
              </a:spcAft>
              <a:buFont typeface="Arial" panose="020B0604020202020204" pitchFamily="34" charset="0"/>
              <a:buChar char="•"/>
            </a:pPr>
            <a:r>
              <a:rPr lang="en-US" sz="900" dirty="0"/>
              <a:t>PCP / Specialist office visit copayments will decrease from  $30 / $45 to $20 / $30</a:t>
            </a:r>
          </a:p>
          <a:p>
            <a:pPr>
              <a:spcBef>
                <a:spcPts val="0"/>
              </a:spcBef>
              <a:spcAft>
                <a:spcPts val="0"/>
              </a:spcAft>
            </a:pPr>
            <a:r>
              <a:rPr lang="en-US" sz="900" b="1" dirty="0"/>
              <a:t>J - Plan</a:t>
            </a:r>
          </a:p>
          <a:p>
            <a:pPr marL="652003" lvl="1" indent="-177819">
              <a:spcBef>
                <a:spcPts val="0"/>
              </a:spcBef>
              <a:spcAft>
                <a:spcPts val="0"/>
              </a:spcAft>
              <a:buFont typeface="Arial" panose="020B0604020202020204" pitchFamily="34" charset="0"/>
              <a:buChar char="•"/>
            </a:pPr>
            <a:r>
              <a:rPr lang="en-US" sz="900" dirty="0"/>
              <a:t>Medical deductible will decrease from $500 to $400 per person / $1,200 family</a:t>
            </a:r>
          </a:p>
          <a:p>
            <a:pPr marL="652003" lvl="1" indent="-177819">
              <a:spcBef>
                <a:spcPts val="0"/>
              </a:spcBef>
              <a:spcAft>
                <a:spcPts val="0"/>
              </a:spcAft>
              <a:buFont typeface="Arial" panose="020B0604020202020204" pitchFamily="34" charset="0"/>
              <a:buChar char="•"/>
            </a:pPr>
            <a:r>
              <a:rPr lang="en-US" sz="900" dirty="0"/>
              <a:t>PCP / Specialist office visit copayments will decrease from  $30 / $45 to $20 / $30</a:t>
            </a:r>
          </a:p>
          <a:p>
            <a:pPr marL="652003" lvl="1" indent="-177819">
              <a:spcBef>
                <a:spcPts val="0"/>
              </a:spcBef>
              <a:spcAft>
                <a:spcPts val="0"/>
              </a:spcAft>
              <a:buFont typeface="Arial" panose="020B0604020202020204" pitchFamily="34" charset="0"/>
              <a:buChar char="•"/>
            </a:pPr>
            <a:r>
              <a:rPr lang="en-US" sz="900" dirty="0"/>
              <a:t>Coinsurance will decrease from 25% to 20%</a:t>
            </a:r>
          </a:p>
          <a:p>
            <a:pPr>
              <a:spcBef>
                <a:spcPts val="0"/>
              </a:spcBef>
              <a:spcAft>
                <a:spcPts val="0"/>
              </a:spcAft>
            </a:pPr>
            <a:r>
              <a:rPr lang="en-US" sz="900" dirty="0"/>
              <a:t>65 Plus Plan</a:t>
            </a:r>
          </a:p>
          <a:p>
            <a:pPr marL="652003" lvl="1" indent="-177819">
              <a:spcBef>
                <a:spcPts val="0"/>
              </a:spcBef>
              <a:spcAft>
                <a:spcPts val="0"/>
              </a:spcAft>
              <a:buFont typeface="Arial" panose="020B0604020202020204" pitchFamily="34" charset="0"/>
              <a:buChar char="•"/>
            </a:pPr>
            <a:r>
              <a:rPr lang="en-US" sz="900" dirty="0"/>
              <a:t>Medical deductible will decrease from $500 to $400 per person </a:t>
            </a:r>
          </a:p>
          <a:p>
            <a:pPr>
              <a:spcBef>
                <a:spcPts val="0"/>
              </a:spcBef>
              <a:spcAft>
                <a:spcPts val="0"/>
              </a:spcAft>
            </a:pPr>
            <a:endParaRPr lang="en-US" sz="900" b="1" dirty="0"/>
          </a:p>
          <a:p>
            <a:pPr>
              <a:spcBef>
                <a:spcPts val="0"/>
              </a:spcBef>
              <a:spcAft>
                <a:spcPts val="0"/>
              </a:spcAft>
            </a:pPr>
            <a:r>
              <a:rPr lang="en-US" sz="900" b="1" dirty="0"/>
              <a:t>This chart shows the amount to be paid by the employee or dependent</a:t>
            </a:r>
            <a:r>
              <a:rPr lang="en-US" sz="900" dirty="0"/>
              <a:t>.  </a:t>
            </a:r>
          </a:p>
          <a:p>
            <a:pPr>
              <a:spcBef>
                <a:spcPts val="0"/>
              </a:spcBef>
              <a:spcAft>
                <a:spcPts val="0"/>
              </a:spcAft>
            </a:pPr>
            <a:r>
              <a:rPr lang="en-US" sz="900" u="sng" dirty="0">
                <a:solidFill>
                  <a:srgbClr val="000000"/>
                </a:solidFill>
              </a:rPr>
              <a:t>The </a:t>
            </a:r>
            <a:r>
              <a:rPr lang="en-US" sz="900" b="1" u="sng" dirty="0">
                <a:solidFill>
                  <a:srgbClr val="000000"/>
                </a:solidFill>
              </a:rPr>
              <a:t>annual deductible</a:t>
            </a:r>
            <a:r>
              <a:rPr lang="en-US" sz="900" b="1" dirty="0">
                <a:solidFill>
                  <a:srgbClr val="000000"/>
                </a:solidFill>
              </a:rPr>
              <a:t> </a:t>
            </a:r>
            <a:r>
              <a:rPr lang="en-US" sz="900" dirty="0">
                <a:solidFill>
                  <a:srgbClr val="000000"/>
                </a:solidFill>
              </a:rPr>
              <a:t>is the first amount of money you pay before the health care plan begins to pay. The deductible applies to stress tests, outpatient surgeries, emergency visits and hospitalizations. The deductible applies to each person and has a maximum of 3 per family.  </a:t>
            </a:r>
          </a:p>
          <a:p>
            <a:pPr>
              <a:spcBef>
                <a:spcPts val="0"/>
              </a:spcBef>
              <a:spcAft>
                <a:spcPts val="622"/>
              </a:spcAft>
            </a:pPr>
            <a:r>
              <a:rPr lang="en-US" sz="900" u="sng" dirty="0"/>
              <a:t>A </a:t>
            </a:r>
            <a:r>
              <a:rPr lang="en-US" sz="900" b="1" u="sng" dirty="0"/>
              <a:t>copay</a:t>
            </a:r>
            <a:r>
              <a:rPr lang="en-US" sz="900" u="sng" dirty="0"/>
              <a:t> </a:t>
            </a:r>
            <a:r>
              <a:rPr lang="en-US" sz="900" dirty="0"/>
              <a:t>is the amount paid at the time of service for certain medical services. The copay amount depends on whether the doctor is a primary care doctor or a specialist.  Primary care doctors are family practitioners, internists, OB/GYNs, and pediatricians –and in this case, also Mental Health Providers  --the $20 copay applies.  All other physicians are considered specialists.  The copay for a specialist is $30.  </a:t>
            </a:r>
          </a:p>
          <a:p>
            <a:pPr>
              <a:spcBef>
                <a:spcPts val="0"/>
              </a:spcBef>
              <a:spcAft>
                <a:spcPts val="622"/>
              </a:spcAft>
            </a:pPr>
            <a:r>
              <a:rPr lang="en-US" sz="900" b="1" u="sng" dirty="0"/>
              <a:t>Coinsurance </a:t>
            </a:r>
            <a:r>
              <a:rPr lang="en-US" sz="900" dirty="0"/>
              <a:t>is the member’s share amount once the deductible has been met.  The A&amp;M Care plan pays at 80 percent and the members share is 20 percent.</a:t>
            </a:r>
          </a:p>
          <a:p>
            <a:pPr>
              <a:spcBef>
                <a:spcPts val="0"/>
              </a:spcBef>
              <a:spcAft>
                <a:spcPts val="622"/>
              </a:spcAft>
            </a:pPr>
            <a:r>
              <a:rPr lang="en-US" sz="900" b="1" dirty="0"/>
              <a:t>This chart illustrates benefits when using in-network providers.</a:t>
            </a:r>
            <a:r>
              <a:rPr lang="en-US" sz="900" dirty="0"/>
              <a:t>  Coverage for out-of-network providers is also available. </a:t>
            </a:r>
            <a:r>
              <a:rPr lang="en-US" sz="900" dirty="0">
                <a:solidFill>
                  <a:srgbClr val="000000"/>
                </a:solidFill>
              </a:rPr>
              <a:t>When using out-of-network providers, you pay 50 percent after the out-of-network deductible.  The out-of-network deductible is $800 person / $2,400 family; these amounts are twice the network deductible. </a:t>
            </a:r>
          </a:p>
          <a:p>
            <a:pPr defTabSz="948368">
              <a:spcBef>
                <a:spcPts val="0"/>
              </a:spcBef>
              <a:spcAft>
                <a:spcPts val="622"/>
              </a:spcAft>
              <a:defRPr/>
            </a:pPr>
            <a:r>
              <a:rPr lang="en-US" sz="900" dirty="0"/>
              <a:t>Note:  Retirees age 65 and older enrolled in the 65 Plus Plan are not eligible for copays. Your benefits are secondary to Medicare. </a:t>
            </a:r>
          </a:p>
          <a:p>
            <a:pPr defTabSz="948368">
              <a:spcBef>
                <a:spcPts val="0"/>
              </a:spcBef>
              <a:spcAft>
                <a:spcPts val="622"/>
              </a:spcAft>
              <a:defRPr/>
            </a:pPr>
            <a:r>
              <a:rPr lang="en-US" sz="900" dirty="0"/>
              <a:t>For more detailed information please refer to the online benefits booklet. </a:t>
            </a:r>
          </a:p>
        </p:txBody>
      </p:sp>
      <p:sp>
        <p:nvSpPr>
          <p:cNvPr id="4" name="Slide Number Placeholder 3"/>
          <p:cNvSpPr>
            <a:spLocks noGrp="1"/>
          </p:cNvSpPr>
          <p:nvPr>
            <p:ph type="sldNum" sz="quarter" idx="10"/>
          </p:nvPr>
        </p:nvSpPr>
        <p:spPr/>
        <p:txBody>
          <a:bodyPr/>
          <a:lstStyle/>
          <a:p>
            <a:fld id="{7D3761C3-8EF0-44FE-A83A-F0DB7320A585}" type="slidenum">
              <a:rPr lang="en-US" smtClean="0"/>
              <a:pPr/>
              <a:t>2</a:t>
            </a:fld>
            <a:endParaRPr lang="en-US"/>
          </a:p>
        </p:txBody>
      </p:sp>
    </p:spTree>
    <p:extLst>
      <p:ext uri="{BB962C8B-B14F-4D97-AF65-F5344CB8AC3E}">
        <p14:creationId xmlns:p14="http://schemas.microsoft.com/office/powerpoint/2010/main" val="2962071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sz="1500" dirty="0"/>
              <a:t>Here are the results of my search.  </a:t>
            </a:r>
          </a:p>
          <a:p>
            <a:pPr marL="177819" indent="-177819">
              <a:buFont typeface="Arial" panose="020B0604020202020204" pitchFamily="34" charset="0"/>
              <a:buChar char="•"/>
            </a:pPr>
            <a:r>
              <a:rPr lang="en-US" sz="1500" dirty="0"/>
              <a:t>Note the results include GPS mapping at the top of the page.</a:t>
            </a:r>
          </a:p>
          <a:p>
            <a:pPr marL="177819" indent="-177819">
              <a:buFont typeface="Arial" panose="020B0604020202020204" pitchFamily="34" charset="0"/>
              <a:buChar char="•"/>
            </a:pPr>
            <a:r>
              <a:rPr lang="en-US" sz="1500" dirty="0"/>
              <a:t>Expected Costs for my procedure are between $644 and $1,288 </a:t>
            </a:r>
          </a:p>
          <a:p>
            <a:pPr marL="177819" indent="-177819">
              <a:buFont typeface="Arial" panose="020B0604020202020204" pitchFamily="34" charset="0"/>
              <a:buChar char="•"/>
            </a:pPr>
            <a:r>
              <a:rPr lang="en-US" sz="1500" dirty="0"/>
              <a:t>The search yielded 9 MRI providers for my specific procedure</a:t>
            </a:r>
          </a:p>
          <a:p>
            <a:pPr marL="177819" indent="-177819">
              <a:buFont typeface="Arial" panose="020B0604020202020204" pitchFamily="34" charset="0"/>
              <a:buChar char="•"/>
            </a:pPr>
            <a:r>
              <a:rPr lang="en-US" sz="1500" dirty="0"/>
              <a:t>And, if I hover over “Cost Details”, I am able to view my patient share if I choose this facility. </a:t>
            </a:r>
          </a:p>
          <a:p>
            <a:endParaRPr lang="en-US" sz="1500" dirty="0"/>
          </a:p>
          <a:p>
            <a:r>
              <a:rPr lang="en-US" sz="1500" dirty="0"/>
              <a:t>The Cost Estimator is an estimation. Other services may factor into an increase in higher out of pocket costs.  For example, the anesthesiologist or assistant surgeon may be called in; these are not factored into the estimation.  </a:t>
            </a:r>
          </a:p>
          <a:p>
            <a:r>
              <a:rPr lang="en-US" sz="1500" dirty="0"/>
              <a:t>Whenever possible, please verify all providers associated with your procedure are in the network.</a:t>
            </a:r>
          </a:p>
        </p:txBody>
      </p:sp>
      <p:sp>
        <p:nvSpPr>
          <p:cNvPr id="4" name="Slide Number Placeholder 3"/>
          <p:cNvSpPr>
            <a:spLocks noGrp="1"/>
          </p:cNvSpPr>
          <p:nvPr>
            <p:ph type="sldNum" sz="quarter" idx="10"/>
          </p:nvPr>
        </p:nvSpPr>
        <p:spPr/>
        <p:txBody>
          <a:bodyPr/>
          <a:lstStyle/>
          <a:p>
            <a:fld id="{7D3761C3-8EF0-44FE-A83A-F0DB7320A585}" type="slidenum">
              <a:rPr lang="en-US" smtClean="0">
                <a:solidFill>
                  <a:prstClr val="black"/>
                </a:solidFill>
              </a:rPr>
              <a:pPr/>
              <a:t>20</a:t>
            </a:fld>
            <a:endParaRPr lang="en-US">
              <a:solidFill>
                <a:prstClr val="black"/>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665" y="2757214"/>
            <a:ext cx="780336" cy="498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992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198438"/>
            <a:ext cx="4286250" cy="3248025"/>
          </a:xfrm>
        </p:spPr>
      </p:sp>
      <p:sp>
        <p:nvSpPr>
          <p:cNvPr id="3" name="Notes Placeholder 2"/>
          <p:cNvSpPr>
            <a:spLocks noGrp="1"/>
          </p:cNvSpPr>
          <p:nvPr>
            <p:ph type="body" idx="1"/>
          </p:nvPr>
        </p:nvSpPr>
        <p:spPr>
          <a:xfrm>
            <a:off x="843208" y="3698824"/>
            <a:ext cx="5503042" cy="5483285"/>
          </a:xfrm>
        </p:spPr>
        <p:txBody>
          <a:bodyPr/>
          <a:lstStyle/>
          <a:p>
            <a:endParaRPr lang="en-US" sz="1000" dirty="0"/>
          </a:p>
          <a:p>
            <a:pPr>
              <a:spcBef>
                <a:spcPts val="0"/>
              </a:spcBef>
            </a:pPr>
            <a:r>
              <a:rPr lang="en-US" sz="1100" dirty="0"/>
              <a:t>If you are one of the many that use a fitness device to track your wellness goals,  you can now integrate your device with Well </a:t>
            </a:r>
            <a:r>
              <a:rPr lang="en-US" sz="1100" dirty="0" err="1"/>
              <a:t>onTarget</a:t>
            </a:r>
            <a:r>
              <a:rPr lang="en-US" sz="1100" dirty="0"/>
              <a:t> –You can access Well on Target through My Evive under the “Health Assessment &amp; Wellness Tools” tile.</a:t>
            </a:r>
            <a:endParaRPr lang="en-US" sz="1100" b="1" dirty="0"/>
          </a:p>
          <a:p>
            <a:pPr>
              <a:spcBef>
                <a:spcPts val="0"/>
              </a:spcBef>
            </a:pPr>
            <a:endParaRPr lang="en-US" sz="1100" dirty="0"/>
          </a:p>
          <a:p>
            <a:pPr>
              <a:spcBef>
                <a:spcPts val="0"/>
              </a:spcBef>
            </a:pPr>
            <a:r>
              <a:rPr lang="en-US" sz="1100" b="1" dirty="0"/>
              <a:t>The devices we support are: </a:t>
            </a:r>
          </a:p>
          <a:p>
            <a:pPr>
              <a:spcBef>
                <a:spcPts val="0"/>
              </a:spcBef>
            </a:pPr>
            <a:r>
              <a:rPr lang="en-US" sz="1100" dirty="0"/>
              <a:t>Fitbit, Jawbone, Nike Fuel Band, Garmin, Misfit Shine, Sync Series, Body Media, </a:t>
            </a:r>
            <a:r>
              <a:rPr lang="en-US" sz="1100" dirty="0" err="1"/>
              <a:t>iHealth</a:t>
            </a:r>
            <a:r>
              <a:rPr lang="en-US" sz="1100" dirty="0"/>
              <a:t> wireless activity and sleep tracker, </a:t>
            </a:r>
            <a:r>
              <a:rPr lang="en-US" sz="1100" dirty="0" err="1"/>
              <a:t>Withings</a:t>
            </a:r>
            <a:r>
              <a:rPr lang="en-US" sz="1100" dirty="0"/>
              <a:t> pulse activity tracker, Omron and  </a:t>
            </a:r>
            <a:r>
              <a:rPr lang="en-US" sz="1100" dirty="0" err="1"/>
              <a:t>Fitbug</a:t>
            </a:r>
            <a:endParaRPr lang="en-US" sz="1100" dirty="0"/>
          </a:p>
          <a:p>
            <a:pPr>
              <a:spcBef>
                <a:spcPts val="0"/>
              </a:spcBef>
            </a:pPr>
            <a:endParaRPr lang="en-US" sz="1100" dirty="0"/>
          </a:p>
          <a:p>
            <a:pPr>
              <a:spcBef>
                <a:spcPts val="0"/>
              </a:spcBef>
            </a:pPr>
            <a:endParaRPr lang="en-US" sz="800" dirty="0"/>
          </a:p>
          <a:p>
            <a:pPr>
              <a:spcBef>
                <a:spcPts val="0"/>
              </a:spcBef>
            </a:pPr>
            <a:r>
              <a:rPr lang="en-US" sz="1100" dirty="0"/>
              <a:t>If you are using an </a:t>
            </a:r>
            <a:r>
              <a:rPr lang="en-US" sz="1100" b="1" dirty="0"/>
              <a:t>APP</a:t>
            </a:r>
            <a:r>
              <a:rPr lang="en-US" sz="1100" dirty="0"/>
              <a:t> to track your well being, you too can integrate your data with Well on Target.</a:t>
            </a:r>
          </a:p>
          <a:p>
            <a:pPr>
              <a:spcBef>
                <a:spcPts val="0"/>
              </a:spcBef>
            </a:pPr>
            <a:endParaRPr lang="en-US" sz="800" dirty="0"/>
          </a:p>
          <a:p>
            <a:pPr>
              <a:spcBef>
                <a:spcPts val="0"/>
              </a:spcBef>
            </a:pPr>
            <a:r>
              <a:rPr lang="en-US" sz="1100" b="1" dirty="0"/>
              <a:t>The APPs we support are:</a:t>
            </a:r>
          </a:p>
          <a:p>
            <a:pPr>
              <a:spcBef>
                <a:spcPts val="0"/>
              </a:spcBef>
            </a:pPr>
            <a:r>
              <a:rPr lang="en-US" sz="1100" dirty="0"/>
              <a:t>Nike Fuel, Map My Run or Fitness/Walk/Hike/Ride, </a:t>
            </a:r>
            <a:r>
              <a:rPr lang="en-US" sz="1100" dirty="0" err="1"/>
              <a:t>RunKeeper</a:t>
            </a:r>
            <a:r>
              <a:rPr lang="en-US" sz="1100" dirty="0"/>
              <a:t>, Moves, </a:t>
            </a:r>
            <a:r>
              <a:rPr lang="en-US" sz="1100" dirty="0" err="1"/>
              <a:t>FitBit</a:t>
            </a:r>
            <a:r>
              <a:rPr lang="en-US" sz="1100" dirty="0"/>
              <a:t>, Strava, Garmin, </a:t>
            </a:r>
            <a:r>
              <a:rPr lang="en-US" sz="1100" dirty="0" err="1"/>
              <a:t>Withings</a:t>
            </a:r>
            <a:r>
              <a:rPr lang="en-US" sz="1100" dirty="0"/>
              <a:t> and </a:t>
            </a:r>
            <a:r>
              <a:rPr lang="en-US" sz="1100" dirty="0" err="1"/>
              <a:t>Healthmate</a:t>
            </a:r>
            <a:r>
              <a:rPr lang="en-US" sz="1100" dirty="0"/>
              <a:t>.</a:t>
            </a:r>
          </a:p>
          <a:p>
            <a:pPr>
              <a:spcBef>
                <a:spcPts val="0"/>
              </a:spcBef>
            </a:pPr>
            <a:endParaRPr lang="en-US" sz="800" b="1" dirty="0"/>
          </a:p>
          <a:p>
            <a:pPr>
              <a:spcBef>
                <a:spcPts val="0"/>
              </a:spcBef>
            </a:pPr>
            <a:r>
              <a:rPr lang="en-US" sz="1100" dirty="0"/>
              <a:t>Once you integrate your device or APP, your Well on Target Dashboard will display:</a:t>
            </a:r>
          </a:p>
          <a:p>
            <a:pPr marL="177819" indent="-177819">
              <a:spcBef>
                <a:spcPts val="0"/>
              </a:spcBef>
              <a:buFont typeface="Arial" panose="020B0604020202020204" pitchFamily="34" charset="0"/>
              <a:buChar char="•"/>
            </a:pPr>
            <a:r>
              <a:rPr lang="en-US" sz="1100" dirty="0"/>
              <a:t>minutes exercised</a:t>
            </a:r>
          </a:p>
          <a:p>
            <a:pPr marL="177819" indent="-177819">
              <a:spcBef>
                <a:spcPts val="0"/>
              </a:spcBef>
              <a:buFont typeface="Arial" panose="020B0604020202020204" pitchFamily="34" charset="0"/>
              <a:buChar char="•"/>
            </a:pPr>
            <a:r>
              <a:rPr lang="en-US" sz="1100" dirty="0"/>
              <a:t>steps taken</a:t>
            </a:r>
          </a:p>
          <a:p>
            <a:pPr marL="177819" indent="-177819">
              <a:spcBef>
                <a:spcPts val="0"/>
              </a:spcBef>
              <a:buFont typeface="Arial" panose="020B0604020202020204" pitchFamily="34" charset="0"/>
              <a:buChar char="•"/>
            </a:pPr>
            <a:r>
              <a:rPr lang="en-US" sz="1100" dirty="0"/>
              <a:t>miles traveled</a:t>
            </a:r>
          </a:p>
          <a:p>
            <a:pPr marL="177819" indent="-177819">
              <a:spcBef>
                <a:spcPts val="0"/>
              </a:spcBef>
              <a:buFont typeface="Arial" panose="020B0604020202020204" pitchFamily="34" charset="0"/>
              <a:buChar char="•"/>
            </a:pPr>
            <a:r>
              <a:rPr lang="en-US" sz="1100" dirty="0"/>
              <a:t>and calories burned – per day since synching with Well on Target</a:t>
            </a:r>
          </a:p>
          <a:p>
            <a:pPr>
              <a:spcBef>
                <a:spcPts val="0"/>
              </a:spcBef>
            </a:pPr>
            <a:endParaRPr lang="en-US" sz="800" dirty="0"/>
          </a:p>
          <a:p>
            <a:pPr>
              <a:spcBef>
                <a:spcPts val="0"/>
              </a:spcBef>
            </a:pPr>
            <a:r>
              <a:rPr lang="en-US" sz="1100" dirty="0"/>
              <a:t>And because Well on Target is tracking your activity through your fitness device, you will automatically receive Blue Points!   Once you accumulate enough Blue Points, you can redeemed for items listed in the catalog located in Well on Target.</a:t>
            </a:r>
          </a:p>
          <a:p>
            <a:pPr>
              <a:spcBef>
                <a:spcPts val="0"/>
              </a:spcBef>
            </a:pPr>
            <a:endParaRPr lang="en-US" sz="1100" dirty="0"/>
          </a:p>
        </p:txBody>
      </p:sp>
      <p:sp>
        <p:nvSpPr>
          <p:cNvPr id="4" name="Slide Number Placeholder 3"/>
          <p:cNvSpPr>
            <a:spLocks noGrp="1"/>
          </p:cNvSpPr>
          <p:nvPr>
            <p:ph type="sldNum" sz="quarter" idx="10"/>
          </p:nvPr>
        </p:nvSpPr>
        <p:spPr/>
        <p:txBody>
          <a:bodyPr/>
          <a:lstStyle/>
          <a:p>
            <a:fld id="{98FBA003-5573-4063-94BD-0F7E13EBA23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5825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719138"/>
            <a:ext cx="4019550" cy="3044825"/>
          </a:xfrm>
        </p:spPr>
      </p:sp>
      <p:sp>
        <p:nvSpPr>
          <p:cNvPr id="3" name="Notes Placeholder 2"/>
          <p:cNvSpPr>
            <a:spLocks noGrp="1"/>
          </p:cNvSpPr>
          <p:nvPr>
            <p:ph type="body" idx="1"/>
          </p:nvPr>
        </p:nvSpPr>
        <p:spPr>
          <a:xfrm>
            <a:off x="1020725" y="4205788"/>
            <a:ext cx="5491949" cy="5124235"/>
          </a:xfrm>
        </p:spPr>
        <p:txBody>
          <a:bodyPr/>
          <a:lstStyle/>
          <a:p>
            <a:pPr fontAlgn="auto">
              <a:spcAft>
                <a:spcPts val="0"/>
              </a:spcAft>
            </a:pPr>
            <a:r>
              <a:rPr lang="en-US" sz="1100" b="1" dirty="0"/>
              <a:t>You can stay connected with Blue Cross and Blue Shield of Texas and access your health insurance information anytime,  wherever you are.</a:t>
            </a:r>
          </a:p>
          <a:p>
            <a:pPr fontAlgn="auto">
              <a:spcAft>
                <a:spcPts val="0"/>
              </a:spcAft>
            </a:pPr>
            <a:endParaRPr lang="en-US" sz="1100" b="1" dirty="0"/>
          </a:p>
          <a:p>
            <a:pPr fontAlgn="auto">
              <a:spcAft>
                <a:spcPts val="0"/>
              </a:spcAft>
            </a:pPr>
            <a:r>
              <a:rPr lang="en-US" sz="1100" dirty="0"/>
              <a:t>Here’s an overview of our Mobile Apps.</a:t>
            </a:r>
          </a:p>
          <a:p>
            <a:pPr fontAlgn="auto">
              <a:spcAft>
                <a:spcPts val="0"/>
              </a:spcAft>
            </a:pPr>
            <a:r>
              <a:rPr lang="en-US" sz="1100" b="1" dirty="0"/>
              <a:t>BCBSTX App—</a:t>
            </a:r>
            <a:r>
              <a:rPr lang="en-US" sz="1100" dirty="0"/>
              <a:t>Provides access to  Blue Access for Members,  allows you to find a doctor,  you can view your ID card, or order a new one.  This app is available for  iPhone, iPad and  Android phone.  To get the app, text BCBSTXAPP to 33633</a:t>
            </a:r>
          </a:p>
          <a:p>
            <a:pPr fontAlgn="auto">
              <a:spcAft>
                <a:spcPts val="0"/>
              </a:spcAft>
            </a:pPr>
            <a:endParaRPr lang="en-US" sz="1100" dirty="0"/>
          </a:p>
          <a:p>
            <a:pPr fontAlgn="auto">
              <a:spcAft>
                <a:spcPts val="0"/>
              </a:spcAft>
            </a:pPr>
            <a:r>
              <a:rPr lang="en-US" sz="1100" b="1" dirty="0"/>
              <a:t>Centered App—</a:t>
            </a:r>
            <a:r>
              <a:rPr lang="en-US" sz="1100" dirty="0"/>
              <a:t>Is a holistic approach to wellness by integrating mindful meditation and encouraging daily physical activity to help reduce stress and improve overall health.   This app is available for iPhone and Apple Watch.  To get the app, text CENTERED  to 33633.</a:t>
            </a:r>
          </a:p>
          <a:p>
            <a:pPr fontAlgn="auto">
              <a:spcAft>
                <a:spcPts val="0"/>
              </a:spcAft>
            </a:pPr>
            <a:endParaRPr lang="en-US" sz="800" b="1" dirty="0"/>
          </a:p>
          <a:p>
            <a:pPr fontAlgn="auto">
              <a:spcAft>
                <a:spcPts val="0"/>
              </a:spcAft>
            </a:pPr>
            <a:r>
              <a:rPr lang="en-US" sz="1100" b="1" dirty="0"/>
              <a:t>Healthy Family--</a:t>
            </a:r>
            <a:r>
              <a:rPr lang="en-US" sz="1100" dirty="0"/>
              <a:t>Helps you and your family keep track of recommended screenings and vaccinations. This app also allows you to add historical test results to track progress towards wellness goals. You have the ability to set reminders on tests needed and you can also add notes for questions to ask your doctor on your next visit.   This app is available for iPhone and Android.  To get the app, text FAMILY to 33633.</a:t>
            </a:r>
          </a:p>
          <a:p>
            <a:pPr fontAlgn="auto">
              <a:spcAft>
                <a:spcPts val="0"/>
              </a:spcAft>
            </a:pPr>
            <a:endParaRPr lang="en-US" sz="800" dirty="0"/>
          </a:p>
          <a:p>
            <a:pPr fontAlgn="auto">
              <a:spcAft>
                <a:spcPts val="0"/>
              </a:spcAft>
            </a:pPr>
            <a:r>
              <a:rPr lang="en-US" sz="1100" b="1" dirty="0"/>
              <a:t>Well onTarget (Always On) –</a:t>
            </a:r>
            <a:r>
              <a:rPr lang="en-US" sz="1100" dirty="0"/>
              <a:t>Allows you to complete your health assessment ,  view your health stats (weight, blood pressure, </a:t>
            </a:r>
            <a:r>
              <a:rPr lang="en-US" sz="1100" dirty="0" err="1"/>
              <a:t>etc</a:t>
            </a:r>
            <a:r>
              <a:rPr lang="en-US" sz="1100" dirty="0"/>
              <a:t>),  set personal health goals, track your progress and  view your Blue Points.  This app is available for iPhone and Android users.  To get the app,  search “Well on Target” in the app store.  </a:t>
            </a:r>
          </a:p>
        </p:txBody>
      </p:sp>
      <p:sp>
        <p:nvSpPr>
          <p:cNvPr id="4" name="Slide Number Placeholder 3"/>
          <p:cNvSpPr>
            <a:spLocks noGrp="1"/>
          </p:cNvSpPr>
          <p:nvPr>
            <p:ph type="sldNum" sz="quarter" idx="10"/>
          </p:nvPr>
        </p:nvSpPr>
        <p:spPr/>
        <p:txBody>
          <a:bodyPr/>
          <a:lstStyle/>
          <a:p>
            <a:fld id="{7D3761C3-8EF0-44FE-A83A-F0DB7320A5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4840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7108"/>
            <a:ext cx="5852160" cy="4474002"/>
          </a:xfrm>
        </p:spPr>
        <p:txBody>
          <a:bodyPr/>
          <a:lstStyle/>
          <a:p>
            <a:pPr indent="-59273"/>
            <a:r>
              <a:rPr lang="en-US" b="1" dirty="0" smtClean="0"/>
              <a:t>What is Naturally Slim?  </a:t>
            </a:r>
          </a:p>
          <a:p>
            <a:pPr indent="-59273"/>
            <a:r>
              <a:rPr lang="en-US" dirty="0"/>
              <a:t>A weight loss and metabolic syndrome reduction program with an average of over 10 pounds lost in 10 weeks and a 50% metabolic syndrome reversal </a:t>
            </a:r>
            <a:r>
              <a:rPr lang="en-US" dirty="0" smtClean="0"/>
              <a:t>rate. </a:t>
            </a:r>
          </a:p>
          <a:p>
            <a:pPr indent="-59273"/>
            <a:endParaRPr lang="en-US" dirty="0" smtClean="0"/>
          </a:p>
          <a:p>
            <a:pPr indent="-59273"/>
            <a:r>
              <a:rPr lang="en-US" dirty="0" smtClean="0"/>
              <a:t>It consists </a:t>
            </a:r>
            <a:r>
              <a:rPr lang="en-US" dirty="0"/>
              <a:t>of online, </a:t>
            </a:r>
            <a:r>
              <a:rPr lang="en-US" dirty="0">
                <a:solidFill>
                  <a:srgbClr val="FF0000"/>
                </a:solidFill>
              </a:rPr>
              <a:t>web based </a:t>
            </a:r>
            <a:r>
              <a:rPr lang="en-US" dirty="0" smtClean="0">
                <a:solidFill>
                  <a:srgbClr val="FF0000"/>
                </a:solidFill>
              </a:rPr>
              <a:t>videos</a:t>
            </a:r>
            <a:r>
              <a:rPr lang="en-US" dirty="0"/>
              <a:t> </a:t>
            </a:r>
            <a:r>
              <a:rPr lang="en-US" dirty="0" smtClean="0"/>
              <a:t>for the first ten weeks --Foundation Program, then continues to 7 </a:t>
            </a:r>
            <a:r>
              <a:rPr lang="en-US" dirty="0"/>
              <a:t>bi-weekly videos in our NS4You reinforcement </a:t>
            </a:r>
            <a:r>
              <a:rPr lang="en-US" dirty="0" smtClean="0"/>
              <a:t>program, and finishes with </a:t>
            </a:r>
            <a:r>
              <a:rPr lang="en-US" dirty="0"/>
              <a:t>6 monthly videos in our NS4Life maintenance</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7D3761C3-8EF0-44FE-A83A-F0DB7320A585}" type="slidenum">
              <a:rPr lang="en-US" smtClean="0"/>
              <a:pPr/>
              <a:t>23</a:t>
            </a:fld>
            <a:endParaRPr lang="en-US"/>
          </a:p>
        </p:txBody>
      </p:sp>
    </p:spTree>
    <p:extLst>
      <p:ext uri="{BB962C8B-B14F-4D97-AF65-F5344CB8AC3E}">
        <p14:creationId xmlns:p14="http://schemas.microsoft.com/office/powerpoint/2010/main" val="1153934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7108"/>
            <a:ext cx="5563402" cy="4448134"/>
          </a:xfrm>
        </p:spPr>
        <p:txBody>
          <a:bodyPr/>
          <a:lstStyle/>
          <a:p>
            <a:pPr indent="-59273"/>
            <a:endParaRPr lang="en-US" b="1" dirty="0" smtClean="0"/>
          </a:p>
          <a:p>
            <a:pPr indent="-59273"/>
            <a:r>
              <a:rPr lang="en-US" b="1" dirty="0" smtClean="0"/>
              <a:t>Naturally Slim</a:t>
            </a:r>
          </a:p>
          <a:p>
            <a:pPr indent="-59273"/>
            <a:r>
              <a:rPr lang="en-US" dirty="0" smtClean="0"/>
              <a:t>It’s offered </a:t>
            </a:r>
            <a:r>
              <a:rPr lang="en-US" dirty="0"/>
              <a:t>to employees, retirees and their spouses in the A&amp;M Care, 65 PLUS or J plans. </a:t>
            </a:r>
          </a:p>
          <a:p>
            <a:pPr marL="194803" indent="-177819">
              <a:buFont typeface="Arial" panose="020B0604020202020204" pitchFamily="34" charset="0"/>
              <a:buChar char="•"/>
            </a:pPr>
            <a:r>
              <a:rPr lang="en-US" dirty="0" smtClean="0">
                <a:solidFill>
                  <a:srgbClr val="0070C0"/>
                </a:solidFill>
              </a:rPr>
              <a:t>For </a:t>
            </a:r>
            <a:r>
              <a:rPr lang="en-US" dirty="0">
                <a:solidFill>
                  <a:srgbClr val="0070C0"/>
                </a:solidFill>
              </a:rPr>
              <a:t>eligible, accepted participants, the program is provided at no </a:t>
            </a:r>
            <a:r>
              <a:rPr lang="en-US" dirty="0" smtClean="0">
                <a:solidFill>
                  <a:srgbClr val="0070C0"/>
                </a:solidFill>
              </a:rPr>
              <a:t>costs</a:t>
            </a:r>
            <a:r>
              <a:rPr lang="en-US" dirty="0" smtClean="0"/>
              <a:t>.</a:t>
            </a:r>
          </a:p>
          <a:p>
            <a:pPr marL="194803" indent="-177819">
              <a:buFont typeface="Arial" panose="020B0604020202020204" pitchFamily="34" charset="0"/>
              <a:buChar char="•"/>
            </a:pPr>
            <a:endParaRPr lang="en-US" dirty="0" smtClean="0"/>
          </a:p>
          <a:p>
            <a:r>
              <a:rPr lang="en-US" dirty="0" smtClean="0"/>
              <a:t>To </a:t>
            </a:r>
            <a:r>
              <a:rPr lang="en-US" dirty="0"/>
              <a:t>qualify, you must have a risk factor related to Metabolic Syndrome. </a:t>
            </a:r>
          </a:p>
          <a:p>
            <a:pPr>
              <a:buFont typeface="Arial" panose="020B0604020202020204" pitchFamily="34" charset="0"/>
              <a:buChar char="•"/>
            </a:pPr>
            <a:r>
              <a:rPr lang="en-US" dirty="0" smtClean="0">
                <a:solidFill>
                  <a:srgbClr val="0070C0"/>
                </a:solidFill>
              </a:rPr>
              <a:t>  BMI </a:t>
            </a:r>
            <a:r>
              <a:rPr lang="en-US" dirty="0">
                <a:solidFill>
                  <a:srgbClr val="0070C0"/>
                </a:solidFill>
              </a:rPr>
              <a:t>over 30 or a BMI over 25 plus an additional risk factor. </a:t>
            </a:r>
          </a:p>
          <a:p>
            <a:pPr indent="-59273"/>
            <a:endParaRPr lang="en-US" dirty="0" smtClean="0"/>
          </a:p>
          <a:p>
            <a:pPr indent="-59273"/>
            <a:r>
              <a:rPr lang="en-US" dirty="0" smtClean="0"/>
              <a:t>After </a:t>
            </a:r>
            <a:r>
              <a:rPr lang="en-US" dirty="0"/>
              <a:t>acceptance, participants watch a series of weekly videos instructing them on the Naturally Slim® program principles. </a:t>
            </a:r>
          </a:p>
          <a:p>
            <a:pPr>
              <a:buFont typeface="Arial" panose="020B0604020202020204" pitchFamily="34" charset="0"/>
              <a:buChar char="•"/>
            </a:pPr>
            <a:r>
              <a:rPr lang="en-US" dirty="0" smtClean="0">
                <a:solidFill>
                  <a:srgbClr val="0070C0"/>
                </a:solidFill>
              </a:rPr>
              <a:t>  You </a:t>
            </a:r>
            <a:r>
              <a:rPr lang="en-US" dirty="0">
                <a:solidFill>
                  <a:srgbClr val="0070C0"/>
                </a:solidFill>
              </a:rPr>
              <a:t>will be notified when you can apply for the classes</a:t>
            </a:r>
          </a:p>
          <a:p>
            <a:endParaRPr lang="en-US" dirty="0" smtClean="0"/>
          </a:p>
        </p:txBody>
      </p:sp>
      <p:sp>
        <p:nvSpPr>
          <p:cNvPr id="4" name="Slide Number Placeholder 3"/>
          <p:cNvSpPr>
            <a:spLocks noGrp="1"/>
          </p:cNvSpPr>
          <p:nvPr>
            <p:ph type="sldNum" sz="quarter" idx="10"/>
          </p:nvPr>
        </p:nvSpPr>
        <p:spPr/>
        <p:txBody>
          <a:bodyPr/>
          <a:lstStyle/>
          <a:p>
            <a:fld id="{7D3761C3-8EF0-44FE-A83A-F0DB7320A585}" type="slidenum">
              <a:rPr lang="en-US" smtClean="0"/>
              <a:pPr/>
              <a:t>24</a:t>
            </a:fld>
            <a:endParaRPr lang="en-US"/>
          </a:p>
        </p:txBody>
      </p:sp>
    </p:spTree>
    <p:extLst>
      <p:ext uri="{BB962C8B-B14F-4D97-AF65-F5344CB8AC3E}">
        <p14:creationId xmlns:p14="http://schemas.microsoft.com/office/powerpoint/2010/main" val="1518020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7108"/>
            <a:ext cx="5852160" cy="4474002"/>
          </a:xfrm>
        </p:spPr>
        <p:txBody>
          <a:bodyPr/>
          <a:lstStyle/>
          <a:p>
            <a:r>
              <a:rPr lang="en-US" sz="1500" dirty="0"/>
              <a:t>BCBSTX offers additional identify protection services offered through Experian at no costs to employee, retirees and their dependents enrolled in the A&amp;M Care plans.</a:t>
            </a:r>
          </a:p>
          <a:p>
            <a:r>
              <a:rPr lang="en-US" sz="1500" dirty="0"/>
              <a:t>To take advantage of this service, you must sign up with Experian.  </a:t>
            </a:r>
          </a:p>
          <a:p>
            <a:pPr marL="296365" indent="-296365">
              <a:buFont typeface="Arial" panose="020B0604020202020204" pitchFamily="34" charset="0"/>
              <a:buChar char="•"/>
            </a:pPr>
            <a:r>
              <a:rPr lang="en-US" sz="1500" dirty="0"/>
              <a:t>Adult members and dependents over age 18 can enroll through the web site shown above.</a:t>
            </a:r>
          </a:p>
          <a:p>
            <a:pPr marL="296365" indent="-296365">
              <a:buFont typeface="Arial" panose="020B0604020202020204" pitchFamily="34" charset="0"/>
              <a:buChar char="•"/>
            </a:pPr>
            <a:r>
              <a:rPr lang="en-US" sz="1500" dirty="0"/>
              <a:t>Services include an Experian Credit Report upon signing up</a:t>
            </a:r>
          </a:p>
          <a:p>
            <a:pPr marL="296365" indent="-296365">
              <a:buFont typeface="Arial" panose="020B0604020202020204" pitchFamily="34" charset="0"/>
              <a:buChar char="•"/>
            </a:pPr>
            <a:r>
              <a:rPr lang="en-US" sz="1500" dirty="0"/>
              <a:t>Comprehensive educational resources</a:t>
            </a:r>
          </a:p>
          <a:p>
            <a:pPr marL="296365" indent="-296365">
              <a:buFont typeface="Arial" panose="020B0604020202020204" pitchFamily="34" charset="0"/>
              <a:buChar char="•"/>
            </a:pPr>
            <a:r>
              <a:rPr lang="en-US" sz="1500" dirty="0"/>
              <a:t>Daily Bureau Credit Monitoring</a:t>
            </a:r>
          </a:p>
          <a:p>
            <a:pPr marL="296365" indent="-296365">
              <a:buFont typeface="Arial" panose="020B0604020202020204" pitchFamily="34" charset="0"/>
              <a:buChar char="•"/>
            </a:pPr>
            <a:r>
              <a:rPr lang="en-US" sz="1500" dirty="0"/>
              <a:t>US Based Customer Support 7 days a week</a:t>
            </a:r>
          </a:p>
          <a:p>
            <a:pPr marL="296365" indent="-296365">
              <a:buFont typeface="Arial" panose="020B0604020202020204" pitchFamily="34" charset="0"/>
              <a:buChar char="•"/>
            </a:pPr>
            <a:r>
              <a:rPr lang="en-US" sz="1500" dirty="0"/>
              <a:t>A fraud resolution team. </a:t>
            </a:r>
          </a:p>
          <a:p>
            <a:r>
              <a:rPr lang="en-US" sz="1500" dirty="0"/>
              <a:t>Once you enroll, you can enroll dependents under age 18.</a:t>
            </a:r>
          </a:p>
        </p:txBody>
      </p:sp>
      <p:sp>
        <p:nvSpPr>
          <p:cNvPr id="4" name="Slide Number Placeholder 3"/>
          <p:cNvSpPr>
            <a:spLocks noGrp="1"/>
          </p:cNvSpPr>
          <p:nvPr>
            <p:ph type="sldNum" sz="quarter" idx="10"/>
          </p:nvPr>
        </p:nvSpPr>
        <p:spPr/>
        <p:txBody>
          <a:bodyPr/>
          <a:lstStyle/>
          <a:p>
            <a:fld id="{7D3761C3-8EF0-44FE-A83A-F0DB7320A585}" type="slidenum">
              <a:rPr lang="en-US" smtClean="0"/>
              <a:pPr/>
              <a:t>25</a:t>
            </a:fld>
            <a:endParaRPr lang="en-US"/>
          </a:p>
        </p:txBody>
      </p:sp>
    </p:spTree>
    <p:extLst>
      <p:ext uri="{BB962C8B-B14F-4D97-AF65-F5344CB8AC3E}">
        <p14:creationId xmlns:p14="http://schemas.microsoft.com/office/powerpoint/2010/main" val="704989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19138"/>
            <a:ext cx="4752975" cy="3600450"/>
          </a:xfrm>
        </p:spPr>
      </p:sp>
      <p:sp>
        <p:nvSpPr>
          <p:cNvPr id="3" name="Notes Placeholder 2"/>
          <p:cNvSpPr>
            <a:spLocks noGrp="1"/>
          </p:cNvSpPr>
          <p:nvPr>
            <p:ph type="body" idx="1"/>
          </p:nvPr>
        </p:nvSpPr>
        <p:spPr>
          <a:xfrm>
            <a:off x="954157" y="4560570"/>
            <a:ext cx="5292240" cy="4320540"/>
          </a:xfrm>
        </p:spPr>
        <p:txBody>
          <a:bodyPr/>
          <a:lstStyle/>
          <a:p>
            <a:pPr marL="0" lvl="1">
              <a:spcBef>
                <a:spcPts val="0"/>
              </a:spcBef>
              <a:defRPr/>
            </a:pPr>
            <a:r>
              <a:rPr lang="en-US" dirty="0" smtClean="0"/>
              <a:t>Blue Cross Blue</a:t>
            </a:r>
            <a:r>
              <a:rPr lang="en-US" baseline="0" dirty="0" smtClean="0"/>
              <a:t> Shield of Texas i</a:t>
            </a:r>
            <a:r>
              <a:rPr lang="en-US" dirty="0" smtClean="0"/>
              <a:t>s working to help you maximize your benefits, and plan for your health care.  Now you can speak to a </a:t>
            </a:r>
            <a:r>
              <a:rPr lang="en-US" b="1" dirty="0" smtClean="0"/>
              <a:t>Benefits Value Advisor</a:t>
            </a:r>
            <a:r>
              <a:rPr lang="en-US" dirty="0" smtClean="0"/>
              <a:t> who can help you:</a:t>
            </a:r>
          </a:p>
          <a:p>
            <a:pPr marL="177819" lvl="1" indent="-177819">
              <a:spcBef>
                <a:spcPts val="0"/>
              </a:spcBef>
              <a:buFont typeface="Arial" panose="020B0604020202020204" pitchFamily="34" charset="0"/>
              <a:buChar char="•"/>
              <a:defRPr/>
            </a:pPr>
            <a:r>
              <a:rPr lang="en-US" dirty="0" smtClean="0"/>
              <a:t>Understand </a:t>
            </a:r>
            <a:r>
              <a:rPr lang="en-US" dirty="0"/>
              <a:t>your benefits</a:t>
            </a:r>
          </a:p>
          <a:p>
            <a:pPr marL="177819" lvl="1" indent="-177819">
              <a:spcBef>
                <a:spcPts val="0"/>
              </a:spcBef>
              <a:buFont typeface="Arial" panose="020B0604020202020204" pitchFamily="34" charset="0"/>
              <a:buChar char="•"/>
              <a:defRPr/>
            </a:pPr>
            <a:r>
              <a:rPr lang="en-US" dirty="0" smtClean="0"/>
              <a:t>Find network </a:t>
            </a:r>
            <a:r>
              <a:rPr lang="en-US" dirty="0"/>
              <a:t>providers</a:t>
            </a:r>
          </a:p>
          <a:p>
            <a:pPr marL="177819" lvl="1" indent="-177819">
              <a:spcBef>
                <a:spcPts val="0"/>
              </a:spcBef>
              <a:buFont typeface="Arial" panose="020B0604020202020204" pitchFamily="34" charset="0"/>
              <a:buChar char="•"/>
              <a:defRPr/>
            </a:pPr>
            <a:r>
              <a:rPr lang="en-US" dirty="0" smtClean="0"/>
              <a:t>Help </a:t>
            </a:r>
            <a:r>
              <a:rPr lang="en-US" dirty="0"/>
              <a:t>you </a:t>
            </a:r>
            <a:r>
              <a:rPr lang="en-US" dirty="0" smtClean="0"/>
              <a:t>access online </a:t>
            </a:r>
            <a:r>
              <a:rPr lang="en-US" dirty="0"/>
              <a:t>educational tools</a:t>
            </a:r>
          </a:p>
          <a:p>
            <a:pPr marL="0" lvl="1" defTabSz="948368">
              <a:spcBef>
                <a:spcPts val="0"/>
              </a:spcBef>
              <a:defRPr/>
            </a:pPr>
            <a:endParaRPr lang="en-US" dirty="0" smtClean="0"/>
          </a:p>
          <a:p>
            <a:pPr marL="0" lvl="1" defTabSz="948368">
              <a:spcBef>
                <a:spcPts val="0"/>
              </a:spcBef>
              <a:defRPr/>
            </a:pPr>
            <a:r>
              <a:rPr lang="en-US" dirty="0" smtClean="0"/>
              <a:t>A Benefits Value Advisor can also provide cost comparisons on services such as:</a:t>
            </a:r>
          </a:p>
          <a:p>
            <a:pPr marL="177819" lvl="1" indent="-177819">
              <a:spcBef>
                <a:spcPts val="0"/>
              </a:spcBef>
              <a:buFont typeface="Arial" panose="020B0604020202020204" pitchFamily="34" charset="0"/>
              <a:buChar char="•"/>
              <a:defRPr/>
            </a:pPr>
            <a:r>
              <a:rPr lang="en-US" dirty="0" smtClean="0"/>
              <a:t>MRIs, CT scans</a:t>
            </a:r>
            <a:r>
              <a:rPr lang="en-US" dirty="0"/>
              <a:t> </a:t>
            </a:r>
            <a:r>
              <a:rPr lang="en-US" dirty="0" smtClean="0"/>
              <a:t>and X-rays</a:t>
            </a:r>
            <a:endParaRPr lang="en-US" dirty="0"/>
          </a:p>
          <a:p>
            <a:pPr marL="177819" lvl="1" indent="-177819">
              <a:spcBef>
                <a:spcPts val="0"/>
              </a:spcBef>
              <a:buFont typeface="Arial" panose="020B0604020202020204" pitchFamily="34" charset="0"/>
              <a:buChar char="•"/>
              <a:defRPr/>
            </a:pPr>
            <a:r>
              <a:rPr lang="en-US" dirty="0"/>
              <a:t>Maternity services </a:t>
            </a:r>
          </a:p>
          <a:p>
            <a:pPr marL="177819" lvl="1" indent="-177819">
              <a:spcBef>
                <a:spcPts val="0"/>
              </a:spcBef>
              <a:buFont typeface="Arial" panose="020B0604020202020204" pitchFamily="34" charset="0"/>
              <a:buChar char="•"/>
              <a:defRPr/>
            </a:pPr>
            <a:r>
              <a:rPr lang="en-US" dirty="0" smtClean="0"/>
              <a:t>Surgeries (</a:t>
            </a:r>
            <a:r>
              <a:rPr lang="en-US" dirty="0" err="1" smtClean="0"/>
              <a:t>ie</a:t>
            </a:r>
            <a:r>
              <a:rPr lang="en-US" dirty="0" smtClean="0"/>
              <a:t>. Back, shoulder, hip or joint)</a:t>
            </a:r>
          </a:p>
          <a:p>
            <a:pPr marL="0" lvl="1">
              <a:spcBef>
                <a:spcPts val="0"/>
              </a:spcBef>
              <a:defRPr/>
            </a:pPr>
            <a:endParaRPr lang="en-US" dirty="0" smtClean="0"/>
          </a:p>
          <a:p>
            <a:pPr marL="0" lvl="1">
              <a:spcBef>
                <a:spcPts val="0"/>
              </a:spcBef>
              <a:defRPr/>
            </a:pPr>
            <a:r>
              <a:rPr lang="en-US" dirty="0" smtClean="0"/>
              <a:t>If the cost comparison identifies a lower cost facility for your service, the Benefits Value Advisor can also assist with appointment scheduling. </a:t>
            </a:r>
          </a:p>
          <a:p>
            <a:pPr>
              <a:spcBef>
                <a:spcPts val="0"/>
              </a:spcBef>
            </a:pPr>
            <a:endParaRPr lang="en-US" dirty="0" smtClean="0"/>
          </a:p>
          <a:p>
            <a:pPr>
              <a:spcBef>
                <a:spcPts val="0"/>
              </a:spcBef>
            </a:pPr>
            <a:r>
              <a:rPr lang="en-US" dirty="0" smtClean="0"/>
              <a:t>To reach a Benefits Value Advisor, call the customer service number on the back of your Blue Cross Blue Shield of Texas ID card at 1-866-295-1212.</a:t>
            </a:r>
            <a:endParaRPr lang="en-US" dirty="0"/>
          </a:p>
        </p:txBody>
      </p:sp>
      <p:sp>
        <p:nvSpPr>
          <p:cNvPr id="4" name="Slide Number Placeholder 3"/>
          <p:cNvSpPr>
            <a:spLocks noGrp="1"/>
          </p:cNvSpPr>
          <p:nvPr>
            <p:ph type="sldNum" sz="quarter" idx="10"/>
          </p:nvPr>
        </p:nvSpPr>
        <p:spPr/>
        <p:txBody>
          <a:bodyPr/>
          <a:lstStyle/>
          <a:p>
            <a:fld id="{65FDB7FC-9777-495A-A774-999836BF79D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2491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19138"/>
            <a:ext cx="4752975" cy="3600450"/>
          </a:xfrm>
        </p:spPr>
      </p:sp>
      <p:sp>
        <p:nvSpPr>
          <p:cNvPr id="3" name="Notes Placeholder 2"/>
          <p:cNvSpPr>
            <a:spLocks noGrp="1"/>
          </p:cNvSpPr>
          <p:nvPr>
            <p:ph type="body" idx="1"/>
          </p:nvPr>
        </p:nvSpPr>
        <p:spPr/>
        <p:txBody>
          <a:bodyPr/>
          <a:lstStyle/>
          <a:p>
            <a:endParaRPr lang="en-US" dirty="0" smtClean="0"/>
          </a:p>
          <a:p>
            <a:r>
              <a:rPr lang="en-US" dirty="0" smtClean="0"/>
              <a:t>The A&amp;M Care and J Plan are both PPO plans.</a:t>
            </a:r>
          </a:p>
          <a:p>
            <a:endParaRPr lang="en-US" dirty="0"/>
          </a:p>
          <a:p>
            <a:r>
              <a:rPr lang="en-US" dirty="0" smtClean="0"/>
              <a:t>On a PPO plan, you receive the highest level of benefits when using a provider in the PPO network.   </a:t>
            </a:r>
          </a:p>
          <a:p>
            <a:endParaRPr lang="en-US" dirty="0"/>
          </a:p>
          <a:p>
            <a:r>
              <a:rPr lang="en-US" dirty="0" smtClean="0"/>
              <a:t>It’s easy to locate a network provider.  You can either:</a:t>
            </a:r>
          </a:p>
          <a:p>
            <a:pPr marL="177819" indent="-177819">
              <a:buFont typeface="Arial" panose="020B0604020202020204" pitchFamily="34" charset="0"/>
              <a:buChar char="•"/>
            </a:pPr>
            <a:r>
              <a:rPr lang="en-US" dirty="0" smtClean="0"/>
              <a:t>Call customer service, Or </a:t>
            </a:r>
          </a:p>
          <a:p>
            <a:pPr marL="177819" indent="-177819">
              <a:buFont typeface="Arial" panose="020B0604020202020204" pitchFamily="34" charset="0"/>
              <a:buChar char="•"/>
            </a:pPr>
            <a:r>
              <a:rPr lang="en-US" dirty="0" smtClean="0"/>
              <a:t>Search online</a:t>
            </a:r>
            <a:r>
              <a:rPr lang="en-US" baseline="0" dirty="0" smtClean="0"/>
              <a:t> from your computer or mobile phone</a:t>
            </a:r>
          </a:p>
          <a:p>
            <a:r>
              <a:rPr lang="en-US" baseline="0" dirty="0" smtClean="0"/>
              <a:t>For </a:t>
            </a:r>
            <a:r>
              <a:rPr lang="en-US" dirty="0" smtClean="0"/>
              <a:t>worldwide assistance, you can call 1-800-810-BLUE (2583).</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89A5E405-9324-42F5-8C26-119D1A08E5F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38183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67955" eaLnBrk="0" hangingPunct="0">
              <a:defRPr b="1">
                <a:solidFill>
                  <a:schemeClr val="tx1"/>
                </a:solidFill>
                <a:latin typeface="Arial" pitchFamily="34" charset="0"/>
              </a:defRPr>
            </a:lvl1pPr>
            <a:lvl2pPr marL="770412" indent="-296313" defTabSz="967955" eaLnBrk="0" hangingPunct="0">
              <a:defRPr b="1">
                <a:solidFill>
                  <a:schemeClr val="tx1"/>
                </a:solidFill>
                <a:latin typeface="Arial" pitchFamily="34" charset="0"/>
              </a:defRPr>
            </a:lvl2pPr>
            <a:lvl3pPr marL="1185249" indent="-237050" defTabSz="967955" eaLnBrk="0" hangingPunct="0">
              <a:defRPr b="1">
                <a:solidFill>
                  <a:schemeClr val="tx1"/>
                </a:solidFill>
                <a:latin typeface="Arial" pitchFamily="34" charset="0"/>
              </a:defRPr>
            </a:lvl3pPr>
            <a:lvl4pPr marL="1659350" indent="-237050" defTabSz="967955" eaLnBrk="0" hangingPunct="0">
              <a:defRPr b="1">
                <a:solidFill>
                  <a:schemeClr val="tx1"/>
                </a:solidFill>
                <a:latin typeface="Arial" pitchFamily="34" charset="0"/>
              </a:defRPr>
            </a:lvl4pPr>
            <a:lvl5pPr marL="2133448" indent="-237050" defTabSz="967955" eaLnBrk="0" hangingPunct="0">
              <a:defRPr b="1">
                <a:solidFill>
                  <a:schemeClr val="tx1"/>
                </a:solidFill>
                <a:latin typeface="Arial" pitchFamily="34" charset="0"/>
              </a:defRPr>
            </a:lvl5pPr>
            <a:lvl6pPr marL="2607549" indent="-237050" defTabSz="967955" eaLnBrk="0" fontAlgn="base" hangingPunct="0">
              <a:spcBef>
                <a:spcPct val="0"/>
              </a:spcBef>
              <a:spcAft>
                <a:spcPct val="0"/>
              </a:spcAft>
              <a:defRPr b="1">
                <a:solidFill>
                  <a:schemeClr val="tx1"/>
                </a:solidFill>
                <a:latin typeface="Arial" pitchFamily="34" charset="0"/>
              </a:defRPr>
            </a:lvl6pPr>
            <a:lvl7pPr marL="3081648" indent="-237050" defTabSz="967955" eaLnBrk="0" fontAlgn="base" hangingPunct="0">
              <a:spcBef>
                <a:spcPct val="0"/>
              </a:spcBef>
              <a:spcAft>
                <a:spcPct val="0"/>
              </a:spcAft>
              <a:defRPr b="1">
                <a:solidFill>
                  <a:schemeClr val="tx1"/>
                </a:solidFill>
                <a:latin typeface="Arial" pitchFamily="34" charset="0"/>
              </a:defRPr>
            </a:lvl7pPr>
            <a:lvl8pPr marL="3555749" indent="-237050" defTabSz="967955" eaLnBrk="0" fontAlgn="base" hangingPunct="0">
              <a:spcBef>
                <a:spcPct val="0"/>
              </a:spcBef>
              <a:spcAft>
                <a:spcPct val="0"/>
              </a:spcAft>
              <a:defRPr b="1">
                <a:solidFill>
                  <a:schemeClr val="tx1"/>
                </a:solidFill>
                <a:latin typeface="Arial" pitchFamily="34" charset="0"/>
              </a:defRPr>
            </a:lvl8pPr>
            <a:lvl9pPr marL="4029849" indent="-237050" defTabSz="967955" eaLnBrk="0" fontAlgn="base" hangingPunct="0">
              <a:spcBef>
                <a:spcPct val="0"/>
              </a:spcBef>
              <a:spcAft>
                <a:spcPct val="0"/>
              </a:spcAft>
              <a:defRPr b="1">
                <a:solidFill>
                  <a:schemeClr val="tx1"/>
                </a:solidFill>
                <a:latin typeface="Arial" pitchFamily="34" charset="0"/>
              </a:defRPr>
            </a:lvl9pPr>
          </a:lstStyle>
          <a:p>
            <a:pPr eaLnBrk="1" hangingPunct="1"/>
            <a:fld id="{7BD7E2CD-24F2-4A06-A1E7-414CED581824}" type="slidenum">
              <a:rPr lang="en-US" b="0" smtClean="0">
                <a:solidFill>
                  <a:prstClr val="black"/>
                </a:solidFill>
              </a:rPr>
              <a:pPr eaLnBrk="1" hangingPunct="1"/>
              <a:t>28</a:t>
            </a:fld>
            <a:endParaRPr lang="en-US" b="0" smtClean="0">
              <a:solidFill>
                <a:prstClr val="black"/>
              </a:solidFill>
            </a:endParaRPr>
          </a:p>
        </p:txBody>
      </p:sp>
      <p:sp>
        <p:nvSpPr>
          <p:cNvPr id="75779" name="Rectangle 4"/>
          <p:cNvSpPr>
            <a:spLocks noGrp="1" noRot="1" noChangeAspect="1" noChangeArrowheads="1" noTextEdit="1"/>
          </p:cNvSpPr>
          <p:nvPr>
            <p:ph type="sldImg"/>
          </p:nvPr>
        </p:nvSpPr>
        <p:spPr>
          <a:xfrm>
            <a:off x="1249363" y="728663"/>
            <a:ext cx="4805362" cy="3640137"/>
          </a:xfrm>
          <a:ln/>
        </p:spPr>
      </p:sp>
      <p:sp>
        <p:nvSpPr>
          <p:cNvPr id="75780" name="Rectangle 5"/>
          <p:cNvSpPr>
            <a:spLocks noGrp="1" noChangeArrowheads="1"/>
          </p:cNvSpPr>
          <p:nvPr>
            <p:ph type="body" idx="1"/>
          </p:nvPr>
        </p:nvSpPr>
        <p:spPr>
          <a:xfrm>
            <a:off x="1031821" y="4560570"/>
            <a:ext cx="5369904" cy="4320540"/>
          </a:xfrm>
          <a:noFill/>
        </p:spPr>
        <p:txBody>
          <a:bodyPr/>
          <a:lstStyle/>
          <a:p>
            <a:pPr>
              <a:spcBef>
                <a:spcPts val="0"/>
              </a:spcBef>
            </a:pPr>
            <a:r>
              <a:rPr lang="en-US" b="1" dirty="0" smtClean="0"/>
              <a:t>To learn more about the A&amp;M Care Plan, </a:t>
            </a:r>
          </a:p>
          <a:p>
            <a:pPr>
              <a:spcBef>
                <a:spcPts val="0"/>
              </a:spcBef>
            </a:pPr>
            <a:r>
              <a:rPr lang="en-US" dirty="0" smtClean="0"/>
              <a:t>please contact Blue Cross and Blue Shield of Texas Customer Service 866-295-1212.</a:t>
            </a:r>
            <a:r>
              <a:rPr lang="en-US" baseline="0" dirty="0" smtClean="0"/>
              <a:t>  T</a:t>
            </a:r>
            <a:r>
              <a:rPr lang="en-US" dirty="0" smtClean="0"/>
              <a:t>his unit has been set up specifically for the members of Texas A&amp;M University System.</a:t>
            </a:r>
          </a:p>
          <a:p>
            <a:pPr>
              <a:spcBef>
                <a:spcPts val="0"/>
              </a:spcBef>
            </a:pPr>
            <a:endParaRPr lang="en-US" dirty="0" smtClean="0"/>
          </a:p>
          <a:p>
            <a:pPr>
              <a:spcBef>
                <a:spcPts val="0"/>
              </a:spcBef>
            </a:pPr>
            <a:r>
              <a:rPr lang="en-US" dirty="0" smtClean="0"/>
              <a:t>Customer Service Representatives are available from 8:00 am to 8:00 pm –Central Standard Time, Monday through Friday, to assist with:</a:t>
            </a:r>
          </a:p>
          <a:p>
            <a:pPr marL="652003" lvl="1" indent="-177819">
              <a:spcBef>
                <a:spcPts val="0"/>
              </a:spcBef>
              <a:buFont typeface="Arial" panose="020B0604020202020204" pitchFamily="34" charset="0"/>
              <a:buChar char="•"/>
            </a:pPr>
            <a:r>
              <a:rPr lang="en-US" dirty="0" smtClean="0"/>
              <a:t>Medical benefit coverage questions</a:t>
            </a:r>
          </a:p>
          <a:p>
            <a:pPr marL="652003" lvl="1" indent="-177819">
              <a:spcBef>
                <a:spcPts val="0"/>
              </a:spcBef>
              <a:buFont typeface="Arial" panose="020B0604020202020204" pitchFamily="34" charset="0"/>
              <a:buChar char="•"/>
            </a:pPr>
            <a:r>
              <a:rPr lang="en-US" dirty="0" smtClean="0"/>
              <a:t>Identify Network Providers</a:t>
            </a:r>
          </a:p>
          <a:p>
            <a:pPr marL="652003" lvl="1" indent="-177819">
              <a:spcBef>
                <a:spcPts val="0"/>
              </a:spcBef>
              <a:buFont typeface="Arial" panose="020B0604020202020204" pitchFamily="34" charset="0"/>
              <a:buChar char="•"/>
            </a:pPr>
            <a:r>
              <a:rPr lang="en-US" dirty="0" smtClean="0"/>
              <a:t>Help</a:t>
            </a:r>
            <a:r>
              <a:rPr lang="en-US" baseline="0" dirty="0" smtClean="0"/>
              <a:t> from a </a:t>
            </a:r>
            <a:r>
              <a:rPr lang="en-US" dirty="0" smtClean="0"/>
              <a:t>Benefits Value Advisor</a:t>
            </a:r>
          </a:p>
          <a:p>
            <a:pPr marL="652003" lvl="1" indent="-177819">
              <a:spcBef>
                <a:spcPts val="0"/>
              </a:spcBef>
              <a:buFont typeface="Arial" panose="020B0604020202020204" pitchFamily="34" charset="0"/>
              <a:buChar char="•"/>
            </a:pPr>
            <a:r>
              <a:rPr lang="en-US" dirty="0" smtClean="0"/>
              <a:t>ID Card</a:t>
            </a:r>
            <a:r>
              <a:rPr lang="en-US" baseline="0" dirty="0" smtClean="0"/>
              <a:t> requests</a:t>
            </a:r>
            <a:endParaRPr lang="en-US" dirty="0" smtClean="0"/>
          </a:p>
          <a:p>
            <a:pPr marL="652003" lvl="1" indent="-177819" defTabSz="948368">
              <a:spcBef>
                <a:spcPts val="0"/>
              </a:spcBef>
              <a:buFont typeface="Arial" panose="020B0604020202020204" pitchFamily="34" charset="0"/>
              <a:buChar char="•"/>
              <a:defRPr/>
            </a:pPr>
            <a:r>
              <a:rPr lang="en-US" dirty="0" smtClean="0"/>
              <a:t>Help with online tools</a:t>
            </a:r>
          </a:p>
          <a:p>
            <a:pPr marL="652003" lvl="1" indent="-177819" defTabSz="948368">
              <a:spcBef>
                <a:spcPts val="0"/>
              </a:spcBef>
              <a:buFont typeface="Arial" panose="020B0604020202020204" pitchFamily="34" charset="0"/>
              <a:buChar char="•"/>
              <a:defRPr/>
            </a:pPr>
            <a:r>
              <a:rPr lang="en-US" dirty="0" smtClean="0"/>
              <a:t>Health education and transfer to other health programs</a:t>
            </a:r>
          </a:p>
          <a:p>
            <a:pPr marL="652003" lvl="1" indent="-177819">
              <a:spcBef>
                <a:spcPts val="0"/>
              </a:spcBef>
              <a:buFont typeface="Arial" panose="020B0604020202020204" pitchFamily="34" charset="0"/>
              <a:buChar char="•"/>
            </a:pPr>
            <a:r>
              <a:rPr lang="en-US" dirty="0" smtClean="0"/>
              <a:t>Claim questions or status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1C143B-74C2-47B7-AF59-D604E1B1FE60}" type="slidenum">
              <a:rPr lang="en-US">
                <a:solidFill>
                  <a:prstClr val="black"/>
                </a:solidFill>
              </a:rPr>
              <a:pPr/>
              <a:t>29</a:t>
            </a:fld>
            <a:endParaRPr lang="en-US">
              <a:solidFill>
                <a:prstClr val="black"/>
              </a:solidFill>
            </a:endParaRPr>
          </a:p>
        </p:txBody>
      </p:sp>
      <p:sp>
        <p:nvSpPr>
          <p:cNvPr id="54274" name="Rectangle 2055"/>
          <p:cNvSpPr txBox="1">
            <a:spLocks noGrp="1" noChangeArrowheads="1"/>
          </p:cNvSpPr>
          <p:nvPr/>
        </p:nvSpPr>
        <p:spPr bwMode="auto">
          <a:xfrm>
            <a:off x="4148667" y="9121140"/>
            <a:ext cx="3166533"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54" tIns="48628" rIns="97254" bIns="48628" anchor="b"/>
          <a:lstStyle>
            <a:lvl1pPr defTabSz="919163">
              <a:defRPr>
                <a:solidFill>
                  <a:schemeClr val="tx1"/>
                </a:solidFill>
                <a:latin typeface="Arial" charset="0"/>
              </a:defRPr>
            </a:lvl1pPr>
            <a:lvl2pPr marL="728663" indent="-279400" defTabSz="919163">
              <a:defRPr>
                <a:solidFill>
                  <a:schemeClr val="tx1"/>
                </a:solidFill>
                <a:latin typeface="Arial" charset="0"/>
              </a:defRPr>
            </a:lvl2pPr>
            <a:lvl3pPr marL="1122363" indent="-225425" defTabSz="919163">
              <a:defRPr>
                <a:solidFill>
                  <a:schemeClr val="tx1"/>
                </a:solidFill>
                <a:latin typeface="Arial" charset="0"/>
              </a:defRPr>
            </a:lvl3pPr>
            <a:lvl4pPr marL="1570038" indent="-223838" defTabSz="919163">
              <a:defRPr>
                <a:solidFill>
                  <a:schemeClr val="tx1"/>
                </a:solidFill>
                <a:latin typeface="Arial" charset="0"/>
              </a:defRPr>
            </a:lvl4pPr>
            <a:lvl5pPr marL="2019300" indent="-225425" defTabSz="919163">
              <a:defRPr>
                <a:solidFill>
                  <a:schemeClr val="tx1"/>
                </a:solidFill>
                <a:latin typeface="Arial" charset="0"/>
              </a:defRPr>
            </a:lvl5pPr>
            <a:lvl6pPr marL="2476500" indent="-225425" defTabSz="919163" fontAlgn="base">
              <a:spcBef>
                <a:spcPct val="0"/>
              </a:spcBef>
              <a:spcAft>
                <a:spcPct val="0"/>
              </a:spcAft>
              <a:defRPr>
                <a:solidFill>
                  <a:schemeClr val="tx1"/>
                </a:solidFill>
                <a:latin typeface="Arial" charset="0"/>
              </a:defRPr>
            </a:lvl6pPr>
            <a:lvl7pPr marL="2933700" indent="-225425" defTabSz="919163" fontAlgn="base">
              <a:spcBef>
                <a:spcPct val="0"/>
              </a:spcBef>
              <a:spcAft>
                <a:spcPct val="0"/>
              </a:spcAft>
              <a:defRPr>
                <a:solidFill>
                  <a:schemeClr val="tx1"/>
                </a:solidFill>
                <a:latin typeface="Arial" charset="0"/>
              </a:defRPr>
            </a:lvl7pPr>
            <a:lvl8pPr marL="3390900" indent="-225425" defTabSz="919163" fontAlgn="base">
              <a:spcBef>
                <a:spcPct val="0"/>
              </a:spcBef>
              <a:spcAft>
                <a:spcPct val="0"/>
              </a:spcAft>
              <a:defRPr>
                <a:solidFill>
                  <a:schemeClr val="tx1"/>
                </a:solidFill>
                <a:latin typeface="Arial" charset="0"/>
              </a:defRPr>
            </a:lvl8pPr>
            <a:lvl9pPr marL="3848100" indent="-225425" defTabSz="919163" fontAlgn="base">
              <a:spcBef>
                <a:spcPct val="0"/>
              </a:spcBef>
              <a:spcAft>
                <a:spcPct val="0"/>
              </a:spcAft>
              <a:defRPr>
                <a:solidFill>
                  <a:schemeClr val="tx1"/>
                </a:solidFill>
                <a:latin typeface="Arial" charset="0"/>
              </a:defRPr>
            </a:lvl9pPr>
          </a:lstStyle>
          <a:p>
            <a:pPr algn="r" eaLnBrk="0" hangingPunct="0"/>
            <a:fld id="{B821B663-541F-4C0D-BFC6-FD5996134865}" type="slidenum">
              <a:rPr lang="en-US" sz="1200">
                <a:solidFill>
                  <a:prstClr val="black"/>
                </a:solidFill>
              </a:rPr>
              <a:pPr algn="r" eaLnBrk="0" hangingPunct="0"/>
              <a:t>29</a:t>
            </a:fld>
            <a:endParaRPr lang="en-US" sz="1200">
              <a:solidFill>
                <a:prstClr val="black"/>
              </a:solidFill>
            </a:endParaRPr>
          </a:p>
        </p:txBody>
      </p:sp>
      <p:sp>
        <p:nvSpPr>
          <p:cNvPr id="54275" name="Rectangle 5"/>
          <p:cNvSpPr>
            <a:spLocks noGrp="1" noRot="1" noChangeAspect="1" noChangeArrowheads="1" noTextEdit="1"/>
          </p:cNvSpPr>
          <p:nvPr>
            <p:ph type="sldImg"/>
          </p:nvPr>
        </p:nvSpPr>
        <p:spPr>
          <a:xfrm>
            <a:off x="1281113" y="719138"/>
            <a:ext cx="4752975" cy="3600450"/>
          </a:xfrm>
          <a:ln/>
        </p:spPr>
      </p:sp>
      <p:sp>
        <p:nvSpPr>
          <p:cNvPr id="54276" name="Rectangle 6"/>
          <p:cNvSpPr>
            <a:spLocks noGrp="1" noChangeArrowheads="1"/>
          </p:cNvSpPr>
          <p:nvPr>
            <p:ph type="body" idx="1"/>
          </p:nvPr>
        </p:nvSpPr>
        <p:spPr>
          <a:xfrm>
            <a:off x="731520" y="4560570"/>
            <a:ext cx="5853854" cy="4320540"/>
          </a:xfrm>
          <a:ln/>
        </p:spPr>
        <p:txBody>
          <a:bodyPr/>
          <a:lstStyle/>
          <a:p>
            <a:r>
              <a:rPr lang="en-US" dirty="0" smtClean="0"/>
              <a:t>Thank you</a:t>
            </a:r>
            <a:r>
              <a:rPr lang="en-US" dirty="0"/>
              <a:t> </a:t>
            </a:r>
            <a:r>
              <a:rPr lang="en-US" dirty="0" smtClean="0"/>
              <a:t>for attending.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7108"/>
            <a:ext cx="5852160" cy="4474002"/>
          </a:xfrm>
        </p:spPr>
        <p:txBody>
          <a:bodyPr/>
          <a:lstStyle/>
          <a:p>
            <a:r>
              <a:rPr lang="en-US" dirty="0" smtClean="0"/>
              <a:t>Beginning September 1, 2016,  retirees and their spouses age 65 and older covered under the A&amp;M Care Plan and the 65 Plus Plan will be automatically enrolled in the Silver Sneakers Program –at no cost.</a:t>
            </a:r>
          </a:p>
          <a:p>
            <a:endParaRPr lang="en-US" dirty="0" smtClean="0"/>
          </a:p>
          <a:p>
            <a:r>
              <a:rPr lang="en-US" dirty="0" err="1" smtClean="0"/>
              <a:t>SilverSneakers</a:t>
            </a:r>
            <a:r>
              <a:rPr lang="en-US" dirty="0" smtClean="0"/>
              <a:t> </a:t>
            </a:r>
            <a:r>
              <a:rPr lang="en-US" dirty="0"/>
              <a:t>is a comprehensive </a:t>
            </a:r>
            <a:r>
              <a:rPr lang="en-US" dirty="0" smtClean="0"/>
              <a:t>program designed exclusively for older adults that </a:t>
            </a:r>
            <a:r>
              <a:rPr lang="en-US" dirty="0"/>
              <a:t>improves overall well-being, strength and social </a:t>
            </a:r>
            <a:r>
              <a:rPr lang="en-US" dirty="0" smtClean="0"/>
              <a:t>aspects</a:t>
            </a:r>
          </a:p>
          <a:p>
            <a:endParaRPr lang="en-US" dirty="0"/>
          </a:p>
          <a:p>
            <a:r>
              <a:rPr lang="en-US" dirty="0" smtClean="0"/>
              <a:t>Retirees will receive information in the mail directly from Silver Sneakers about </a:t>
            </a:r>
          </a:p>
          <a:p>
            <a:pPr marL="652003" lvl="1" indent="-177819">
              <a:buFont typeface="Arial" panose="020B0604020202020204" pitchFamily="34" charset="0"/>
              <a:buChar char="•"/>
            </a:pPr>
            <a:r>
              <a:rPr lang="en-US" dirty="0" smtClean="0"/>
              <a:t>How the program works</a:t>
            </a:r>
          </a:p>
          <a:p>
            <a:pPr marL="652003" lvl="1" indent="-177819">
              <a:buFont typeface="Arial" panose="020B0604020202020204" pitchFamily="34" charset="0"/>
              <a:buChar char="•"/>
            </a:pPr>
            <a:r>
              <a:rPr lang="en-US" dirty="0" smtClean="0"/>
              <a:t>Participating locations</a:t>
            </a:r>
          </a:p>
          <a:p>
            <a:pPr marL="652003" lvl="1" indent="-177819">
              <a:buFont typeface="Arial" panose="020B0604020202020204" pitchFamily="34" charset="0"/>
              <a:buChar char="•"/>
            </a:pPr>
            <a:r>
              <a:rPr lang="en-US" dirty="0" smtClean="0"/>
              <a:t>An ID card</a:t>
            </a:r>
          </a:p>
          <a:p>
            <a:pPr marL="652003" lvl="1" indent="-177819">
              <a:buFont typeface="Arial" panose="020B0604020202020204" pitchFamily="34" charset="0"/>
              <a:buChar char="•"/>
            </a:pPr>
            <a:r>
              <a:rPr lang="en-US" dirty="0" smtClean="0"/>
              <a:t>Phone number to Silver Sneakers customer service</a:t>
            </a:r>
          </a:p>
          <a:p>
            <a:pPr marL="652003" lvl="1" indent="-177819">
              <a:buFont typeface="Arial" panose="020B0604020202020204" pitchFamily="34" charset="0"/>
              <a:buChar char="•"/>
            </a:pPr>
            <a:r>
              <a:rPr lang="en-US" dirty="0" smtClean="0"/>
              <a:t>Web site information that includes member tools.</a:t>
            </a:r>
          </a:p>
        </p:txBody>
      </p:sp>
      <p:sp>
        <p:nvSpPr>
          <p:cNvPr id="4" name="Slide Number Placeholder 3"/>
          <p:cNvSpPr>
            <a:spLocks noGrp="1"/>
          </p:cNvSpPr>
          <p:nvPr>
            <p:ph type="sldNum" sz="quarter" idx="10"/>
          </p:nvPr>
        </p:nvSpPr>
        <p:spPr/>
        <p:txBody>
          <a:bodyPr/>
          <a:lstStyle/>
          <a:p>
            <a:fld id="{7D3761C3-8EF0-44FE-A83A-F0DB7320A585}" type="slidenum">
              <a:rPr lang="en-US" smtClean="0"/>
              <a:pPr/>
              <a:t>3</a:t>
            </a:fld>
            <a:endParaRPr lang="en-US"/>
          </a:p>
        </p:txBody>
      </p:sp>
    </p:spTree>
    <p:extLst>
      <p:ext uri="{BB962C8B-B14F-4D97-AF65-F5344CB8AC3E}">
        <p14:creationId xmlns:p14="http://schemas.microsoft.com/office/powerpoint/2010/main" val="42133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53864" y="4560570"/>
            <a:ext cx="5429816" cy="4427487"/>
          </a:xfrm>
        </p:spPr>
        <p:txBody>
          <a:bodyPr/>
          <a:lstStyle/>
          <a:p>
            <a:endParaRPr lang="en-US" dirty="0" smtClean="0"/>
          </a:p>
          <a:p>
            <a:r>
              <a:rPr lang="en-US" dirty="0" smtClean="0"/>
              <a:t>Silver Sneakers is a program designed </a:t>
            </a:r>
            <a:r>
              <a:rPr lang="en-US" dirty="0"/>
              <a:t>for all levels and </a:t>
            </a:r>
            <a:r>
              <a:rPr lang="en-US" dirty="0" smtClean="0"/>
              <a:t>abilities.  It  provides</a:t>
            </a:r>
          </a:p>
          <a:p>
            <a:pPr marL="177819" indent="-177819">
              <a:buFont typeface="Arial" panose="020B0604020202020204" pitchFamily="34" charset="0"/>
              <a:buChar char="•"/>
            </a:pPr>
            <a:r>
              <a:rPr lang="en-US" dirty="0" smtClean="0"/>
              <a:t>Access </a:t>
            </a:r>
            <a:r>
              <a:rPr lang="en-US" dirty="0"/>
              <a:t>to fitness equipment</a:t>
            </a:r>
          </a:p>
          <a:p>
            <a:pPr marL="177819" indent="-177819">
              <a:buFont typeface="Arial" panose="020B0604020202020204" pitchFamily="34" charset="0"/>
              <a:buChar char="•"/>
            </a:pPr>
            <a:r>
              <a:rPr lang="en-US" dirty="0"/>
              <a:t>Specially-designed, signature exercise classes for all fitness levels**</a:t>
            </a:r>
          </a:p>
          <a:p>
            <a:pPr marL="177819" indent="-177819">
              <a:buFont typeface="Arial" panose="020B0604020202020204" pitchFamily="34" charset="0"/>
              <a:buChar char="•"/>
            </a:pPr>
            <a:r>
              <a:rPr lang="en-US" dirty="0"/>
              <a:t>pools, tennis courts and walking tracks** </a:t>
            </a:r>
          </a:p>
          <a:p>
            <a:pPr marL="177819" indent="-177819">
              <a:buFont typeface="Arial" panose="020B0604020202020204" pitchFamily="34" charset="0"/>
              <a:buChar char="•"/>
            </a:pPr>
            <a:r>
              <a:rPr lang="en-US" dirty="0" smtClean="0"/>
              <a:t>social </a:t>
            </a:r>
            <a:r>
              <a:rPr lang="en-US" dirty="0"/>
              <a:t>events in your community</a:t>
            </a:r>
          </a:p>
          <a:p>
            <a:pPr marL="177819" indent="-177819">
              <a:buFont typeface="Arial" panose="020B0604020202020204" pitchFamily="34" charset="0"/>
              <a:buChar char="•"/>
            </a:pPr>
            <a:r>
              <a:rPr lang="en-US" dirty="0"/>
              <a:t>online resources with nutrition and fitness </a:t>
            </a:r>
            <a:r>
              <a:rPr lang="en-US" dirty="0" smtClean="0"/>
              <a:t>tips</a:t>
            </a:r>
          </a:p>
          <a:p>
            <a:r>
              <a:rPr lang="en-US" dirty="0" smtClean="0"/>
              <a:t>If </a:t>
            </a:r>
            <a:r>
              <a:rPr lang="en-US" dirty="0"/>
              <a:t>you are new to exercise, don’t worry, nearly half of our members had never been to a fitness location before joining </a:t>
            </a:r>
            <a:r>
              <a:rPr lang="en-US" dirty="0" err="1"/>
              <a:t>SilverSneakers</a:t>
            </a:r>
            <a:r>
              <a:rPr lang="en-US" dirty="0"/>
              <a:t>! </a:t>
            </a:r>
          </a:p>
          <a:p>
            <a:endParaRPr lang="en-US" dirty="0" smtClean="0"/>
          </a:p>
          <a:p>
            <a:r>
              <a:rPr lang="en-US" dirty="0" smtClean="0"/>
              <a:t>The Silver Sneakers gym network includes 13,000</a:t>
            </a:r>
            <a:r>
              <a:rPr lang="en-US" dirty="0"/>
              <a:t>+ fitness and community locations nationwide (</a:t>
            </a:r>
            <a:r>
              <a:rPr lang="en-US" b="1" dirty="0"/>
              <a:t>you can enroll </a:t>
            </a:r>
            <a:r>
              <a:rPr lang="en-US" b="1" dirty="0" smtClean="0"/>
              <a:t>at </a:t>
            </a:r>
            <a:r>
              <a:rPr lang="en-US" b="1" dirty="0"/>
              <a:t>multiple </a:t>
            </a:r>
            <a:r>
              <a:rPr lang="en-US" b="1" dirty="0" smtClean="0"/>
              <a:t>locations and visit any one of their locations at any time)</a:t>
            </a:r>
          </a:p>
          <a:p>
            <a:endParaRPr lang="en-US" b="1" dirty="0"/>
          </a:p>
          <a:p>
            <a:r>
              <a:rPr lang="en-US" dirty="0" smtClean="0"/>
              <a:t>To visit a Silver Sneakers gym, you will need your sneakers ID card, proper attire and comfortable shoes!</a:t>
            </a:r>
          </a:p>
          <a:p>
            <a:endParaRPr lang="en-US" dirty="0" smtClean="0"/>
          </a:p>
          <a:p>
            <a:r>
              <a:rPr lang="en-US" dirty="0"/>
              <a:t>**Not available in all </a:t>
            </a:r>
            <a:r>
              <a:rPr lang="en-US" dirty="0" smtClean="0"/>
              <a:t>locations.</a:t>
            </a:r>
            <a:endParaRPr lang="en-US" dirty="0"/>
          </a:p>
          <a:p>
            <a:endParaRPr lang="en-US" dirty="0"/>
          </a:p>
        </p:txBody>
      </p:sp>
      <p:sp>
        <p:nvSpPr>
          <p:cNvPr id="4" name="Slide Number Placeholder 3"/>
          <p:cNvSpPr>
            <a:spLocks noGrp="1"/>
          </p:cNvSpPr>
          <p:nvPr>
            <p:ph type="sldNum" sz="quarter" idx="10"/>
          </p:nvPr>
        </p:nvSpPr>
        <p:spPr/>
        <p:txBody>
          <a:bodyPr/>
          <a:lstStyle/>
          <a:p>
            <a:fld id="{7D3761C3-8EF0-44FE-A83A-F0DB7320A585}" type="slidenum">
              <a:rPr lang="en-US" smtClean="0"/>
              <a:pPr/>
              <a:t>4</a:t>
            </a:fld>
            <a:endParaRPr lang="en-US"/>
          </a:p>
        </p:txBody>
      </p:sp>
    </p:spTree>
    <p:extLst>
      <p:ext uri="{BB962C8B-B14F-4D97-AF65-F5344CB8AC3E}">
        <p14:creationId xmlns:p14="http://schemas.microsoft.com/office/powerpoint/2010/main" val="61203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Some familiar gyms that participate in the Silver Sneakers program</a:t>
            </a:r>
          </a:p>
          <a:p>
            <a:pPr marL="652003" lvl="1" indent="-177819">
              <a:buFont typeface="Arial" panose="020B0604020202020204" pitchFamily="34" charset="0"/>
              <a:buChar char="•"/>
            </a:pPr>
            <a:r>
              <a:rPr lang="en-US" dirty="0" smtClean="0"/>
              <a:t>LA Fitness</a:t>
            </a:r>
          </a:p>
          <a:p>
            <a:pPr marL="652003" lvl="1" indent="-177819">
              <a:buFont typeface="Arial" panose="020B0604020202020204" pitchFamily="34" charset="0"/>
              <a:buChar char="•"/>
            </a:pPr>
            <a:r>
              <a:rPr lang="en-US" dirty="0" smtClean="0"/>
              <a:t>Anytime Fitness</a:t>
            </a:r>
          </a:p>
          <a:p>
            <a:pPr marL="652003" lvl="1" indent="-177819">
              <a:buFont typeface="Arial" panose="020B0604020202020204" pitchFamily="34" charset="0"/>
              <a:buChar char="•"/>
            </a:pPr>
            <a:r>
              <a:rPr lang="en-US" dirty="0" smtClean="0"/>
              <a:t>YMCA</a:t>
            </a:r>
          </a:p>
          <a:p>
            <a:pPr marL="652003" lvl="1" indent="-177819">
              <a:buFont typeface="Arial" panose="020B0604020202020204" pitchFamily="34" charset="0"/>
              <a:buChar char="•"/>
            </a:pPr>
            <a:r>
              <a:rPr lang="en-US" dirty="0" smtClean="0"/>
              <a:t>Curves</a:t>
            </a:r>
          </a:p>
          <a:p>
            <a:pPr marL="652003" lvl="1" indent="-177819">
              <a:buFont typeface="Arial" panose="020B0604020202020204" pitchFamily="34" charset="0"/>
              <a:buChar char="•"/>
            </a:pPr>
            <a:r>
              <a:rPr lang="en-US" dirty="0" smtClean="0"/>
              <a:t>SNAP</a:t>
            </a:r>
          </a:p>
          <a:p>
            <a:pPr marL="652003" lvl="1" indent="-177819">
              <a:buFont typeface="Arial" panose="020B0604020202020204" pitchFamily="34" charset="0"/>
              <a:buChar char="•"/>
            </a:pPr>
            <a:r>
              <a:rPr lang="en-US" dirty="0" smtClean="0"/>
              <a:t>Planet Fitness24hrFitness</a:t>
            </a:r>
          </a:p>
          <a:p>
            <a:pPr marL="652003" lvl="1" indent="-177819">
              <a:buFont typeface="Arial" panose="020B0604020202020204" pitchFamily="34" charset="0"/>
              <a:buChar char="•"/>
            </a:pPr>
            <a:endParaRPr lang="en-US" dirty="0" smtClean="0"/>
          </a:p>
          <a:p>
            <a:r>
              <a:rPr lang="en-US" dirty="0"/>
              <a:t>	</a:t>
            </a:r>
          </a:p>
        </p:txBody>
      </p:sp>
      <p:sp>
        <p:nvSpPr>
          <p:cNvPr id="4" name="Slide Number Placeholder 3"/>
          <p:cNvSpPr>
            <a:spLocks noGrp="1"/>
          </p:cNvSpPr>
          <p:nvPr>
            <p:ph type="sldNum" sz="quarter" idx="10"/>
          </p:nvPr>
        </p:nvSpPr>
        <p:spPr/>
        <p:txBody>
          <a:bodyPr/>
          <a:lstStyle/>
          <a:p>
            <a:fld id="{7D3761C3-8EF0-44FE-A83A-F0DB7320A585}" type="slidenum">
              <a:rPr lang="en-US" smtClean="0"/>
              <a:pPr/>
              <a:t>5</a:t>
            </a:fld>
            <a:endParaRPr lang="en-US"/>
          </a:p>
        </p:txBody>
      </p:sp>
    </p:spTree>
    <p:extLst>
      <p:ext uri="{BB962C8B-B14F-4D97-AF65-F5344CB8AC3E}">
        <p14:creationId xmlns:p14="http://schemas.microsoft.com/office/powerpoint/2010/main" val="61203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48AE1B-58D4-421D-9958-4F74611E81EB}" type="slidenum">
              <a:rPr lang="en-US"/>
              <a:pPr/>
              <a:t>6</a:t>
            </a:fld>
            <a:endParaRPr lang="en-US"/>
          </a:p>
        </p:txBody>
      </p:sp>
      <p:sp>
        <p:nvSpPr>
          <p:cNvPr id="45058" name="Rectangle 2055"/>
          <p:cNvSpPr txBox="1">
            <a:spLocks noGrp="1" noChangeArrowheads="1"/>
          </p:cNvSpPr>
          <p:nvPr/>
        </p:nvSpPr>
        <p:spPr bwMode="auto">
          <a:xfrm>
            <a:off x="4148667" y="9121140"/>
            <a:ext cx="3166533"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54" tIns="48628" rIns="97254" bIns="48628" anchor="b"/>
          <a:lstStyle>
            <a:lvl1pPr defTabSz="919163">
              <a:defRPr>
                <a:solidFill>
                  <a:schemeClr val="tx1"/>
                </a:solidFill>
                <a:latin typeface="Arial" charset="0"/>
              </a:defRPr>
            </a:lvl1pPr>
            <a:lvl2pPr marL="728663" indent="-279400" defTabSz="919163">
              <a:defRPr>
                <a:solidFill>
                  <a:schemeClr val="tx1"/>
                </a:solidFill>
                <a:latin typeface="Arial" charset="0"/>
              </a:defRPr>
            </a:lvl2pPr>
            <a:lvl3pPr marL="1122363" indent="-225425" defTabSz="919163">
              <a:defRPr>
                <a:solidFill>
                  <a:schemeClr val="tx1"/>
                </a:solidFill>
                <a:latin typeface="Arial" charset="0"/>
              </a:defRPr>
            </a:lvl3pPr>
            <a:lvl4pPr marL="1570038" indent="-223838" defTabSz="919163">
              <a:defRPr>
                <a:solidFill>
                  <a:schemeClr val="tx1"/>
                </a:solidFill>
                <a:latin typeface="Arial" charset="0"/>
              </a:defRPr>
            </a:lvl4pPr>
            <a:lvl5pPr marL="2019300" indent="-225425" defTabSz="919163">
              <a:defRPr>
                <a:solidFill>
                  <a:schemeClr val="tx1"/>
                </a:solidFill>
                <a:latin typeface="Arial" charset="0"/>
              </a:defRPr>
            </a:lvl5pPr>
            <a:lvl6pPr marL="2476500" indent="-225425" defTabSz="919163" fontAlgn="base">
              <a:spcBef>
                <a:spcPct val="0"/>
              </a:spcBef>
              <a:spcAft>
                <a:spcPct val="0"/>
              </a:spcAft>
              <a:defRPr>
                <a:solidFill>
                  <a:schemeClr val="tx1"/>
                </a:solidFill>
                <a:latin typeface="Arial" charset="0"/>
              </a:defRPr>
            </a:lvl6pPr>
            <a:lvl7pPr marL="2933700" indent="-225425" defTabSz="919163" fontAlgn="base">
              <a:spcBef>
                <a:spcPct val="0"/>
              </a:spcBef>
              <a:spcAft>
                <a:spcPct val="0"/>
              </a:spcAft>
              <a:defRPr>
                <a:solidFill>
                  <a:schemeClr val="tx1"/>
                </a:solidFill>
                <a:latin typeface="Arial" charset="0"/>
              </a:defRPr>
            </a:lvl7pPr>
            <a:lvl8pPr marL="3390900" indent="-225425" defTabSz="919163" fontAlgn="base">
              <a:spcBef>
                <a:spcPct val="0"/>
              </a:spcBef>
              <a:spcAft>
                <a:spcPct val="0"/>
              </a:spcAft>
              <a:defRPr>
                <a:solidFill>
                  <a:schemeClr val="tx1"/>
                </a:solidFill>
                <a:latin typeface="Arial" charset="0"/>
              </a:defRPr>
            </a:lvl8pPr>
            <a:lvl9pPr marL="3848100" indent="-225425" defTabSz="919163" fontAlgn="base">
              <a:spcBef>
                <a:spcPct val="0"/>
              </a:spcBef>
              <a:spcAft>
                <a:spcPct val="0"/>
              </a:spcAft>
              <a:defRPr>
                <a:solidFill>
                  <a:schemeClr val="tx1"/>
                </a:solidFill>
                <a:latin typeface="Arial" charset="0"/>
              </a:defRPr>
            </a:lvl9pPr>
          </a:lstStyle>
          <a:p>
            <a:pPr algn="r" eaLnBrk="0" hangingPunct="0"/>
            <a:fld id="{596C75C1-D59C-4F5C-BB44-25EAFA1ED04A}" type="slidenum">
              <a:rPr lang="en-US" sz="1200"/>
              <a:pPr algn="r" eaLnBrk="0" hangingPunct="0"/>
              <a:t>6</a:t>
            </a:fld>
            <a:endParaRPr lang="en-US" sz="1200"/>
          </a:p>
        </p:txBody>
      </p:sp>
      <p:sp>
        <p:nvSpPr>
          <p:cNvPr id="45059" name="Rectangle 5"/>
          <p:cNvSpPr>
            <a:spLocks noGrp="1" noRot="1" noChangeAspect="1" noChangeArrowheads="1" noTextEdit="1"/>
          </p:cNvSpPr>
          <p:nvPr>
            <p:ph type="sldImg"/>
          </p:nvPr>
        </p:nvSpPr>
        <p:spPr>
          <a:xfrm>
            <a:off x="1281113" y="719138"/>
            <a:ext cx="4752975" cy="3600450"/>
          </a:xfrm>
          <a:ln/>
        </p:spPr>
      </p:sp>
      <p:sp>
        <p:nvSpPr>
          <p:cNvPr id="45060" name="Rectangle 6"/>
          <p:cNvSpPr>
            <a:spLocks noGrp="1" noChangeArrowheads="1"/>
          </p:cNvSpPr>
          <p:nvPr>
            <p:ph type="body" idx="1"/>
          </p:nvPr>
        </p:nvSpPr>
        <p:spPr>
          <a:xfrm>
            <a:off x="731520" y="4560570"/>
            <a:ext cx="5853854" cy="4320540"/>
          </a:xfrm>
          <a:noFill/>
          <a:ln/>
        </p:spPr>
        <p:txBody>
          <a:bodyPr/>
          <a:lstStyle/>
          <a:p>
            <a:pPr defTabSz="948368" eaLnBrk="0" hangingPunct="0">
              <a:spcBef>
                <a:spcPct val="60000"/>
              </a:spcBef>
              <a:spcAft>
                <a:spcPct val="10000"/>
              </a:spcAft>
              <a:buClr>
                <a:srgbClr val="00579E"/>
              </a:buClr>
              <a:buSzPct val="125000"/>
              <a:defRPr/>
            </a:pPr>
            <a:endParaRPr lang="en-US" kern="0" dirty="0">
              <a:solidFill>
                <a:srgbClr val="000000"/>
              </a:solidFill>
              <a:latin typeface="Arial"/>
            </a:endParaRPr>
          </a:p>
          <a:p>
            <a:pPr defTabSz="948368" eaLnBrk="0" hangingPunct="0">
              <a:spcBef>
                <a:spcPct val="60000"/>
              </a:spcBef>
              <a:spcAft>
                <a:spcPct val="10000"/>
              </a:spcAft>
              <a:buClr>
                <a:srgbClr val="00579E"/>
              </a:buClr>
              <a:buSzPct val="125000"/>
              <a:defRPr/>
            </a:pPr>
            <a:r>
              <a:rPr lang="en-US" kern="0" dirty="0" smtClean="0">
                <a:solidFill>
                  <a:srgbClr val="000000"/>
                </a:solidFill>
                <a:latin typeface="Arial"/>
              </a:rPr>
              <a:t>With the changes for the 2016-2017 benefit year, I</a:t>
            </a:r>
            <a:r>
              <a:rPr lang="en-US" kern="0" dirty="0">
                <a:solidFill>
                  <a:srgbClr val="000000"/>
                </a:solidFill>
                <a:latin typeface="Arial"/>
              </a:rPr>
              <a:t>D cards will be reissued. </a:t>
            </a:r>
          </a:p>
          <a:p>
            <a:pPr defTabSz="948368" eaLnBrk="0" hangingPunct="0">
              <a:spcBef>
                <a:spcPct val="60000"/>
              </a:spcBef>
              <a:spcAft>
                <a:spcPct val="10000"/>
              </a:spcAft>
              <a:buClr>
                <a:srgbClr val="00579E"/>
              </a:buClr>
              <a:buSzPct val="125000"/>
              <a:defRPr/>
            </a:pPr>
            <a:r>
              <a:rPr lang="en-US" kern="0" dirty="0" smtClean="0">
                <a:solidFill>
                  <a:srgbClr val="000000"/>
                </a:solidFill>
                <a:latin typeface="Arial"/>
              </a:rPr>
              <a:t>Shown above is a sample ID card for the A&amp;M Care plan and the J-Plan.  It lists the effective date this card is in effect, the new copays and the web site has been added to the back of the card. </a:t>
            </a:r>
            <a:endParaRPr lang="en-US" kern="0" dirty="0">
              <a:solidFill>
                <a:srgbClr val="000000"/>
              </a:solidFill>
              <a:latin typeface="Arial"/>
            </a:endParaRPr>
          </a:p>
          <a:p>
            <a:pPr defTabSz="948368" eaLnBrk="0" hangingPunct="0">
              <a:spcBef>
                <a:spcPct val="60000"/>
              </a:spcBef>
              <a:spcAft>
                <a:spcPct val="10000"/>
              </a:spcAft>
              <a:buClr>
                <a:srgbClr val="00579E"/>
              </a:buClr>
              <a:buSzPct val="125000"/>
              <a:defRPr/>
            </a:pPr>
            <a:r>
              <a:rPr lang="en-US" b="1" dirty="0" smtClean="0"/>
              <a:t>As a reminder,  anytime you need assistance?  </a:t>
            </a:r>
            <a:r>
              <a:rPr lang="en-US" dirty="0" smtClean="0"/>
              <a:t>Your BCBSTX ID card contains phone numbers that you can call for help. </a:t>
            </a:r>
            <a:endParaRPr lang="en-US" baseline="0" dirty="0" smtClean="0"/>
          </a:p>
          <a:p>
            <a:pPr defTabSz="948368" eaLnBrk="0" hangingPunct="0">
              <a:spcBef>
                <a:spcPct val="60000"/>
              </a:spcBef>
              <a:spcAft>
                <a:spcPct val="10000"/>
              </a:spcAft>
              <a:buClr>
                <a:srgbClr val="00579E"/>
              </a:buClr>
              <a:buSzPct val="125000"/>
              <a:defRPr/>
            </a:pPr>
            <a:endParaRPr lang="en-US" sz="900" kern="0" dirty="0">
              <a:solidFill>
                <a:srgbClr val="000000"/>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EDB0C8-1C93-4494-8F79-03A3AADCCF5D}" type="slidenum">
              <a:rPr lang="en-US">
                <a:solidFill>
                  <a:prstClr val="black"/>
                </a:solidFill>
              </a:rPr>
              <a:pPr/>
              <a:t>7</a:t>
            </a:fld>
            <a:endParaRPr lang="en-US">
              <a:solidFill>
                <a:prstClr val="black"/>
              </a:solidFill>
            </a:endParaRPr>
          </a:p>
        </p:txBody>
      </p:sp>
      <p:sp>
        <p:nvSpPr>
          <p:cNvPr id="20483" name="Rectangle 2"/>
          <p:cNvSpPr>
            <a:spLocks noGrp="1" noRot="1" noChangeAspect="1" noChangeArrowheads="1" noTextEdit="1"/>
          </p:cNvSpPr>
          <p:nvPr>
            <p:ph type="sldImg"/>
          </p:nvPr>
        </p:nvSpPr>
        <p:spPr>
          <a:xfrm>
            <a:off x="1281113" y="719138"/>
            <a:ext cx="4752975" cy="3600450"/>
          </a:xfrm>
          <a:ln/>
        </p:spPr>
      </p:sp>
      <p:sp>
        <p:nvSpPr>
          <p:cNvPr id="20484" name="Rectangle 3"/>
          <p:cNvSpPr>
            <a:spLocks noGrp="1" noChangeArrowheads="1"/>
          </p:cNvSpPr>
          <p:nvPr>
            <p:ph type="body" idx="1"/>
          </p:nvPr>
        </p:nvSpPr>
        <p:spPr>
          <a:xfrm>
            <a:off x="244087" y="4462226"/>
            <a:ext cx="6845519" cy="4980623"/>
          </a:xfrm>
          <a:noFill/>
          <a:ln/>
        </p:spPr>
        <p:txBody>
          <a:bodyPr/>
          <a:lstStyle/>
          <a:p>
            <a:pPr>
              <a:spcBef>
                <a:spcPts val="0"/>
              </a:spcBef>
            </a:pPr>
            <a:r>
              <a:rPr lang="en-US" sz="1000" dirty="0"/>
              <a:t>If you are a retiree under age 65, you will receive the same benefit as when you were working.  You will want to continue using the Blue Choice network providers to receive the highest paid benefits.</a:t>
            </a:r>
          </a:p>
          <a:p>
            <a:pPr>
              <a:spcBef>
                <a:spcPts val="0"/>
              </a:spcBef>
            </a:pPr>
            <a:endParaRPr lang="en-US" sz="1000" dirty="0"/>
          </a:p>
          <a:p>
            <a:pPr>
              <a:spcBef>
                <a:spcPts val="0"/>
              </a:spcBef>
            </a:pPr>
            <a:r>
              <a:rPr lang="en-US" sz="1000" b="1" dirty="0"/>
              <a:t>Retirees age 65 and older may choose from two plans</a:t>
            </a:r>
            <a:r>
              <a:rPr lang="en-US" sz="1000" dirty="0"/>
              <a:t> – the </a:t>
            </a:r>
            <a:r>
              <a:rPr lang="en-US" sz="1000" b="1" dirty="0"/>
              <a:t>A&amp;M Care Plan</a:t>
            </a:r>
            <a:r>
              <a:rPr lang="en-US" sz="1000" dirty="0"/>
              <a:t>, and the </a:t>
            </a:r>
            <a:r>
              <a:rPr lang="en-US" sz="1000" b="1" dirty="0"/>
              <a:t>65 Plus Plan.</a:t>
            </a:r>
          </a:p>
          <a:p>
            <a:pPr>
              <a:spcBef>
                <a:spcPts val="0"/>
              </a:spcBef>
            </a:pPr>
            <a:r>
              <a:rPr lang="en-US" sz="1000" dirty="0"/>
              <a:t>However the benefits are exactly the same for the 65 Plus and the A&amp;M Care plans except for a lower out of pocket maximum in the 65 Plus Plan. It is to your advantage to choose the 65 Plus Plan if eligible because of the lower out of pocket maximum and the lower premiums. </a:t>
            </a:r>
          </a:p>
          <a:p>
            <a:pPr>
              <a:spcBef>
                <a:spcPts val="0"/>
              </a:spcBef>
            </a:pPr>
            <a:endParaRPr lang="en-US" sz="1000" b="1" dirty="0"/>
          </a:p>
          <a:p>
            <a:pPr>
              <a:spcBef>
                <a:spcPts val="0"/>
              </a:spcBef>
            </a:pPr>
            <a:r>
              <a:rPr lang="en-US" sz="1000" dirty="0"/>
              <a:t>In order to enroll into </a:t>
            </a:r>
            <a:r>
              <a:rPr lang="en-US" sz="1000" b="1" dirty="0"/>
              <a:t>65 Plus Plan</a:t>
            </a:r>
            <a:r>
              <a:rPr lang="en-US" sz="1000" dirty="0"/>
              <a:t> you must be:</a:t>
            </a:r>
          </a:p>
          <a:p>
            <a:pPr marL="177819" indent="-177819" defTabSz="966387">
              <a:spcBef>
                <a:spcPts val="0"/>
              </a:spcBef>
              <a:buFont typeface="Arial" panose="020B0604020202020204" pitchFamily="34" charset="0"/>
              <a:buChar char="•"/>
              <a:defRPr/>
            </a:pPr>
            <a:r>
              <a:rPr lang="en-US" sz="1000" dirty="0"/>
              <a:t>Age 65 </a:t>
            </a:r>
            <a:r>
              <a:rPr lang="en-US" sz="1000" u="sng" dirty="0"/>
              <a:t>and</a:t>
            </a:r>
            <a:r>
              <a:rPr lang="en-US" sz="1000" dirty="0"/>
              <a:t> enrolled in Medicare Parts A&amp;B, or disabled under age 65 </a:t>
            </a:r>
            <a:r>
              <a:rPr lang="en-US" sz="1000" u="sng" dirty="0"/>
              <a:t>and</a:t>
            </a:r>
            <a:r>
              <a:rPr lang="en-US" sz="1000" dirty="0"/>
              <a:t> enrolled in Medicare Parts A&amp;B</a:t>
            </a:r>
          </a:p>
          <a:p>
            <a:pPr marL="177819" lvl="1" indent="-177819" defTabSz="966387">
              <a:spcBef>
                <a:spcPts val="0"/>
              </a:spcBef>
              <a:buFont typeface="Arial" panose="020B0604020202020204" pitchFamily="34" charset="0"/>
              <a:buChar char="•"/>
              <a:defRPr/>
            </a:pPr>
            <a:r>
              <a:rPr lang="en-US" sz="1000" dirty="0"/>
              <a:t>Working for the A&amp;M System, if at all, less than 50% of time or for less than 4.5 months during the plan year</a:t>
            </a:r>
          </a:p>
          <a:p>
            <a:pPr marL="177819" lvl="1" indent="-177819" defTabSz="966387">
              <a:spcBef>
                <a:spcPts val="0"/>
              </a:spcBef>
              <a:buFont typeface="Arial" panose="020B0604020202020204" pitchFamily="34" charset="0"/>
              <a:buChar char="•"/>
              <a:defRPr/>
            </a:pPr>
            <a:r>
              <a:rPr lang="en-US" sz="1000" dirty="0"/>
              <a:t>If covering dependents, all dependents must be age 65 or older (or disabled) </a:t>
            </a:r>
            <a:r>
              <a:rPr lang="en-US" sz="1000" u="sng" dirty="0"/>
              <a:t>and</a:t>
            </a:r>
            <a:r>
              <a:rPr lang="en-US" sz="1000" dirty="0"/>
              <a:t> enrolled in Medicare Parts A&amp;B</a:t>
            </a:r>
          </a:p>
          <a:p>
            <a:pPr>
              <a:spcBef>
                <a:spcPts val="0"/>
              </a:spcBef>
            </a:pPr>
            <a:endParaRPr lang="en-US" sz="1000" b="1" dirty="0"/>
          </a:p>
          <a:p>
            <a:pPr>
              <a:spcBef>
                <a:spcPts val="0"/>
              </a:spcBef>
            </a:pPr>
            <a:r>
              <a:rPr lang="en-US" sz="1000" b="1" dirty="0"/>
              <a:t>A few points to remember:</a:t>
            </a:r>
          </a:p>
          <a:p>
            <a:pPr marL="177819" indent="-177819">
              <a:spcBef>
                <a:spcPts val="0"/>
              </a:spcBef>
              <a:buFont typeface="Arial" panose="020B0604020202020204" pitchFamily="34" charset="0"/>
              <a:buChar char="•"/>
            </a:pPr>
            <a:r>
              <a:rPr lang="en-US" sz="1000" dirty="0"/>
              <a:t> When you become eligible for Medicare at age 65 (or earlier if due to a disability), always enroll into both Medicare Parts A&amp;B. Part A of Medicare is usually available at no charge and Part B of Medicare does have a premium attached to it. </a:t>
            </a:r>
          </a:p>
          <a:p>
            <a:pPr marL="177819" indent="-177819">
              <a:spcBef>
                <a:spcPts val="0"/>
              </a:spcBef>
              <a:buFont typeface="Arial" panose="020B0604020202020204" pitchFamily="34" charset="0"/>
              <a:buChar char="•"/>
            </a:pPr>
            <a:r>
              <a:rPr lang="en-US" sz="1000" dirty="0"/>
              <a:t> If you elect to enroll in Medicare, please inform Blue Cross and Blue Shield of Texas and your Human Resource Office of your Medicare information as quickly as possible.  We will need your Medicare Part A&amp;B effective dates and your Medicare ID number.</a:t>
            </a:r>
          </a:p>
          <a:p>
            <a:pPr marL="177819" indent="-177819">
              <a:spcBef>
                <a:spcPts val="0"/>
              </a:spcBef>
              <a:buFont typeface="Arial" panose="020B0604020202020204" pitchFamily="34" charset="0"/>
              <a:buChar char="•"/>
            </a:pPr>
            <a:r>
              <a:rPr lang="en-US" sz="1000" dirty="0"/>
              <a:t>If you elect </a:t>
            </a:r>
            <a:r>
              <a:rPr lang="en-US" sz="1000" u="sng" dirty="0"/>
              <a:t>not</a:t>
            </a:r>
            <a:r>
              <a:rPr lang="en-US" sz="1000" dirty="0"/>
              <a:t> to enroll in Part B, the A&amp;M Care Plan and 65 Plus Plan will process claims as if Medicare had paid 80 percent, paying only the  20 percent of the billed charge leaving you with a large balance to pay. </a:t>
            </a:r>
          </a:p>
          <a:p>
            <a:pPr marL="177819" indent="-177819">
              <a:spcBef>
                <a:spcPts val="0"/>
              </a:spcBef>
              <a:buFont typeface="Arial" panose="020B0604020202020204" pitchFamily="34" charset="0"/>
              <a:buChar char="•"/>
            </a:pPr>
            <a:r>
              <a:rPr lang="en-US" sz="1000" dirty="0"/>
              <a:t>If you are working for the A&amp;M System for 50% time or more for 4.5 months or more during the plan year,  Blue Cross and Blue Shield of Texas is your primary payer.  If you work September through May, your A&amp;M Care plan will remain primary through the summer, even though you are not working.  </a:t>
            </a:r>
          </a:p>
          <a:p>
            <a:pPr marL="177819" indent="-177819">
              <a:spcBef>
                <a:spcPts val="0"/>
              </a:spcBef>
              <a:buFont typeface="Arial" panose="020B0604020202020204" pitchFamily="34" charset="0"/>
              <a:buChar char="•"/>
            </a:pPr>
            <a:r>
              <a:rPr lang="en-US" sz="1000" dirty="0"/>
              <a:t>You may use any provider of your choice. However if the provider accepts Medicare or contracts with Blue Cross and Blue Shield of Texas, you cannot be balance billed.</a:t>
            </a:r>
          </a:p>
          <a:p>
            <a:pPr marL="177819" indent="-177819">
              <a:spcBef>
                <a:spcPts val="0"/>
              </a:spcBef>
              <a:buFont typeface="Arial" panose="020B0604020202020204" pitchFamily="34" charset="0"/>
              <a:buChar char="•"/>
            </a:pPr>
            <a:r>
              <a:rPr lang="en-US" sz="1000" dirty="0"/>
              <a:t>If you are retired and know for sure that you are working for the A&amp;M System at least 50% time for 9 or 12 months, you do not need to enroll in Part B.    If you are not sure you meet the 50% requirement, you should enroll in Part B just in case.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49E1A-D3A0-48A5-9423-029A1BE4423E}" type="slidenum">
              <a:rPr lang="en-US"/>
              <a:pPr/>
              <a:t>8</a:t>
            </a:fld>
            <a:endParaRPr lang="en-US"/>
          </a:p>
        </p:txBody>
      </p:sp>
      <p:sp>
        <p:nvSpPr>
          <p:cNvPr id="16386" name="Rectangle 2"/>
          <p:cNvSpPr>
            <a:spLocks noGrp="1" noRot="1" noChangeAspect="1" noChangeArrowheads="1" noTextEdit="1"/>
          </p:cNvSpPr>
          <p:nvPr>
            <p:ph type="sldImg"/>
          </p:nvPr>
        </p:nvSpPr>
        <p:spPr>
          <a:xfrm>
            <a:off x="1281113" y="719138"/>
            <a:ext cx="4752975" cy="3600450"/>
          </a:xfrm>
          <a:ln/>
        </p:spPr>
      </p:sp>
      <p:sp>
        <p:nvSpPr>
          <p:cNvPr id="16387" name="Rectangle 3"/>
          <p:cNvSpPr>
            <a:spLocks noGrp="1" noChangeArrowheads="1"/>
          </p:cNvSpPr>
          <p:nvPr>
            <p:ph type="body" idx="1"/>
          </p:nvPr>
        </p:nvSpPr>
        <p:spPr>
          <a:xfrm>
            <a:off x="741682" y="4532233"/>
            <a:ext cx="5850467" cy="4318873"/>
          </a:xfrm>
        </p:spPr>
        <p:txBody>
          <a:bodyPr/>
          <a:lstStyle/>
          <a:p>
            <a:r>
              <a:rPr lang="en-US" sz="1000" dirty="0"/>
              <a:t>Texas A&amp;M University System encourages preventive care and good health.  They recommend members get their routine preventive care services such as physicals and ob-gyn exams, mammograms and other cancer screenings, well-child care and immunizations. </a:t>
            </a:r>
          </a:p>
          <a:p>
            <a:r>
              <a:rPr lang="en-US" sz="1000" dirty="0"/>
              <a:t> </a:t>
            </a:r>
          </a:p>
          <a:p>
            <a:r>
              <a:rPr lang="en-US" sz="1000" dirty="0"/>
              <a:t>Preventive care is covered at 100 percent </a:t>
            </a:r>
            <a:r>
              <a:rPr lang="en-US" sz="1000" b="1" dirty="0"/>
              <a:t>without</a:t>
            </a:r>
            <a:r>
              <a:rPr lang="en-US" sz="1000" dirty="0"/>
              <a:t> an office visit copay when using a network provider.  When using a non-network physician for preventive care, there is no coverage and the plan will not pay the claim.</a:t>
            </a:r>
          </a:p>
          <a:p>
            <a:endParaRPr lang="en-US" sz="1000" dirty="0"/>
          </a:p>
          <a:p>
            <a:r>
              <a:rPr lang="en-US" sz="1000" b="1" dirty="0"/>
              <a:t>Remember:  </a:t>
            </a:r>
            <a:r>
              <a:rPr lang="en-US" sz="1000" dirty="0"/>
              <a:t>When you get  an annual physical, you will be eligible for the lower wellness premium for the upcoming benefit plan year, September 1 under the Wellness Exam Incentive.  </a:t>
            </a:r>
          </a:p>
          <a:p>
            <a:endParaRPr lang="en-US" sz="1000" dirty="0"/>
          </a:p>
          <a:p>
            <a:r>
              <a:rPr lang="en-US" sz="1000" dirty="0"/>
              <a:t>Wellness Exam Incentive Highlights  include: </a:t>
            </a:r>
          </a:p>
          <a:p>
            <a:pPr marL="177819" indent="-177819">
              <a:buFont typeface="Arial" panose="020B0604020202020204" pitchFamily="34" charset="0"/>
              <a:buChar char="•"/>
            </a:pPr>
            <a:r>
              <a:rPr lang="en-US" sz="1000" dirty="0"/>
              <a:t>Have a wellness exam between September 1 and June 30</a:t>
            </a:r>
          </a:p>
          <a:p>
            <a:pPr marL="177819" indent="-177819">
              <a:buFont typeface="Arial" panose="020B0604020202020204" pitchFamily="34" charset="0"/>
              <a:buChar char="•"/>
            </a:pPr>
            <a:r>
              <a:rPr lang="en-US" sz="1000" dirty="0"/>
              <a:t>This incentive applies to employees AND covered spouses enrolled in the A&amp;M Care Plan.</a:t>
            </a:r>
          </a:p>
          <a:p>
            <a:pPr marL="177819" indent="-177819">
              <a:buFont typeface="Arial" panose="020B0604020202020204" pitchFamily="34" charset="0"/>
              <a:buChar char="•"/>
            </a:pPr>
            <a:r>
              <a:rPr lang="en-US" sz="1000" dirty="0"/>
              <a:t>A premium differential of $30 per month will be added to the premium for each individual (you and your covered spouse) who does </a:t>
            </a:r>
            <a:r>
              <a:rPr lang="en-US" sz="1000" b="1" dirty="0"/>
              <a:t>not</a:t>
            </a:r>
            <a:r>
              <a:rPr lang="en-US" sz="1000" dirty="0"/>
              <a:t> complete the wellness exam incentive by the June 30 deadline.</a:t>
            </a:r>
          </a:p>
          <a:p>
            <a:pPr marL="177819" indent="-177819">
              <a:buFont typeface="Arial" panose="020B0604020202020204" pitchFamily="34" charset="0"/>
              <a:buChar char="•"/>
            </a:pPr>
            <a:r>
              <a:rPr lang="en-US" sz="1000" dirty="0"/>
              <a:t>Retirees automatically receive the lower premium.</a:t>
            </a:r>
          </a:p>
          <a:p>
            <a:pPr marL="177819" indent="-177819">
              <a:buFont typeface="Arial" panose="020B0604020202020204" pitchFamily="34" charset="0"/>
              <a:buChar char="•"/>
            </a:pPr>
            <a:r>
              <a:rPr lang="en-US" sz="1000" dirty="0"/>
              <a:t>Blue Cross Blue Shield of  Texas will record the incentive completion through the claims payment process.</a:t>
            </a:r>
          </a:p>
          <a:p>
            <a:pPr marL="177819" indent="-177819">
              <a:buFont typeface="Arial" panose="020B0604020202020204" pitchFamily="34" charset="0"/>
              <a:buChar char="•"/>
            </a:pPr>
            <a:r>
              <a:rPr lang="en-US" sz="1000" dirty="0"/>
              <a:t>You can verify your completion status for the wellness exam incentive by logging into your MyEvive account.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19138"/>
            <a:ext cx="4752975" cy="3600450"/>
          </a:xfrm>
        </p:spPr>
      </p:sp>
      <p:sp>
        <p:nvSpPr>
          <p:cNvPr id="3" name="Notes Placeholder 2"/>
          <p:cNvSpPr>
            <a:spLocks noGrp="1"/>
          </p:cNvSpPr>
          <p:nvPr>
            <p:ph type="body" idx="1"/>
          </p:nvPr>
        </p:nvSpPr>
        <p:spPr>
          <a:xfrm>
            <a:off x="798830" y="4560570"/>
            <a:ext cx="5569611" cy="4320540"/>
          </a:xfrm>
        </p:spPr>
        <p:txBody>
          <a:bodyPr/>
          <a:lstStyle/>
          <a:p>
            <a:pPr>
              <a:spcBef>
                <a:spcPts val="0"/>
              </a:spcBef>
            </a:pPr>
            <a:r>
              <a:rPr lang="en-US" sz="1100" b="1" dirty="0"/>
              <a:t>Immunizations, including the shingles vaccine, are covered at 100%.  </a:t>
            </a:r>
          </a:p>
          <a:p>
            <a:pPr>
              <a:spcBef>
                <a:spcPts val="0"/>
              </a:spcBef>
            </a:pPr>
            <a:r>
              <a:rPr lang="en-US" sz="1100" dirty="0"/>
              <a:t>Simply present your ID card to your personal physician to receive the vaccine at no charge.  </a:t>
            </a:r>
          </a:p>
          <a:p>
            <a:pPr>
              <a:spcBef>
                <a:spcPts val="0"/>
              </a:spcBef>
            </a:pPr>
            <a:endParaRPr lang="en-US" sz="800" dirty="0"/>
          </a:p>
          <a:p>
            <a:pPr>
              <a:spcBef>
                <a:spcPts val="0"/>
              </a:spcBef>
            </a:pPr>
            <a:r>
              <a:rPr lang="en-US" sz="1100" b="1" dirty="0"/>
              <a:t>If you are an active employee, </a:t>
            </a:r>
          </a:p>
          <a:p>
            <a:pPr>
              <a:spcBef>
                <a:spcPts val="0"/>
              </a:spcBef>
            </a:pPr>
            <a:r>
              <a:rPr lang="en-US" sz="1100" dirty="0"/>
              <a:t>you can also go to Walgreens or HEB for your vaccine and simply present your ID card.  The pharmacy will file a claim for you, using the BCBSTX medical provider number.</a:t>
            </a:r>
          </a:p>
          <a:p>
            <a:pPr>
              <a:spcBef>
                <a:spcPts val="0"/>
              </a:spcBef>
            </a:pPr>
            <a:endParaRPr lang="en-US" sz="1100" dirty="0"/>
          </a:p>
          <a:p>
            <a:pPr>
              <a:spcBef>
                <a:spcPts val="0"/>
              </a:spcBef>
            </a:pPr>
            <a:r>
              <a:rPr lang="en-US" sz="1100" b="1" dirty="0"/>
              <a:t>If you are Medicare-primary and get your vaccine at a pharmacy, </a:t>
            </a:r>
            <a:r>
              <a:rPr lang="en-US" sz="1100" dirty="0"/>
              <a:t>there is a multi-step process to receive 100% coverage of your vaccination:</a:t>
            </a:r>
          </a:p>
          <a:p>
            <a:pPr>
              <a:spcBef>
                <a:spcPts val="0"/>
              </a:spcBef>
            </a:pPr>
            <a:endParaRPr lang="en-US" sz="800" dirty="0"/>
          </a:p>
          <a:p>
            <a:pPr marL="177819" indent="-177819">
              <a:spcBef>
                <a:spcPts val="0"/>
              </a:spcBef>
              <a:buFont typeface="Arial" panose="020B0604020202020204" pitchFamily="34" charset="0"/>
              <a:buChar char="•"/>
            </a:pPr>
            <a:r>
              <a:rPr lang="en-US" sz="1100" dirty="0"/>
              <a:t>You must pay the full cost of the vaccine out of pocket at a pharmacy. Pharmacy cannot bill “medical” to Part B. Only pharmacy to Part D.</a:t>
            </a:r>
          </a:p>
          <a:p>
            <a:pPr>
              <a:spcBef>
                <a:spcPts val="0"/>
              </a:spcBef>
            </a:pPr>
            <a:endParaRPr lang="en-US" sz="800" dirty="0"/>
          </a:p>
          <a:p>
            <a:pPr marL="177819" indent="-177819">
              <a:spcBef>
                <a:spcPts val="0"/>
              </a:spcBef>
              <a:buFont typeface="Arial" panose="020B0604020202020204" pitchFamily="34" charset="0"/>
              <a:buChar char="•"/>
            </a:pPr>
            <a:r>
              <a:rPr lang="en-US" sz="1100" dirty="0"/>
              <a:t>Then, you must submit medical claim with Medicare Part B.</a:t>
            </a:r>
          </a:p>
          <a:p>
            <a:pPr>
              <a:spcBef>
                <a:spcPts val="0"/>
              </a:spcBef>
            </a:pPr>
            <a:endParaRPr lang="en-US" sz="800" dirty="0"/>
          </a:p>
          <a:p>
            <a:pPr marL="177819" indent="-177819">
              <a:spcBef>
                <a:spcPts val="0"/>
              </a:spcBef>
              <a:buFont typeface="Arial" panose="020B0604020202020204" pitchFamily="34" charset="0"/>
              <a:buChar char="•"/>
            </a:pPr>
            <a:r>
              <a:rPr lang="en-US" sz="1100" dirty="0"/>
              <a:t>Medicare will deny the claim and send you a denial letter/Explanation of Benefits (EOB).</a:t>
            </a:r>
          </a:p>
          <a:p>
            <a:pPr>
              <a:spcBef>
                <a:spcPts val="0"/>
              </a:spcBef>
            </a:pPr>
            <a:endParaRPr lang="en-US" sz="800" dirty="0"/>
          </a:p>
          <a:p>
            <a:pPr marL="177819" indent="-177819">
              <a:spcBef>
                <a:spcPts val="0"/>
              </a:spcBef>
              <a:buFont typeface="Arial" panose="020B0604020202020204" pitchFamily="34" charset="0"/>
              <a:buChar char="•"/>
            </a:pPr>
            <a:r>
              <a:rPr lang="en-US" sz="1100" dirty="0"/>
              <a:t>File the claim with the </a:t>
            </a:r>
            <a:r>
              <a:rPr lang="en-US" sz="1100" dirty="0" err="1"/>
              <a:t>medicare</a:t>
            </a:r>
            <a:r>
              <a:rPr lang="en-US" sz="1100" dirty="0"/>
              <a:t> explanation of benefits with BCBSTX for reimbursement.</a:t>
            </a:r>
          </a:p>
          <a:p>
            <a:pPr>
              <a:spcBef>
                <a:spcPts val="0"/>
              </a:spcBef>
            </a:pPr>
            <a:endParaRPr lang="en-US" sz="800" dirty="0"/>
          </a:p>
          <a:p>
            <a:pPr marL="177819" indent="-177819">
              <a:spcBef>
                <a:spcPts val="0"/>
              </a:spcBef>
              <a:buFont typeface="Arial" panose="020B0604020202020204" pitchFamily="34" charset="0"/>
              <a:buChar char="•"/>
            </a:pPr>
            <a:r>
              <a:rPr lang="en-US" sz="1100" dirty="0"/>
              <a:t>BCBSTX reimburses you for the vaccination.</a:t>
            </a:r>
          </a:p>
        </p:txBody>
      </p:sp>
      <p:sp>
        <p:nvSpPr>
          <p:cNvPr id="4" name="Slide Number Placeholder 3"/>
          <p:cNvSpPr>
            <a:spLocks noGrp="1"/>
          </p:cNvSpPr>
          <p:nvPr>
            <p:ph type="sldNum" sz="quarter" idx="10"/>
          </p:nvPr>
        </p:nvSpPr>
        <p:spPr/>
        <p:txBody>
          <a:bodyPr/>
          <a:lstStyle/>
          <a:p>
            <a:fld id="{7D3761C3-8EF0-44FE-A83A-F0DB7320A585}" type="slidenum">
              <a:rPr lang="en-US" smtClean="0"/>
              <a:pPr/>
              <a:t>9</a:t>
            </a:fld>
            <a:endParaRPr lang="en-US"/>
          </a:p>
        </p:txBody>
      </p:sp>
    </p:spTree>
    <p:extLst>
      <p:ext uri="{BB962C8B-B14F-4D97-AF65-F5344CB8AC3E}">
        <p14:creationId xmlns:p14="http://schemas.microsoft.com/office/powerpoint/2010/main" val="333997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8.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flipV="1">
            <a:off x="1" y="0"/>
            <a:ext cx="9051925" cy="1631290"/>
          </a:xfrm>
          <a:prstGeom prst="rect">
            <a:avLst/>
          </a:prstGeom>
          <a:gradFill>
            <a:gsLst>
              <a:gs pos="0">
                <a:srgbClr val="B3DCEF">
                  <a:alpha val="70000"/>
                </a:srgbClr>
              </a:gs>
              <a:gs pos="100000">
                <a:srgbClr val="B3DCEF">
                  <a:alpha val="0"/>
                </a:srgbClr>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rgbClr val="F29625"/>
              </a:solidFill>
              <a:effectLst/>
              <a:latin typeface="Arial" pitchFamily="34" charset="0"/>
            </a:endParaRPr>
          </a:p>
        </p:txBody>
      </p:sp>
      <p:sp>
        <p:nvSpPr>
          <p:cNvPr id="2" name="Title 1"/>
          <p:cNvSpPr>
            <a:spLocks noGrp="1"/>
          </p:cNvSpPr>
          <p:nvPr>
            <p:ph type="title"/>
          </p:nvPr>
        </p:nvSpPr>
        <p:spPr/>
        <p:txBody>
          <a:bodyPr/>
          <a:lstStyle>
            <a:lvl1pPr>
              <a:defRPr b="0">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sldNum" sz="quarter" idx="4"/>
          </p:nvPr>
        </p:nvSpPr>
        <p:spPr bwMode="auto">
          <a:xfrm>
            <a:off x="8293373" y="6618429"/>
            <a:ext cx="754327" cy="2476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chemeClr val="bg1"/>
                </a:solidFill>
                <a:latin typeface="+mn-lt"/>
              </a:defRPr>
            </a:lvl1pPr>
          </a:lstStyle>
          <a:p>
            <a:pPr>
              <a:defRPr/>
            </a:pPr>
            <a:fld id="{300CA7FA-FB60-4BD2-8866-A8D4DB6AD753}" type="slidenum">
              <a:rPr lang="en-US" smtClean="0"/>
              <a:pPr>
                <a:defRPr/>
              </a:pPr>
              <a:t>‹#›</a:t>
            </a:fld>
            <a:endParaRPr lang="en-US" dirty="0"/>
          </a:p>
        </p:txBody>
      </p:sp>
    </p:spTree>
    <p:extLst>
      <p:ext uri="{BB962C8B-B14F-4D97-AF65-F5344CB8AC3E}">
        <p14:creationId xmlns:p14="http://schemas.microsoft.com/office/powerpoint/2010/main" val="247655378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895" y="2130428"/>
            <a:ext cx="769413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57789" y="3886200"/>
            <a:ext cx="633634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566D1-1BEA-4B73-8755-0C32501CEA0A}"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240192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566D1-1BEA-4B73-8755-0C32501CEA0A}"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357043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5041" y="4406903"/>
            <a:ext cx="769413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15041" y="2906713"/>
            <a:ext cx="769413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566D1-1BEA-4B73-8755-0C32501CEA0A}"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331242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2596" y="1600203"/>
            <a:ext cx="399793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1395" y="1600203"/>
            <a:ext cx="399793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B566D1-1BEA-4B73-8755-0C32501CEA0A}"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262837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2596" y="1535113"/>
            <a:ext cx="3999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2596" y="2174875"/>
            <a:ext cx="3999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98253" y="1535113"/>
            <a:ext cx="40010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98253" y="2174875"/>
            <a:ext cx="40010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B566D1-1BEA-4B73-8755-0C32501CEA0A}"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151247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B566D1-1BEA-4B73-8755-0C32501CEA0A}"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406402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566D1-1BEA-4B73-8755-0C32501CEA0A}"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694837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2598" y="273050"/>
            <a:ext cx="297802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39052" y="273053"/>
            <a:ext cx="506027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2598" y="1435103"/>
            <a:ext cx="297802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566D1-1BEA-4B73-8755-0C32501CEA0A}"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3325909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4240" y="4800600"/>
            <a:ext cx="543115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74240" y="612775"/>
            <a:ext cx="543115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74240" y="5367338"/>
            <a:ext cx="543115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566D1-1BEA-4B73-8755-0C32501CEA0A}"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4887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566D1-1BEA-4B73-8755-0C32501CEA0A}"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141086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bwMode="auto">
          <a:xfrm flipV="1">
            <a:off x="1" y="0"/>
            <a:ext cx="9051925" cy="1631290"/>
          </a:xfrm>
          <a:prstGeom prst="rect">
            <a:avLst/>
          </a:prstGeom>
          <a:gradFill>
            <a:gsLst>
              <a:gs pos="0">
                <a:srgbClr val="B3DCEF">
                  <a:alpha val="70000"/>
                </a:srgbClr>
              </a:gs>
              <a:gs pos="100000">
                <a:srgbClr val="B3DCEF">
                  <a:alpha val="0"/>
                </a:srgbClr>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rgbClr val="F29625"/>
              </a:solidFill>
              <a:effectLst/>
              <a:latin typeface="Arial"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2"/>
          <p:cNvSpPr>
            <a:spLocks noGrp="1" noChangeArrowheads="1"/>
          </p:cNvSpPr>
          <p:nvPr>
            <p:ph type="sldNum" sz="quarter" idx="4"/>
          </p:nvPr>
        </p:nvSpPr>
        <p:spPr bwMode="auto">
          <a:xfrm>
            <a:off x="8293373" y="6618429"/>
            <a:ext cx="754327" cy="2476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chemeClr val="bg1"/>
                </a:solidFill>
                <a:latin typeface="+mn-lt"/>
              </a:defRPr>
            </a:lvl1pPr>
          </a:lstStyle>
          <a:p>
            <a:pPr>
              <a:defRPr/>
            </a:pPr>
            <a:fld id="{300CA7FA-FB60-4BD2-8866-A8D4DB6AD753}" type="slidenum">
              <a:rPr lang="en-US" smtClean="0"/>
              <a:pPr>
                <a:defRPr/>
              </a:pPr>
              <a:t>‹#›</a:t>
            </a:fld>
            <a:endParaRPr lang="en-US" dirty="0"/>
          </a:p>
        </p:txBody>
      </p:sp>
    </p:spTree>
    <p:extLst>
      <p:ext uri="{BB962C8B-B14F-4D97-AF65-F5344CB8AC3E}">
        <p14:creationId xmlns:p14="http://schemas.microsoft.com/office/powerpoint/2010/main" val="415764729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646" y="274641"/>
            <a:ext cx="203668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2596" y="274641"/>
            <a:ext cx="595918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566D1-1BEA-4B73-8755-0C32501CEA0A}"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A61C9-70FB-4171-AB7F-26A61AD80CC2}" type="slidenum">
              <a:rPr lang="en-US" smtClean="0"/>
              <a:t>‹#›</a:t>
            </a:fld>
            <a:endParaRPr lang="en-US"/>
          </a:p>
        </p:txBody>
      </p:sp>
    </p:spTree>
    <p:extLst>
      <p:ext uri="{BB962C8B-B14F-4D97-AF65-F5344CB8AC3E}">
        <p14:creationId xmlns:p14="http://schemas.microsoft.com/office/powerpoint/2010/main" val="351354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4"/>
          </p:nvPr>
        </p:nvSpPr>
        <p:spPr>
          <a:xfrm>
            <a:off x="6823011" y="6356354"/>
            <a:ext cx="2112116" cy="365125"/>
          </a:xfrm>
          <a:prstGeom prst="rect">
            <a:avLst/>
          </a:prstGeom>
        </p:spPr>
        <p:txBody>
          <a:bodyPr vert="horz" lIns="91375" tIns="45688" rIns="91375" bIns="45688" rtlCol="0" anchor="ctr"/>
          <a:lstStyle>
            <a:lvl1pPr algn="r">
              <a:defRPr sz="1200" b="1">
                <a:solidFill>
                  <a:srgbClr val="31A9DF"/>
                </a:solidFill>
              </a:defRPr>
            </a:lvl1pPr>
          </a:lstStyle>
          <a:p>
            <a:fld id="{EA9C7C76-55FB-4003-A231-7A7B83153D23}" type="slidenum">
              <a:rPr lang="en-US" smtClean="0"/>
              <a:pPr/>
              <a:t>‹#›</a:t>
            </a:fld>
            <a:endParaRPr lang="en-US" dirty="0"/>
          </a:p>
        </p:txBody>
      </p:sp>
    </p:spTree>
    <p:extLst>
      <p:ext uri="{BB962C8B-B14F-4D97-AF65-F5344CB8AC3E}">
        <p14:creationId xmlns:p14="http://schemas.microsoft.com/office/powerpoint/2010/main" val="2119742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vert="horz" lIns="91375" tIns="45688" rIns="91375" bIns="45688" rtlCol="0" anchor="ctr"/>
          <a:lstStyle>
            <a:lvl1pPr>
              <a:defRPr lang="en-US" smtClean="0">
                <a:latin typeface="Franklin Gothic Book"/>
              </a:defRPr>
            </a:lvl1pPr>
          </a:lstStyle>
          <a:p>
            <a:fld id="{EA9C7C76-55FB-4003-A231-7A7B83153D23}" type="slidenum">
              <a:rPr/>
              <a:pPr/>
              <a:t>‹#›</a:t>
            </a:fld>
            <a:endParaRPr dirty="0"/>
          </a:p>
        </p:txBody>
      </p:sp>
    </p:spTree>
    <p:extLst>
      <p:ext uri="{BB962C8B-B14F-4D97-AF65-F5344CB8AC3E}">
        <p14:creationId xmlns:p14="http://schemas.microsoft.com/office/powerpoint/2010/main" val="2003886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2600" y="273050"/>
            <a:ext cx="297802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39052" y="273058"/>
            <a:ext cx="506027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2600" y="1435108"/>
            <a:ext cx="2978021" cy="4691063"/>
          </a:xfrm>
        </p:spPr>
        <p:txBody>
          <a:bodyPr/>
          <a:lstStyle>
            <a:lvl1pPr marL="0" indent="0">
              <a:buNone/>
              <a:defRPr sz="1400"/>
            </a:lvl1pPr>
            <a:lvl2pPr marL="456875" indent="0">
              <a:buNone/>
              <a:defRPr sz="1200"/>
            </a:lvl2pPr>
            <a:lvl3pPr marL="913748" indent="0">
              <a:buNone/>
              <a:defRPr sz="1000"/>
            </a:lvl3pPr>
            <a:lvl4pPr marL="1370621" indent="0">
              <a:buNone/>
              <a:defRPr sz="900"/>
            </a:lvl4pPr>
            <a:lvl5pPr marL="1827495" indent="0">
              <a:buNone/>
              <a:defRPr sz="900"/>
            </a:lvl5pPr>
            <a:lvl6pPr marL="2284370" indent="0">
              <a:buNone/>
              <a:defRPr sz="900"/>
            </a:lvl6pPr>
            <a:lvl7pPr marL="2741243" indent="0">
              <a:buNone/>
              <a:defRPr sz="900"/>
            </a:lvl7pPr>
            <a:lvl8pPr marL="3198118" indent="0">
              <a:buNone/>
              <a:defRPr sz="900"/>
            </a:lvl8pPr>
            <a:lvl9pPr marL="36549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vert="horz" lIns="91375" tIns="45688" rIns="91375" bIns="45688" rtlCol="0" anchor="ctr"/>
          <a:lstStyle>
            <a:lvl1pPr>
              <a:defRPr lang="en-US" b="1" smtClean="0">
                <a:latin typeface="Franklin Gothic Book"/>
              </a:defRPr>
            </a:lvl1pPr>
          </a:lstStyle>
          <a:p>
            <a:fld id="{EA9C7C76-55FB-4003-A231-7A7B83153D23}" type="slidenum">
              <a:rPr/>
              <a:pPr/>
              <a:t>‹#›</a:t>
            </a:fld>
            <a:endParaRPr dirty="0"/>
          </a:p>
        </p:txBody>
      </p:sp>
    </p:spTree>
    <p:extLst>
      <p:ext uri="{BB962C8B-B14F-4D97-AF65-F5344CB8AC3E}">
        <p14:creationId xmlns:p14="http://schemas.microsoft.com/office/powerpoint/2010/main" val="2819466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4240" y="4800600"/>
            <a:ext cx="543115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74240" y="612775"/>
            <a:ext cx="5431155" cy="4114800"/>
          </a:xfrm>
        </p:spPr>
        <p:txBody>
          <a:bodyPr/>
          <a:lstStyle>
            <a:lvl1pPr marL="0" indent="0">
              <a:buNone/>
              <a:defRPr sz="3200"/>
            </a:lvl1pPr>
            <a:lvl2pPr marL="456875" indent="0">
              <a:buNone/>
              <a:defRPr sz="2800"/>
            </a:lvl2pPr>
            <a:lvl3pPr marL="913748" indent="0">
              <a:buNone/>
              <a:defRPr sz="2400"/>
            </a:lvl3pPr>
            <a:lvl4pPr marL="1370621" indent="0">
              <a:buNone/>
              <a:defRPr sz="2000"/>
            </a:lvl4pPr>
            <a:lvl5pPr marL="1827495" indent="0">
              <a:buNone/>
              <a:defRPr sz="2000"/>
            </a:lvl5pPr>
            <a:lvl6pPr marL="2284370" indent="0">
              <a:buNone/>
              <a:defRPr sz="2000"/>
            </a:lvl6pPr>
            <a:lvl7pPr marL="2741243" indent="0">
              <a:buNone/>
              <a:defRPr sz="2000"/>
            </a:lvl7pPr>
            <a:lvl8pPr marL="3198118" indent="0">
              <a:buNone/>
              <a:defRPr sz="2000"/>
            </a:lvl8pPr>
            <a:lvl9pPr marL="3654992" indent="0">
              <a:buNone/>
              <a:defRPr sz="2000"/>
            </a:lvl9pPr>
          </a:lstStyle>
          <a:p>
            <a:endParaRPr lang="en-US" dirty="0"/>
          </a:p>
        </p:txBody>
      </p:sp>
      <p:sp>
        <p:nvSpPr>
          <p:cNvPr id="4" name="Text Placeholder 3"/>
          <p:cNvSpPr>
            <a:spLocks noGrp="1"/>
          </p:cNvSpPr>
          <p:nvPr>
            <p:ph type="body" sz="half" idx="2"/>
          </p:nvPr>
        </p:nvSpPr>
        <p:spPr>
          <a:xfrm>
            <a:off x="1774240" y="5367338"/>
            <a:ext cx="5431155" cy="804862"/>
          </a:xfrm>
        </p:spPr>
        <p:txBody>
          <a:bodyPr/>
          <a:lstStyle>
            <a:lvl1pPr marL="0" indent="0">
              <a:buNone/>
              <a:defRPr sz="1400"/>
            </a:lvl1pPr>
            <a:lvl2pPr marL="456875" indent="0">
              <a:buNone/>
              <a:defRPr sz="1200"/>
            </a:lvl2pPr>
            <a:lvl3pPr marL="913748" indent="0">
              <a:buNone/>
              <a:defRPr sz="1000"/>
            </a:lvl3pPr>
            <a:lvl4pPr marL="1370621" indent="0">
              <a:buNone/>
              <a:defRPr sz="900"/>
            </a:lvl4pPr>
            <a:lvl5pPr marL="1827495" indent="0">
              <a:buNone/>
              <a:defRPr sz="900"/>
            </a:lvl5pPr>
            <a:lvl6pPr marL="2284370" indent="0">
              <a:buNone/>
              <a:defRPr sz="900"/>
            </a:lvl6pPr>
            <a:lvl7pPr marL="2741243" indent="0">
              <a:buNone/>
              <a:defRPr sz="900"/>
            </a:lvl7pPr>
            <a:lvl8pPr marL="3198118" indent="0">
              <a:buNone/>
              <a:defRPr sz="900"/>
            </a:lvl8pPr>
            <a:lvl9pPr marL="365499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vert="horz" lIns="91375" tIns="45688" rIns="91375" bIns="45688" rtlCol="0" anchor="ctr"/>
          <a:lstStyle>
            <a:lvl1pPr>
              <a:defRPr lang="en-US" smtClean="0">
                <a:latin typeface="Franklin Gothic Book"/>
              </a:defRPr>
            </a:lvl1pPr>
          </a:lstStyle>
          <a:p>
            <a:fld id="{EA9C7C76-55FB-4003-A231-7A7B83153D23}" type="slidenum">
              <a:rPr/>
              <a:pPr/>
              <a:t>‹#›</a:t>
            </a:fld>
            <a:endParaRPr dirty="0"/>
          </a:p>
        </p:txBody>
      </p:sp>
    </p:spTree>
    <p:extLst>
      <p:ext uri="{BB962C8B-B14F-4D97-AF65-F5344CB8AC3E}">
        <p14:creationId xmlns:p14="http://schemas.microsoft.com/office/powerpoint/2010/main" val="327183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00" y="1676401"/>
            <a:ext cx="4148799"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5962" y="1676401"/>
            <a:ext cx="4148799"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vert="horz" lIns="91375" tIns="45688" rIns="91375" bIns="45688" rtlCol="0" anchor="ctr"/>
          <a:lstStyle>
            <a:lvl1pPr>
              <a:defRPr lang="en-US" smtClean="0">
                <a:latin typeface="Franklin Gothic Book"/>
              </a:defRPr>
            </a:lvl1pPr>
          </a:lstStyle>
          <a:p>
            <a:fld id="{CC586617-7EEA-4605-9FC9-7514F5584E46}" type="slidenum">
              <a:rPr/>
              <a:pPr/>
              <a:t>‹#›</a:t>
            </a:fld>
            <a:endParaRPr dirty="0"/>
          </a:p>
        </p:txBody>
      </p:sp>
    </p:spTree>
    <p:extLst>
      <p:ext uri="{BB962C8B-B14F-4D97-AF65-F5344CB8AC3E}">
        <p14:creationId xmlns:p14="http://schemas.microsoft.com/office/powerpoint/2010/main" val="2856240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897" y="2130428"/>
            <a:ext cx="769413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57789" y="3886200"/>
            <a:ext cx="6336348" cy="1752600"/>
          </a:xfrm>
        </p:spPr>
        <p:txBody>
          <a:bodyPr/>
          <a:lstStyle>
            <a:lvl1pPr marL="0" indent="0" algn="ctr">
              <a:buNone/>
              <a:defRPr>
                <a:solidFill>
                  <a:schemeClr val="tx1">
                    <a:tint val="75000"/>
                  </a:schemeClr>
                </a:solidFill>
              </a:defRPr>
            </a:lvl1pPr>
            <a:lvl2pPr marL="456875" indent="0" algn="ctr">
              <a:buNone/>
              <a:defRPr>
                <a:solidFill>
                  <a:schemeClr val="tx1">
                    <a:tint val="75000"/>
                  </a:schemeClr>
                </a:solidFill>
              </a:defRPr>
            </a:lvl2pPr>
            <a:lvl3pPr marL="913748" indent="0" algn="ctr">
              <a:buNone/>
              <a:defRPr>
                <a:solidFill>
                  <a:schemeClr val="tx1">
                    <a:tint val="75000"/>
                  </a:schemeClr>
                </a:solidFill>
              </a:defRPr>
            </a:lvl3pPr>
            <a:lvl4pPr marL="1370621" indent="0" algn="ctr">
              <a:buNone/>
              <a:defRPr>
                <a:solidFill>
                  <a:schemeClr val="tx1">
                    <a:tint val="75000"/>
                  </a:schemeClr>
                </a:solidFill>
              </a:defRPr>
            </a:lvl4pPr>
            <a:lvl5pPr marL="1827495" indent="0" algn="ctr">
              <a:buNone/>
              <a:defRPr>
                <a:solidFill>
                  <a:schemeClr val="tx1">
                    <a:tint val="75000"/>
                  </a:schemeClr>
                </a:solidFill>
              </a:defRPr>
            </a:lvl5pPr>
            <a:lvl6pPr marL="2284370" indent="0" algn="ctr">
              <a:buNone/>
              <a:defRPr>
                <a:solidFill>
                  <a:schemeClr val="tx1">
                    <a:tint val="75000"/>
                  </a:schemeClr>
                </a:solidFill>
              </a:defRPr>
            </a:lvl6pPr>
            <a:lvl7pPr marL="2741243" indent="0" algn="ctr">
              <a:buNone/>
              <a:defRPr>
                <a:solidFill>
                  <a:schemeClr val="tx1">
                    <a:tint val="75000"/>
                  </a:schemeClr>
                </a:solidFill>
              </a:defRPr>
            </a:lvl7pPr>
            <a:lvl8pPr marL="3198118" indent="0" algn="ctr">
              <a:buNone/>
              <a:defRPr>
                <a:solidFill>
                  <a:schemeClr val="tx1">
                    <a:tint val="75000"/>
                  </a:schemeClr>
                </a:solidFill>
              </a:defRPr>
            </a:lvl8pPr>
            <a:lvl9pPr marL="36549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vert="horz" lIns="91375" tIns="45688" rIns="91375" bIns="45688" rtlCol="0" anchor="ctr"/>
          <a:lstStyle>
            <a:lvl1pPr>
              <a:defRPr lang="en-US" b="1" smtClean="0">
                <a:latin typeface="+mn-lt"/>
              </a:defRPr>
            </a:lvl1pPr>
          </a:lstStyle>
          <a:p>
            <a:pPr defTabSz="456875"/>
            <a:fld id="{B4D27E64-7640-A141-8E44-682CDA0206F3}" type="slidenum">
              <a:rPr/>
              <a:pPr defTabSz="456875"/>
              <a:t>‹#›</a:t>
            </a:fld>
            <a:endParaRPr dirty="0"/>
          </a:p>
        </p:txBody>
      </p:sp>
    </p:spTree>
    <p:extLst>
      <p:ext uri="{BB962C8B-B14F-4D97-AF65-F5344CB8AC3E}">
        <p14:creationId xmlns:p14="http://schemas.microsoft.com/office/powerpoint/2010/main" val="1529514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4"/>
            <a:ext cx="2112116" cy="365125"/>
          </a:xfrm>
        </p:spPr>
        <p:txBody>
          <a:bodyPr vert="horz" lIns="91375" tIns="45688" rIns="91375" bIns="45688" rtlCol="0" anchor="ctr"/>
          <a:lstStyle>
            <a:lvl1pPr>
              <a:defRPr lang="en-US" smtClean="0"/>
            </a:lvl1pPr>
          </a:lstStyle>
          <a:p>
            <a:fld id="{ACEFA824-ED2B-445F-899D-878575AC8DD3}" type="slidenum">
              <a:rPr/>
              <a:pPr/>
              <a:t>‹#›</a:t>
            </a:fld>
            <a:endParaRPr dirty="0"/>
          </a:p>
        </p:txBody>
      </p:sp>
      <p:sp>
        <p:nvSpPr>
          <p:cNvPr id="2" name="Rectangle 1"/>
          <p:cNvSpPr/>
          <p:nvPr userDrawn="1"/>
        </p:nvSpPr>
        <p:spPr bwMode="auto">
          <a:xfrm>
            <a:off x="7931211" y="145151"/>
            <a:ext cx="905193" cy="703943"/>
          </a:xfrm>
          <a:prstGeom prst="rect">
            <a:avLst/>
          </a:prstGeom>
          <a:solidFill>
            <a:schemeClr val="bg1"/>
          </a:solidFill>
          <a:ln w="9525" cap="flat" cmpd="sng" algn="ctr">
            <a:noFill/>
            <a:prstDash val="solid"/>
            <a:round/>
            <a:headEnd type="none" w="med" len="med"/>
            <a:tailEnd type="none" w="med" len="med"/>
          </a:ln>
          <a:effectLst/>
        </p:spPr>
        <p:txBody>
          <a:bodyPr vert="horz" wrap="square" lIns="91375" tIns="45688" rIns="91375" bIns="45688" numCol="1" rtlCol="0" anchor="t" anchorCtr="0" compatLnSpc="1">
            <a:prstTxWarp prst="textNoShape">
              <a:avLst/>
            </a:prstTxWarp>
          </a:bodyPr>
          <a:lstStyle/>
          <a:p>
            <a:pPr algn="ctr" defTabSz="913748"/>
            <a:endParaRPr lang="en-US" sz="3600" b="1" dirty="0" smtClean="0">
              <a:solidFill>
                <a:srgbClr val="F29625"/>
              </a:solidFill>
              <a:latin typeface="Arial" pitchFamily="34" charset="0"/>
            </a:endParaRPr>
          </a:p>
        </p:txBody>
      </p:sp>
    </p:spTree>
    <p:extLst>
      <p:ext uri="{BB962C8B-B14F-4D97-AF65-F5344CB8AC3E}">
        <p14:creationId xmlns:p14="http://schemas.microsoft.com/office/powerpoint/2010/main" val="3192375279"/>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7"/>
            <a:ext cx="2112116" cy="365125"/>
          </a:xfrm>
        </p:spPr>
        <p:txBody>
          <a:bodyPr vert="horz" lIns="91440" tIns="45720" rIns="91440" bIns="45720" rtlCol="0" anchor="ctr"/>
          <a:lstStyle>
            <a:lvl1pPr>
              <a:defRPr lang="en-US" sz="1200" b="1" smtClean="0"/>
            </a:lvl1pPr>
          </a:lstStyle>
          <a:p>
            <a:r>
              <a:rPr dirty="0"/>
              <a:t>1</a:t>
            </a:r>
          </a:p>
        </p:txBody>
      </p:sp>
    </p:spTree>
    <p:extLst>
      <p:ext uri="{BB962C8B-B14F-4D97-AF65-F5344CB8AC3E}">
        <p14:creationId xmlns:p14="http://schemas.microsoft.com/office/powerpoint/2010/main" val="689555162"/>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307" y="222251"/>
            <a:ext cx="8373031" cy="990600"/>
          </a:xfrm>
        </p:spPr>
        <p:txBody>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92741" y="6175383"/>
            <a:ext cx="2866443" cy="365125"/>
          </a:xfrm>
          <a:prstGeom prst="rect">
            <a:avLst/>
          </a:prstGeom>
        </p:spPr>
        <p:txBody>
          <a:bodyPr anchor="ctr"/>
          <a:lstStyle>
            <a:lvl1pPr algn="ctr">
              <a:defRPr sz="1050">
                <a:solidFill>
                  <a:schemeClr val="tx2">
                    <a:lumMod val="40000"/>
                    <a:lumOff val="60000"/>
                  </a:schemeClr>
                </a:solidFill>
                <a:latin typeface="Agency FB" pitchFamily="34" charset="0"/>
              </a:defRPr>
            </a:lvl1pPr>
          </a:lstStyle>
          <a:p>
            <a:pPr fontAlgn="auto">
              <a:spcBef>
                <a:spcPts val="0"/>
              </a:spcBef>
              <a:spcAft>
                <a:spcPts val="0"/>
              </a:spcAft>
            </a:pPr>
            <a:endParaRPr lang="en-US" dirty="0">
              <a:solidFill>
                <a:srgbClr val="1491E6">
                  <a:lumMod val="40000"/>
                  <a:lumOff val="60000"/>
                </a:srgbClr>
              </a:solidFill>
            </a:endParaRPr>
          </a:p>
        </p:txBody>
      </p:sp>
      <p:sp>
        <p:nvSpPr>
          <p:cNvPr id="7" name="Slide Number Placeholder 13"/>
          <p:cNvSpPr>
            <a:spLocks noGrp="1"/>
          </p:cNvSpPr>
          <p:nvPr>
            <p:ph type="sldNum" sz="quarter" idx="12"/>
          </p:nvPr>
        </p:nvSpPr>
        <p:spPr>
          <a:xfrm>
            <a:off x="6864376" y="6385567"/>
            <a:ext cx="2112116" cy="365125"/>
          </a:xfrm>
        </p:spPr>
        <p:txBody>
          <a:bodyPr vert="horz" lIns="91440" tIns="45720" rIns="91440" bIns="45720" rtlCol="0" anchor="ctr"/>
          <a:lstStyle>
            <a:lvl1pPr>
              <a:defRPr lang="en-US" b="1" smtClean="0"/>
            </a:lvl1pPr>
          </a:lstStyle>
          <a:p>
            <a:fld id="{ACEFA824-ED2B-445F-899D-878575AC8DD3}" type="slidenum">
              <a:rPr/>
              <a:pPr/>
              <a:t>‹#›</a:t>
            </a:fld>
            <a:endParaRPr dirty="0"/>
          </a:p>
        </p:txBody>
      </p:sp>
      <p:sp>
        <p:nvSpPr>
          <p:cNvPr id="9" name="Content Placeholder 2"/>
          <p:cNvSpPr>
            <a:spLocks noGrp="1"/>
          </p:cNvSpPr>
          <p:nvPr>
            <p:ph idx="13"/>
          </p:nvPr>
        </p:nvSpPr>
        <p:spPr>
          <a:xfrm>
            <a:off x="358310" y="1371603"/>
            <a:ext cx="8391890" cy="5059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3889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5" name="Rectangle 4"/>
          <p:cNvSpPr/>
          <p:nvPr userDrawn="1"/>
        </p:nvSpPr>
        <p:spPr bwMode="auto">
          <a:xfrm>
            <a:off x="1" y="3"/>
            <a:ext cx="9051925" cy="6868509"/>
          </a:xfrm>
          <a:prstGeom prst="rect">
            <a:avLst/>
          </a:prstGeom>
          <a:gradFill>
            <a:gsLst>
              <a:gs pos="0">
                <a:srgbClr val="B3DCEF">
                  <a:alpha val="70000"/>
                </a:srgbClr>
              </a:gs>
              <a:gs pos="100000">
                <a:srgbClr val="B3DCEF">
                  <a:alpha val="0"/>
                </a:srgbClr>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rgbClr val="F29625"/>
              </a:solidFill>
              <a:effectLst/>
              <a:latin typeface="Arial"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2"/>
          <p:cNvSpPr>
            <a:spLocks noGrp="1" noChangeArrowheads="1"/>
          </p:cNvSpPr>
          <p:nvPr>
            <p:ph type="sldNum" sz="quarter" idx="4"/>
          </p:nvPr>
        </p:nvSpPr>
        <p:spPr bwMode="auto">
          <a:xfrm>
            <a:off x="8293373" y="6618429"/>
            <a:ext cx="754327" cy="2476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chemeClr val="accent6">
                    <a:lumMod val="75000"/>
                  </a:schemeClr>
                </a:solidFill>
                <a:latin typeface="+mn-lt"/>
              </a:defRPr>
            </a:lvl1pPr>
          </a:lstStyle>
          <a:p>
            <a:pPr>
              <a:defRPr/>
            </a:pPr>
            <a:fld id="{300CA7FA-FB60-4BD2-8866-A8D4DB6AD753}" type="slidenum">
              <a:rPr lang="en-US" smtClean="0"/>
              <a:pPr>
                <a:defRPr/>
              </a:pPr>
              <a:t>‹#›</a:t>
            </a:fld>
            <a:endParaRPr lang="en-US" dirty="0"/>
          </a:p>
        </p:txBody>
      </p:sp>
    </p:spTree>
    <p:extLst>
      <p:ext uri="{BB962C8B-B14F-4D97-AF65-F5344CB8AC3E}">
        <p14:creationId xmlns:p14="http://schemas.microsoft.com/office/powerpoint/2010/main" val="583049152"/>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8AD4DF"/>
        </a:solidFill>
        <a:effectLst/>
      </p:bgPr>
    </p:bg>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7"/>
            <a:ext cx="2112116" cy="365125"/>
          </a:xfrm>
        </p:spPr>
        <p:txBody>
          <a:bodyPr vert="horz" lIns="91440" tIns="45720" rIns="91440" bIns="45720"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2812789076"/>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92741" y="6175383"/>
            <a:ext cx="2866443" cy="365125"/>
          </a:xfrm>
          <a:prstGeom prst="rect">
            <a:avLst/>
          </a:prstGeom>
        </p:spPr>
        <p:txBody>
          <a:bodyPr anchor="ctr"/>
          <a:lstStyle>
            <a:lvl1pPr algn="ctr">
              <a:defRPr sz="1050">
                <a:solidFill>
                  <a:schemeClr val="tx2">
                    <a:lumMod val="40000"/>
                    <a:lumOff val="60000"/>
                  </a:schemeClr>
                </a:solidFill>
                <a:latin typeface="Agency FB" pitchFamily="34" charset="0"/>
              </a:defRPr>
            </a:lvl1pPr>
          </a:lstStyle>
          <a:p>
            <a:pPr fontAlgn="auto">
              <a:spcBef>
                <a:spcPts val="0"/>
              </a:spcBef>
              <a:spcAft>
                <a:spcPts val="0"/>
              </a:spcAft>
            </a:pPr>
            <a:endParaRPr lang="en-US" dirty="0">
              <a:solidFill>
                <a:srgbClr val="1491E6">
                  <a:lumMod val="40000"/>
                  <a:lumOff val="60000"/>
                </a:srgbClr>
              </a:solidFill>
            </a:endParaRPr>
          </a:p>
        </p:txBody>
      </p:sp>
      <p:sp>
        <p:nvSpPr>
          <p:cNvPr id="7" name="Slide Number Placeholder 13"/>
          <p:cNvSpPr>
            <a:spLocks noGrp="1"/>
          </p:cNvSpPr>
          <p:nvPr>
            <p:ph type="sldNum" sz="quarter" idx="12"/>
          </p:nvPr>
        </p:nvSpPr>
        <p:spPr>
          <a:xfrm>
            <a:off x="6864376" y="6385567"/>
            <a:ext cx="2112116" cy="365125"/>
          </a:xfrm>
        </p:spPr>
        <p:txBody>
          <a:bodyPr vert="horz" lIns="91440" tIns="45720" rIns="91440" bIns="45720" rtlCol="0" anchor="ctr"/>
          <a:lstStyle>
            <a:lvl1pPr>
              <a:defRPr lang="en-US" b="1" smtClean="0"/>
            </a:lvl1pPr>
          </a:lstStyle>
          <a:p>
            <a:fld id="{ACEFA824-ED2B-445F-899D-878575AC8DD3}" type="slidenum">
              <a:rPr/>
              <a:pPr/>
              <a:t>‹#›</a:t>
            </a:fld>
            <a:endParaRPr dirty="0"/>
          </a:p>
        </p:txBody>
      </p:sp>
      <p:pic>
        <p:nvPicPr>
          <p:cNvPr id="6" name="Picture 13" descr="BCBS cross n shield only"/>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80155" y="152407"/>
            <a:ext cx="691466" cy="365125"/>
          </a:xfrm>
          <a:prstGeom prst="rect">
            <a:avLst/>
          </a:prstGeom>
          <a:noFill/>
          <a:ln w="9525">
            <a:noFill/>
            <a:miter lim="800000"/>
            <a:headEnd/>
            <a:tailEnd/>
          </a:ln>
        </p:spPr>
      </p:pic>
    </p:spTree>
    <p:extLst>
      <p:ext uri="{BB962C8B-B14F-4D97-AF65-F5344CB8AC3E}">
        <p14:creationId xmlns:p14="http://schemas.microsoft.com/office/powerpoint/2010/main" val="13607489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96419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306" y="29028"/>
            <a:ext cx="8373031" cy="990600"/>
          </a:xfrm>
        </p:spPr>
        <p:txBody>
          <a:bodyPr/>
          <a:lstStyle/>
          <a:p>
            <a:r>
              <a:rPr lang="en-US" dirty="0" smtClean="0"/>
              <a:t>Click to edit Master title style</a:t>
            </a:r>
            <a:endParaRPr lang="en-US" dirty="0"/>
          </a:p>
        </p:txBody>
      </p:sp>
      <p:sp>
        <p:nvSpPr>
          <p:cNvPr id="9" name="Content Placeholder 2"/>
          <p:cNvSpPr>
            <a:spLocks noGrp="1"/>
          </p:cNvSpPr>
          <p:nvPr>
            <p:ph idx="13"/>
          </p:nvPr>
        </p:nvSpPr>
        <p:spPr>
          <a:xfrm>
            <a:off x="358306" y="1226457"/>
            <a:ext cx="8391889" cy="52045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
          <p:cNvSpPr>
            <a:spLocks noGrp="1"/>
          </p:cNvSpPr>
          <p:nvPr>
            <p:ph type="sldNum" sz="quarter" idx="4"/>
          </p:nvPr>
        </p:nvSpPr>
        <p:spPr>
          <a:xfrm>
            <a:off x="6864376" y="6385564"/>
            <a:ext cx="2112116" cy="365125"/>
          </a:xfrm>
          <a:prstGeom prst="rect">
            <a:avLst/>
          </a:prstGeom>
        </p:spPr>
        <p:txBody>
          <a:bodyPr vert="horz" lIns="91375" tIns="45688" rIns="91375" bIns="45688" rtlCol="0" anchor="ctr"/>
          <a:lstStyle>
            <a:lvl1pPr algn="r">
              <a:defRPr sz="1000" b="0">
                <a:solidFill>
                  <a:srgbClr val="00B0F0"/>
                </a:solidFill>
              </a:defRPr>
            </a:lvl1pPr>
          </a:lstStyle>
          <a:p>
            <a:fld id="{B971A0AC-CE92-4937-A7C0-9A54A5201CE3}" type="slidenum">
              <a:rPr lang="en-US" smtClean="0"/>
              <a:pPr/>
              <a:t>‹#›</a:t>
            </a:fld>
            <a:endParaRPr lang="en-US" dirty="0"/>
          </a:p>
        </p:txBody>
      </p:sp>
    </p:spTree>
    <p:extLst>
      <p:ext uri="{BB962C8B-B14F-4D97-AF65-F5344CB8AC3E}">
        <p14:creationId xmlns:p14="http://schemas.microsoft.com/office/powerpoint/2010/main" val="65381826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897" y="2130428"/>
            <a:ext cx="7694136"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57789" y="3886200"/>
            <a:ext cx="6336348" cy="1752600"/>
          </a:xfrm>
        </p:spPr>
        <p:txBody>
          <a:bodyPr/>
          <a:lstStyle>
            <a:lvl1pPr marL="0" indent="0" algn="ctr">
              <a:buNone/>
              <a:defRPr>
                <a:solidFill>
                  <a:schemeClr val="tx1">
                    <a:tint val="75000"/>
                  </a:schemeClr>
                </a:solidFill>
              </a:defRPr>
            </a:lvl1pPr>
            <a:lvl2pPr marL="456875" indent="0" algn="ctr">
              <a:buNone/>
              <a:defRPr>
                <a:solidFill>
                  <a:schemeClr val="tx1">
                    <a:tint val="75000"/>
                  </a:schemeClr>
                </a:solidFill>
              </a:defRPr>
            </a:lvl2pPr>
            <a:lvl3pPr marL="913748" indent="0" algn="ctr">
              <a:buNone/>
              <a:defRPr>
                <a:solidFill>
                  <a:schemeClr val="tx1">
                    <a:tint val="75000"/>
                  </a:schemeClr>
                </a:solidFill>
              </a:defRPr>
            </a:lvl3pPr>
            <a:lvl4pPr marL="1370621" indent="0" algn="ctr">
              <a:buNone/>
              <a:defRPr>
                <a:solidFill>
                  <a:schemeClr val="tx1">
                    <a:tint val="75000"/>
                  </a:schemeClr>
                </a:solidFill>
              </a:defRPr>
            </a:lvl4pPr>
            <a:lvl5pPr marL="1827495" indent="0" algn="ctr">
              <a:buNone/>
              <a:defRPr>
                <a:solidFill>
                  <a:schemeClr val="tx1">
                    <a:tint val="75000"/>
                  </a:schemeClr>
                </a:solidFill>
              </a:defRPr>
            </a:lvl5pPr>
            <a:lvl6pPr marL="2284370" indent="0" algn="ctr">
              <a:buNone/>
              <a:defRPr>
                <a:solidFill>
                  <a:schemeClr val="tx1">
                    <a:tint val="75000"/>
                  </a:schemeClr>
                </a:solidFill>
              </a:defRPr>
            </a:lvl6pPr>
            <a:lvl7pPr marL="2741243" indent="0" algn="ctr">
              <a:buNone/>
              <a:defRPr>
                <a:solidFill>
                  <a:schemeClr val="tx1">
                    <a:tint val="75000"/>
                  </a:schemeClr>
                </a:solidFill>
              </a:defRPr>
            </a:lvl7pPr>
            <a:lvl8pPr marL="3198118" indent="0" algn="ctr">
              <a:buNone/>
              <a:defRPr>
                <a:solidFill>
                  <a:schemeClr val="tx1">
                    <a:tint val="75000"/>
                  </a:schemeClr>
                </a:solidFill>
              </a:defRPr>
            </a:lvl8pPr>
            <a:lvl9pPr marL="36549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1617986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5041" y="4406904"/>
            <a:ext cx="769413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15041" y="2906717"/>
            <a:ext cx="7694136" cy="1500187"/>
          </a:xfrm>
        </p:spPr>
        <p:txBody>
          <a:bodyPr anchor="b"/>
          <a:lstStyle>
            <a:lvl1pPr marL="0" indent="0">
              <a:buNone/>
              <a:defRPr sz="2000">
                <a:solidFill>
                  <a:schemeClr val="tx1">
                    <a:tint val="75000"/>
                  </a:schemeClr>
                </a:solidFill>
              </a:defRPr>
            </a:lvl1pPr>
            <a:lvl2pPr marL="456875" indent="0">
              <a:buNone/>
              <a:defRPr sz="1800">
                <a:solidFill>
                  <a:schemeClr val="tx1">
                    <a:tint val="75000"/>
                  </a:schemeClr>
                </a:solidFill>
              </a:defRPr>
            </a:lvl2pPr>
            <a:lvl3pPr marL="913748" indent="0">
              <a:buNone/>
              <a:defRPr sz="1600">
                <a:solidFill>
                  <a:schemeClr val="tx1">
                    <a:tint val="75000"/>
                  </a:schemeClr>
                </a:solidFill>
              </a:defRPr>
            </a:lvl3pPr>
            <a:lvl4pPr marL="1370621" indent="0">
              <a:buNone/>
              <a:defRPr sz="1400">
                <a:solidFill>
                  <a:schemeClr val="tx1">
                    <a:tint val="75000"/>
                  </a:schemeClr>
                </a:solidFill>
              </a:defRPr>
            </a:lvl4pPr>
            <a:lvl5pPr marL="1827495" indent="0">
              <a:buNone/>
              <a:defRPr sz="1400">
                <a:solidFill>
                  <a:schemeClr val="tx1">
                    <a:tint val="75000"/>
                  </a:schemeClr>
                </a:solidFill>
              </a:defRPr>
            </a:lvl5pPr>
            <a:lvl6pPr marL="2284370" indent="0">
              <a:buNone/>
              <a:defRPr sz="1400">
                <a:solidFill>
                  <a:schemeClr val="tx1">
                    <a:tint val="75000"/>
                  </a:schemeClr>
                </a:solidFill>
              </a:defRPr>
            </a:lvl6pPr>
            <a:lvl7pPr marL="2741243" indent="0">
              <a:buNone/>
              <a:defRPr sz="1400">
                <a:solidFill>
                  <a:schemeClr val="tx1">
                    <a:tint val="75000"/>
                  </a:schemeClr>
                </a:solidFill>
              </a:defRPr>
            </a:lvl7pPr>
            <a:lvl8pPr marL="3198118" indent="0">
              <a:buNone/>
              <a:defRPr sz="1400">
                <a:solidFill>
                  <a:schemeClr val="tx1">
                    <a:tint val="75000"/>
                  </a:schemeClr>
                </a:solidFill>
              </a:defRPr>
            </a:lvl8pPr>
            <a:lvl9pPr marL="3654992"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6165211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306" y="29028"/>
            <a:ext cx="8373031" cy="990600"/>
          </a:xfrm>
        </p:spPr>
        <p:txBody>
          <a:bodyPr/>
          <a:lstStyle/>
          <a:p>
            <a:r>
              <a:rPr lang="en-US" dirty="0" smtClean="0"/>
              <a:t>Click to edit Master title style</a:t>
            </a:r>
            <a:endParaRPr lang="en-US" dirty="0"/>
          </a:p>
        </p:txBody>
      </p:sp>
      <p:sp>
        <p:nvSpPr>
          <p:cNvPr id="6" name="Slide Number Placeholder 1"/>
          <p:cNvSpPr>
            <a:spLocks noGrp="1"/>
          </p:cNvSpPr>
          <p:nvPr>
            <p:ph type="sldNum" sz="quarter" idx="4"/>
          </p:nvPr>
        </p:nvSpPr>
        <p:spPr>
          <a:xfrm>
            <a:off x="6864376" y="6385564"/>
            <a:ext cx="2112116" cy="365125"/>
          </a:xfrm>
          <a:prstGeom prst="rect">
            <a:avLst/>
          </a:prstGeom>
        </p:spPr>
        <p:txBody>
          <a:bodyPr vert="horz" lIns="91375" tIns="45688" rIns="91375" bIns="45688" rtlCol="0" anchor="ctr"/>
          <a:lstStyle>
            <a:lvl1pPr algn="r">
              <a:defRPr sz="1000" b="0">
                <a:solidFill>
                  <a:srgbClr val="00B0F0"/>
                </a:solidFill>
              </a:defRPr>
            </a:lvl1pPr>
          </a:lstStyle>
          <a:p>
            <a:fld id="{B971A0AC-CE92-4937-A7C0-9A54A5201CE3}" type="slidenum">
              <a:rPr lang="en-US" smtClean="0"/>
              <a:pPr/>
              <a:t>‹#›</a:t>
            </a:fld>
            <a:endParaRPr lang="en-US" dirty="0"/>
          </a:p>
        </p:txBody>
      </p:sp>
    </p:spTree>
    <p:extLst>
      <p:ext uri="{BB962C8B-B14F-4D97-AF65-F5344CB8AC3E}">
        <p14:creationId xmlns:p14="http://schemas.microsoft.com/office/powerpoint/2010/main" val="5950250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4"/>
            <a:ext cx="2112116" cy="365125"/>
          </a:xfrm>
        </p:spPr>
        <p:txBody>
          <a:bodyPr vert="horz" lIns="91375" tIns="45688" rIns="91375" bIns="45688"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51264488"/>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4"/>
            <a:ext cx="2112116" cy="365125"/>
          </a:xfrm>
        </p:spPr>
        <p:txBody>
          <a:bodyPr vert="horz" lIns="91375" tIns="45688" rIns="91375" bIns="45688" rtlCol="0" anchor="ctr"/>
          <a:lstStyle>
            <a:lvl1pPr>
              <a:defRPr lang="en-US" smtClean="0"/>
            </a:lvl1pPr>
          </a:lstStyle>
          <a:p>
            <a:fld id="{ACEFA824-ED2B-445F-899D-878575AC8DD3}" type="slidenum">
              <a:rPr/>
              <a:pPr/>
              <a:t>‹#›</a:t>
            </a:fld>
            <a:endParaRPr dirty="0"/>
          </a:p>
        </p:txBody>
      </p:sp>
      <p:sp>
        <p:nvSpPr>
          <p:cNvPr id="2" name="Rectangle 1"/>
          <p:cNvSpPr/>
          <p:nvPr userDrawn="1"/>
        </p:nvSpPr>
        <p:spPr bwMode="auto">
          <a:xfrm>
            <a:off x="7931211" y="145151"/>
            <a:ext cx="905193" cy="703943"/>
          </a:xfrm>
          <a:prstGeom prst="rect">
            <a:avLst/>
          </a:prstGeom>
          <a:solidFill>
            <a:schemeClr val="bg1"/>
          </a:solidFill>
          <a:ln w="9525" cap="flat" cmpd="sng" algn="ctr">
            <a:noFill/>
            <a:prstDash val="solid"/>
            <a:round/>
            <a:headEnd type="none" w="med" len="med"/>
            <a:tailEnd type="none" w="med" len="med"/>
          </a:ln>
          <a:effectLst/>
        </p:spPr>
        <p:txBody>
          <a:bodyPr vert="horz" wrap="square" lIns="91375" tIns="45688" rIns="91375" bIns="45688" numCol="1" rtlCol="0" anchor="t" anchorCtr="0" compatLnSpc="1">
            <a:prstTxWarp prst="textNoShape">
              <a:avLst/>
            </a:prstTxWarp>
          </a:bodyPr>
          <a:lstStyle/>
          <a:p>
            <a:pPr algn="ctr" defTabSz="913748"/>
            <a:endParaRPr lang="en-US" sz="3600" b="1" dirty="0" smtClean="0">
              <a:solidFill>
                <a:srgbClr val="F29625"/>
              </a:solidFill>
              <a:latin typeface="Arial"/>
            </a:endParaRPr>
          </a:p>
        </p:txBody>
      </p:sp>
    </p:spTree>
    <p:extLst>
      <p:ext uri="{BB962C8B-B14F-4D97-AF65-F5344CB8AC3E}">
        <p14:creationId xmlns:p14="http://schemas.microsoft.com/office/powerpoint/2010/main" val="1780151367"/>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51925"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8210045" y="6470512"/>
            <a:ext cx="754327" cy="247650"/>
          </a:xfrm>
          <a:prstGeom prst="rect">
            <a:avLst/>
          </a:prstGeom>
        </p:spPr>
        <p:txBody>
          <a:bodyPr vert="horz" lIns="91375" tIns="45688" rIns="91375" bIns="45688" rtlCol="0" anchor="ctr"/>
          <a:lstStyle>
            <a:lvl1pPr>
              <a:defRPr lang="en-US" smtClean="0"/>
            </a:lvl1pPr>
          </a:lstStyle>
          <a:p>
            <a:fld id="{1BFF99A3-9808-460D-BFC9-01E9768B4113}" type="slidenum">
              <a:rPr/>
              <a:pPr/>
              <a:t>‹#›</a:t>
            </a:fld>
            <a:endParaRPr dirty="0"/>
          </a:p>
        </p:txBody>
      </p:sp>
    </p:spTree>
    <p:extLst>
      <p:ext uri="{BB962C8B-B14F-4D97-AF65-F5344CB8AC3E}">
        <p14:creationId xmlns:p14="http://schemas.microsoft.com/office/powerpoint/2010/main" val="388743273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8293373" y="6603799"/>
            <a:ext cx="754327" cy="2476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b="1" i="0" kern="1200">
                <a:solidFill>
                  <a:srgbClr val="00B0F0"/>
                </a:solidFill>
                <a:latin typeface="+mn-lt"/>
                <a:ea typeface="+mn-ea"/>
                <a:cs typeface="+mn-cs"/>
              </a:defRPr>
            </a:lvl1pPr>
            <a:lvl2pPr marL="457200" algn="l" rtl="0" fontAlgn="base">
              <a:spcBef>
                <a:spcPct val="0"/>
              </a:spcBef>
              <a:spcAft>
                <a:spcPct val="0"/>
              </a:spcAft>
              <a:defRPr sz="3600" b="1" kern="1200">
                <a:solidFill>
                  <a:srgbClr val="F29625"/>
                </a:solidFill>
                <a:latin typeface="Arial" pitchFamily="34" charset="0"/>
                <a:ea typeface="+mn-ea"/>
                <a:cs typeface="+mn-cs"/>
              </a:defRPr>
            </a:lvl2pPr>
            <a:lvl3pPr marL="914400" algn="l" rtl="0" fontAlgn="base">
              <a:spcBef>
                <a:spcPct val="0"/>
              </a:spcBef>
              <a:spcAft>
                <a:spcPct val="0"/>
              </a:spcAft>
              <a:defRPr sz="3600" b="1" kern="1200">
                <a:solidFill>
                  <a:srgbClr val="F29625"/>
                </a:solidFill>
                <a:latin typeface="Arial" pitchFamily="34" charset="0"/>
                <a:ea typeface="+mn-ea"/>
                <a:cs typeface="+mn-cs"/>
              </a:defRPr>
            </a:lvl3pPr>
            <a:lvl4pPr marL="1371600" algn="l" rtl="0" fontAlgn="base">
              <a:spcBef>
                <a:spcPct val="0"/>
              </a:spcBef>
              <a:spcAft>
                <a:spcPct val="0"/>
              </a:spcAft>
              <a:defRPr sz="3600" b="1" kern="1200">
                <a:solidFill>
                  <a:srgbClr val="F29625"/>
                </a:solidFill>
                <a:latin typeface="Arial" pitchFamily="34" charset="0"/>
                <a:ea typeface="+mn-ea"/>
                <a:cs typeface="+mn-cs"/>
              </a:defRPr>
            </a:lvl4pPr>
            <a:lvl5pPr marL="1828800" algn="l" rtl="0" fontAlgn="base">
              <a:spcBef>
                <a:spcPct val="0"/>
              </a:spcBef>
              <a:spcAft>
                <a:spcPct val="0"/>
              </a:spcAft>
              <a:defRPr sz="3600" b="1" kern="1200">
                <a:solidFill>
                  <a:srgbClr val="F29625"/>
                </a:solidFill>
                <a:latin typeface="Arial" pitchFamily="34" charset="0"/>
                <a:ea typeface="+mn-ea"/>
                <a:cs typeface="+mn-cs"/>
              </a:defRPr>
            </a:lvl5pPr>
            <a:lvl6pPr marL="2286000" algn="l" defTabSz="914400" rtl="0" eaLnBrk="1" latinLnBrk="0" hangingPunct="1">
              <a:defRPr sz="3600" b="1" kern="1200">
                <a:solidFill>
                  <a:srgbClr val="F29625"/>
                </a:solidFill>
                <a:latin typeface="Arial" pitchFamily="34" charset="0"/>
                <a:ea typeface="+mn-ea"/>
                <a:cs typeface="+mn-cs"/>
              </a:defRPr>
            </a:lvl6pPr>
            <a:lvl7pPr marL="2743200" algn="l" defTabSz="914400" rtl="0" eaLnBrk="1" latinLnBrk="0" hangingPunct="1">
              <a:defRPr sz="3600" b="1" kern="1200">
                <a:solidFill>
                  <a:srgbClr val="F29625"/>
                </a:solidFill>
                <a:latin typeface="Arial" pitchFamily="34" charset="0"/>
                <a:ea typeface="+mn-ea"/>
                <a:cs typeface="+mn-cs"/>
              </a:defRPr>
            </a:lvl7pPr>
            <a:lvl8pPr marL="3200400" algn="l" defTabSz="914400" rtl="0" eaLnBrk="1" latinLnBrk="0" hangingPunct="1">
              <a:defRPr sz="3600" b="1" kern="1200">
                <a:solidFill>
                  <a:srgbClr val="F29625"/>
                </a:solidFill>
                <a:latin typeface="Arial" pitchFamily="34" charset="0"/>
                <a:ea typeface="+mn-ea"/>
                <a:cs typeface="+mn-cs"/>
              </a:defRPr>
            </a:lvl8pPr>
            <a:lvl9pPr marL="3657600" algn="l" defTabSz="914400" rtl="0" eaLnBrk="1" latinLnBrk="0" hangingPunct="1">
              <a:defRPr sz="3600" b="1" kern="1200">
                <a:solidFill>
                  <a:srgbClr val="F29625"/>
                </a:solidFill>
                <a:latin typeface="Arial" pitchFamily="34" charset="0"/>
                <a:ea typeface="+mn-ea"/>
                <a:cs typeface="+mn-cs"/>
              </a:defRPr>
            </a:lvl9pPr>
          </a:lstStyle>
          <a:p>
            <a:pPr>
              <a:defRPr/>
            </a:pPr>
            <a:fld id="{300CA7FA-FB60-4BD2-8866-A8D4DB6AD753}" type="slidenum">
              <a:rPr lang="en-US" sz="1000" b="0" smtClean="0">
                <a:solidFill>
                  <a:schemeClr val="bg1"/>
                </a:solidFill>
              </a:rPr>
              <a:pPr>
                <a:defRPr/>
              </a:pPr>
              <a:t>‹#›</a:t>
            </a:fld>
            <a:endParaRPr lang="en-US" sz="1000" b="0" dirty="0">
              <a:solidFill>
                <a:schemeClr val="bg1"/>
              </a:solidFill>
            </a:endParaRPr>
          </a:p>
        </p:txBody>
      </p:sp>
      <p:sp>
        <p:nvSpPr>
          <p:cNvPr id="5" name="Rectangle 4"/>
          <p:cNvSpPr/>
          <p:nvPr userDrawn="1"/>
        </p:nvSpPr>
        <p:spPr bwMode="auto">
          <a:xfrm flipV="1">
            <a:off x="1" y="0"/>
            <a:ext cx="9051925" cy="1631290"/>
          </a:xfrm>
          <a:prstGeom prst="rect">
            <a:avLst/>
          </a:prstGeom>
          <a:gradFill>
            <a:gsLst>
              <a:gs pos="0">
                <a:srgbClr val="B3DCEF">
                  <a:alpha val="70000"/>
                </a:srgbClr>
              </a:gs>
              <a:gs pos="100000">
                <a:srgbClr val="B3DCEF">
                  <a:alpha val="0"/>
                </a:srgbClr>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rgbClr val="F29625"/>
              </a:solidFill>
              <a:effectLst/>
              <a:latin typeface="Arial" pitchFamily="34" charset="0"/>
            </a:endParaRPr>
          </a:p>
        </p:txBody>
      </p:sp>
    </p:spTree>
    <p:extLst>
      <p:ext uri="{BB962C8B-B14F-4D97-AF65-F5344CB8AC3E}">
        <p14:creationId xmlns:p14="http://schemas.microsoft.com/office/powerpoint/2010/main" val="388396438"/>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8AD4DF"/>
        </a:solidFill>
        <a:effectLst/>
      </p:bgPr>
    </p:bg>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4"/>
            <a:ext cx="2112116" cy="365125"/>
          </a:xfrm>
        </p:spPr>
        <p:txBody>
          <a:bodyPr vert="horz" lIns="91375" tIns="45688" rIns="91375" bIns="45688"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1271727990"/>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33" y="0"/>
            <a:ext cx="9049663" cy="6858000"/>
          </a:xfrm>
          <a:prstGeom prst="rect">
            <a:avLst/>
          </a:prstGeom>
        </p:spPr>
      </p:pic>
      <p:sp>
        <p:nvSpPr>
          <p:cNvPr id="3" name="Content Placeholder 2"/>
          <p:cNvSpPr>
            <a:spLocks noGrp="1"/>
          </p:cNvSpPr>
          <p:nvPr>
            <p:ph idx="1"/>
          </p:nvPr>
        </p:nvSpPr>
        <p:spPr>
          <a:xfrm>
            <a:off x="452596" y="1295407"/>
            <a:ext cx="8146733" cy="4830765"/>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377166" y="152400"/>
            <a:ext cx="7694136" cy="914400"/>
          </a:xfrm>
        </p:spPr>
        <p:txBody>
          <a:bodyPr>
            <a:noAutofit/>
          </a:bodyPr>
          <a:lstStyle>
            <a:lvl1pPr>
              <a:defRPr lang="en-US" sz="4400" b="0" kern="1200" dirty="0">
                <a:solidFill>
                  <a:srgbClr val="00B0F0"/>
                </a:solidFill>
                <a:latin typeface="+mj-lt"/>
                <a:ea typeface="+mj-ea"/>
                <a:cs typeface="+mj-cs"/>
              </a:defRPr>
            </a:lvl1pPr>
          </a:lstStyle>
          <a:p>
            <a:r>
              <a:rPr lang="en-US" dirty="0" smtClean="0"/>
              <a:t>Click to edit Master title style</a:t>
            </a:r>
            <a:endParaRPr lang="en-US" dirty="0"/>
          </a:p>
        </p:txBody>
      </p:sp>
      <p:sp>
        <p:nvSpPr>
          <p:cNvPr id="7" name="Date Placeholder 11"/>
          <p:cNvSpPr>
            <a:spLocks noGrp="1"/>
          </p:cNvSpPr>
          <p:nvPr>
            <p:ph type="dt" sz="half" idx="10"/>
          </p:nvPr>
        </p:nvSpPr>
        <p:spPr>
          <a:xfrm>
            <a:off x="452597" y="6356357"/>
            <a:ext cx="2112116" cy="365125"/>
          </a:xfrm>
          <a:prstGeom prst="rect">
            <a:avLst/>
          </a:prstGeom>
        </p:spPr>
        <p:txBody>
          <a:bodyPr lIns="91375" tIns="45688" rIns="91375" bIns="45688"/>
          <a:lstStyle>
            <a:lvl1pPr>
              <a:defRPr smtClean="0"/>
            </a:lvl1pPr>
          </a:lstStyle>
          <a:p>
            <a:pPr defTabSz="913748" fontAlgn="auto">
              <a:spcBef>
                <a:spcPts val="0"/>
              </a:spcBef>
              <a:spcAft>
                <a:spcPts val="0"/>
              </a:spcAft>
              <a:defRPr/>
            </a:pPr>
            <a:endParaRPr lang="en-US" dirty="0">
              <a:solidFill>
                <a:srgbClr val="000000"/>
              </a:solidFill>
              <a:latin typeface="Arial"/>
            </a:endParaRPr>
          </a:p>
        </p:txBody>
      </p:sp>
      <p:sp>
        <p:nvSpPr>
          <p:cNvPr id="8" name="Footer Placeholder 12"/>
          <p:cNvSpPr>
            <a:spLocks noGrp="1"/>
          </p:cNvSpPr>
          <p:nvPr>
            <p:ph type="ftr" sz="quarter" idx="11"/>
          </p:nvPr>
        </p:nvSpPr>
        <p:spPr>
          <a:xfrm>
            <a:off x="3092741" y="6356357"/>
            <a:ext cx="2866443" cy="365125"/>
          </a:xfrm>
          <a:prstGeom prst="rect">
            <a:avLst/>
          </a:prstGeom>
        </p:spPr>
        <p:txBody>
          <a:bodyPr lIns="91375" tIns="45688" rIns="91375" bIns="45688"/>
          <a:lstStyle>
            <a:lvl1pPr>
              <a:defRPr smtClean="0"/>
            </a:lvl1pPr>
          </a:lstStyle>
          <a:p>
            <a:pPr defTabSz="913748" fontAlgn="auto">
              <a:spcBef>
                <a:spcPts val="0"/>
              </a:spcBef>
              <a:spcAft>
                <a:spcPts val="0"/>
              </a:spcAft>
              <a:defRPr/>
            </a:pPr>
            <a:endParaRPr lang="en-US" dirty="0">
              <a:solidFill>
                <a:srgbClr val="000000"/>
              </a:solidFill>
              <a:latin typeface="Arial"/>
            </a:endParaRPr>
          </a:p>
        </p:txBody>
      </p:sp>
      <p:sp>
        <p:nvSpPr>
          <p:cNvPr id="9" name="Slide Number Placeholder 13"/>
          <p:cNvSpPr>
            <a:spLocks noGrp="1"/>
          </p:cNvSpPr>
          <p:nvPr>
            <p:ph type="sldNum" sz="quarter" idx="12"/>
          </p:nvPr>
        </p:nvSpPr>
        <p:spPr/>
        <p:txBody>
          <a:bodyPr vert="horz" lIns="91375" tIns="45688" rIns="91375" bIns="45688"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1215815541"/>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33" y="0"/>
            <a:ext cx="9049663" cy="6858000"/>
          </a:xfrm>
          <a:prstGeom prst="rect">
            <a:avLst/>
          </a:prstGeom>
        </p:spPr>
      </p:pic>
      <p:sp>
        <p:nvSpPr>
          <p:cNvPr id="11" name="Title 10"/>
          <p:cNvSpPr>
            <a:spLocks noGrp="1"/>
          </p:cNvSpPr>
          <p:nvPr>
            <p:ph type="title"/>
          </p:nvPr>
        </p:nvSpPr>
        <p:spPr>
          <a:xfrm>
            <a:off x="377166" y="152400"/>
            <a:ext cx="7694136" cy="914400"/>
          </a:xfrm>
        </p:spPr>
        <p:txBody>
          <a:bodyPr>
            <a:noAutofit/>
          </a:bodyPr>
          <a:lstStyle>
            <a:lvl1pPr>
              <a:defRPr lang="en-US" sz="4400" b="0" kern="1200" dirty="0">
                <a:solidFill>
                  <a:srgbClr val="00B0F0"/>
                </a:solidFill>
                <a:latin typeface="+mj-lt"/>
                <a:ea typeface="+mj-ea"/>
                <a:cs typeface="+mj-cs"/>
              </a:defRPr>
            </a:lvl1pPr>
          </a:lstStyle>
          <a:p>
            <a:r>
              <a:rPr lang="en-US" dirty="0" smtClean="0"/>
              <a:t>Click to edit Master title style</a:t>
            </a:r>
            <a:endParaRPr lang="en-US" dirty="0"/>
          </a:p>
        </p:txBody>
      </p:sp>
      <p:sp>
        <p:nvSpPr>
          <p:cNvPr id="9" name="Slide Number Placeholder 13"/>
          <p:cNvSpPr>
            <a:spLocks noGrp="1"/>
          </p:cNvSpPr>
          <p:nvPr>
            <p:ph type="sldNum" sz="quarter" idx="12"/>
          </p:nvPr>
        </p:nvSpPr>
        <p:spPr/>
        <p:txBody>
          <a:bodyPr vert="horz" lIns="91375" tIns="45688" rIns="91375" bIns="45688"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3114319337"/>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_Content Lt Blue">
    <p:spTree>
      <p:nvGrpSpPr>
        <p:cNvPr id="1" name=""/>
        <p:cNvGrpSpPr/>
        <p:nvPr/>
      </p:nvGrpSpPr>
      <p:grpSpPr>
        <a:xfrm>
          <a:off x="0" y="0"/>
          <a:ext cx="0" cy="0"/>
          <a:chOff x="0" y="0"/>
          <a:chExt cx="0" cy="0"/>
        </a:xfrm>
      </p:grpSpPr>
      <p:sp>
        <p:nvSpPr>
          <p:cNvPr id="24" name="Shape 24"/>
          <p:cNvSpPr/>
          <p:nvPr/>
        </p:nvSpPr>
        <p:spPr>
          <a:xfrm>
            <a:off x="377165" y="1"/>
            <a:ext cx="7166107" cy="549276"/>
          </a:xfrm>
          <a:prstGeom prst="rect">
            <a:avLst/>
          </a:prstGeom>
          <a:solidFill>
            <a:srgbClr val="0DC0FF"/>
          </a:solidFill>
          <a:ln w="12700">
            <a:miter lim="400000"/>
          </a:ln>
        </p:spPr>
        <p:txBody>
          <a:bodyPr lIns="0" tIns="0" rIns="0" bIns="0"/>
          <a:lstStyle/>
          <a:p>
            <a:pPr defTabSz="456875">
              <a:defRPr b="1">
                <a:latin typeface="Calibri"/>
                <a:ea typeface="Calibri"/>
                <a:cs typeface="Calibri"/>
                <a:sym typeface="Calibri"/>
              </a:defRPr>
            </a:pPr>
            <a:endParaRPr sz="2000" b="1" dirty="0">
              <a:solidFill>
                <a:prstClr val="black"/>
              </a:solidFill>
              <a:latin typeface="Calibri"/>
              <a:ea typeface="Calibri"/>
              <a:cs typeface="Calibri"/>
              <a:sym typeface="Calibri"/>
            </a:endParaRPr>
          </a:p>
        </p:txBody>
      </p:sp>
      <p:pic>
        <p:nvPicPr>
          <p:cNvPr id="25" name="image1.pdf" descr="BCBS cross n shield only"/>
          <p:cNvPicPr/>
          <p:nvPr/>
        </p:nvPicPr>
        <p:blipFill>
          <a:blip r:embed="rId2">
            <a:extLst/>
          </a:blip>
          <a:stretch>
            <a:fillRect/>
          </a:stretch>
        </p:blipFill>
        <p:spPr>
          <a:xfrm>
            <a:off x="7980154" y="152403"/>
            <a:ext cx="691466" cy="365125"/>
          </a:xfrm>
          <a:prstGeom prst="rect">
            <a:avLst/>
          </a:prstGeom>
          <a:ln w="12700">
            <a:miter lim="400000"/>
          </a:ln>
        </p:spPr>
      </p:pic>
      <p:sp>
        <p:nvSpPr>
          <p:cNvPr id="26" name="Shape 26"/>
          <p:cNvSpPr>
            <a:spLocks noGrp="1"/>
          </p:cNvSpPr>
          <p:nvPr>
            <p:ph type="body" idx="1"/>
          </p:nvPr>
        </p:nvSpPr>
        <p:spPr>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defRPr sz="1800"/>
            </a:pPr>
            <a:r>
              <a:rPr sz="1600" dirty="0"/>
              <a:t>Body Level One</a:t>
            </a:r>
          </a:p>
          <a:p>
            <a:pPr lvl="1">
              <a:defRPr sz="1800"/>
            </a:pPr>
            <a:r>
              <a:rPr sz="1600" dirty="0"/>
              <a:t>Body Level Two</a:t>
            </a:r>
          </a:p>
          <a:p>
            <a:pPr lvl="2">
              <a:defRPr sz="1800"/>
            </a:pPr>
            <a:r>
              <a:rPr sz="1600" dirty="0"/>
              <a:t>Body Level Three</a:t>
            </a:r>
          </a:p>
          <a:p>
            <a:pPr lvl="3">
              <a:defRPr sz="1800"/>
            </a:pPr>
            <a:r>
              <a:rPr sz="1600" dirty="0"/>
              <a:t>Body Level Four</a:t>
            </a:r>
          </a:p>
          <a:p>
            <a:pPr lvl="4">
              <a:defRPr sz="1800"/>
            </a:pPr>
            <a:r>
              <a:rPr sz="1600" dirty="0"/>
              <a:t>Body Level Five</a:t>
            </a:r>
          </a:p>
        </p:txBody>
      </p:sp>
      <p:sp>
        <p:nvSpPr>
          <p:cNvPr id="27" name="Shape 27"/>
          <p:cNvSpPr>
            <a:spLocks noGrp="1"/>
          </p:cNvSpPr>
          <p:nvPr>
            <p:ph type="title"/>
          </p:nvPr>
        </p:nvSpPr>
        <p:spPr>
          <a:xfrm>
            <a:off x="630178" y="0"/>
            <a:ext cx="7742853" cy="557210"/>
          </a:xfrm>
          <a:prstGeom prst="rect">
            <a:avLst/>
          </a:prstGeom>
        </p:spPr>
        <p:txBody>
          <a:bodyPr/>
          <a:lstStyle/>
          <a:p>
            <a:pPr lvl="0">
              <a:defRPr sz="1800">
                <a:solidFill>
                  <a:srgbClr val="000000"/>
                </a:solidFill>
              </a:defRPr>
            </a:pPr>
            <a:r>
              <a:rPr sz="3600">
                <a:solidFill>
                  <a:srgbClr val="FFFFFF"/>
                </a:solidFill>
              </a:rPr>
              <a:t>Title Text</a:t>
            </a:r>
          </a:p>
        </p:txBody>
      </p:sp>
      <p:sp>
        <p:nvSpPr>
          <p:cNvPr id="28" name="Shape 28"/>
          <p:cNvSpPr>
            <a:spLocks noGrp="1"/>
          </p:cNvSpPr>
          <p:nvPr>
            <p:ph type="sldNum" sz="quarter" idx="2"/>
          </p:nvPr>
        </p:nvSpPr>
        <p:spPr>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69974605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749" y="1905002"/>
            <a:ext cx="7696809" cy="2225262"/>
          </a:xfrm>
        </p:spPr>
        <p:txBody>
          <a:bodyPr anchor="ctr"/>
          <a:lstStyle>
            <a:lvl1pPr>
              <a:lnSpc>
                <a:spcPct val="95000"/>
              </a:lnSpc>
              <a:defRPr sz="4200">
                <a:solidFill>
                  <a:schemeClr val="tx2"/>
                </a:solidFill>
              </a:defRPr>
            </a:lvl1pPr>
          </a:lstStyle>
          <a:p>
            <a:r>
              <a:rPr lang="en-US" dirty="0" smtClean="0"/>
              <a:t>Click to edit Master title style</a:t>
            </a:r>
            <a:endParaRPr lang="en-US" dirty="0"/>
          </a:p>
        </p:txBody>
      </p:sp>
      <p:sp>
        <p:nvSpPr>
          <p:cNvPr id="10" name="Text Placeholder 9"/>
          <p:cNvSpPr>
            <a:spLocks noGrp="1"/>
          </p:cNvSpPr>
          <p:nvPr>
            <p:ph type="body" sz="quarter" idx="14" hasCustomPrompt="1"/>
          </p:nvPr>
        </p:nvSpPr>
        <p:spPr>
          <a:xfrm>
            <a:off x="676699" y="4620890"/>
            <a:ext cx="769848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676748" y="1732950"/>
            <a:ext cx="7698480"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3748"/>
              <a:endParaRPr lang="en-US" sz="2000" dirty="0">
                <a:solidFill>
                  <a:prstClr val="black"/>
                </a:solidFill>
                <a:latin typeface="Arial"/>
              </a:endParaRPr>
            </a:p>
          </p:txBody>
        </p:sp>
      </p:grpSp>
    </p:spTree>
    <p:extLst>
      <p:ext uri="{BB962C8B-B14F-4D97-AF65-F5344CB8AC3E}">
        <p14:creationId xmlns:p14="http://schemas.microsoft.com/office/powerpoint/2010/main" val="102473701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897" y="2130431"/>
            <a:ext cx="769413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57789" y="3886200"/>
            <a:ext cx="6336348" cy="1752600"/>
          </a:xfrm>
        </p:spPr>
        <p:txBody>
          <a:bodyPr/>
          <a:lstStyle>
            <a:lvl1pPr marL="0" indent="0" algn="ctr">
              <a:buNone/>
              <a:defRPr/>
            </a:lvl1pPr>
            <a:lvl2pPr marL="456875" indent="0" algn="ctr">
              <a:buNone/>
              <a:defRPr/>
            </a:lvl2pPr>
            <a:lvl3pPr marL="913748" indent="0" algn="ctr">
              <a:buNone/>
              <a:defRPr/>
            </a:lvl3pPr>
            <a:lvl4pPr marL="1370621" indent="0" algn="ctr">
              <a:buNone/>
              <a:defRPr/>
            </a:lvl4pPr>
            <a:lvl5pPr marL="1827495" indent="0" algn="ctr">
              <a:buNone/>
              <a:defRPr/>
            </a:lvl5pPr>
            <a:lvl6pPr marL="2284370" indent="0" algn="ctr">
              <a:buNone/>
              <a:defRPr/>
            </a:lvl6pPr>
            <a:lvl7pPr marL="2741243" indent="0" algn="ctr">
              <a:buNone/>
              <a:defRPr/>
            </a:lvl7pPr>
            <a:lvl8pPr marL="3198118" indent="0" algn="ctr">
              <a:buNone/>
              <a:defRPr/>
            </a:lvl8pPr>
            <a:lvl9pPr marL="3654992" indent="0" algn="ctr">
              <a:buNone/>
              <a:defRPr/>
            </a:lvl9pPr>
          </a:lstStyle>
          <a:p>
            <a:r>
              <a:rPr lang="en-US" smtClean="0"/>
              <a:t>Click to edit Master subtitle style</a:t>
            </a:r>
            <a:endParaRPr lang="en-US"/>
          </a:p>
        </p:txBody>
      </p:sp>
      <p:sp>
        <p:nvSpPr>
          <p:cNvPr id="5" name="Rectangle 2"/>
          <p:cNvSpPr>
            <a:spLocks noGrp="1" noChangeArrowheads="1"/>
          </p:cNvSpPr>
          <p:nvPr>
            <p:ph type="sldNum" sz="quarter" idx="4"/>
          </p:nvPr>
        </p:nvSpPr>
        <p:spPr bwMode="auto">
          <a:xfrm>
            <a:off x="8146733" y="6460613"/>
            <a:ext cx="754327" cy="247651"/>
          </a:xfrm>
          <a:prstGeom prst="rect">
            <a:avLst/>
          </a:prstGeom>
          <a:noFill/>
          <a:ln w="9525">
            <a:noFill/>
            <a:miter lim="800000"/>
            <a:headEnd/>
            <a:tailEnd/>
          </a:ln>
          <a:effectLst/>
        </p:spPr>
        <p:txBody>
          <a:bodyPr vert="horz" wrap="square" lIns="91375" tIns="45688" rIns="91375" bIns="45688" numCol="1" anchor="t" anchorCtr="0" compatLnSpc="1">
            <a:prstTxWarp prst="textNoShape">
              <a:avLst/>
            </a:prstTxWarp>
          </a:bodyPr>
          <a:lstStyle>
            <a:lvl1pPr algn="r">
              <a:defRPr sz="1200" b="1" i="0">
                <a:solidFill>
                  <a:srgbClr val="00B0F0"/>
                </a:solidFill>
                <a:latin typeface="+mn-lt"/>
              </a:defRPr>
            </a:lvl1pPr>
          </a:lstStyle>
          <a:p>
            <a:pPr>
              <a:defRPr/>
            </a:pPr>
            <a:fld id="{300CA7FA-FB60-4BD2-8866-A8D4DB6AD753}" type="slidenum">
              <a:rPr lang="en-US" smtClean="0"/>
              <a:pPr>
                <a:defRPr/>
              </a:pPr>
              <a:t>‹#›</a:t>
            </a:fld>
            <a:endParaRPr lang="en-US" dirty="0"/>
          </a:p>
        </p:txBody>
      </p:sp>
    </p:spTree>
    <p:extLst>
      <p:ext uri="{BB962C8B-B14F-4D97-AF65-F5344CB8AC3E}">
        <p14:creationId xmlns:p14="http://schemas.microsoft.com/office/powerpoint/2010/main" val="332488293"/>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8210045" y="6470520"/>
            <a:ext cx="754327" cy="247651"/>
          </a:xfrm>
          <a:prstGeom prst="rect">
            <a:avLst/>
          </a:prstGeom>
        </p:spPr>
        <p:txBody>
          <a:bodyPr/>
          <a:lstStyle>
            <a:lvl1pPr algn="r">
              <a:defRPr sz="1000"/>
            </a:lvl1pPr>
          </a:lstStyle>
          <a:p>
            <a:pPr fontAlgn="base">
              <a:spcBef>
                <a:spcPct val="0"/>
              </a:spcBef>
              <a:spcAft>
                <a:spcPct val="0"/>
              </a:spcAft>
              <a:defRPr/>
            </a:pPr>
            <a:fld id="{1BFF99A3-9808-460D-BFC9-01E9768B4113}" type="slidenum">
              <a:rPr lang="en-US" b="1" smtClean="0">
                <a:solidFill>
                  <a:srgbClr val="00B0F0"/>
                </a:solidFill>
              </a:rPr>
              <a:pPr fontAlgn="base">
                <a:spcBef>
                  <a:spcPct val="0"/>
                </a:spcBef>
                <a:spcAft>
                  <a:spcPct val="0"/>
                </a:spcAft>
                <a:defRPr/>
              </a:pPr>
              <a:t>‹#›</a:t>
            </a:fld>
            <a:endParaRPr lang="en-US" b="1" dirty="0">
              <a:solidFill>
                <a:srgbClr val="00B0F0"/>
              </a:solidFill>
            </a:endParaRPr>
          </a:p>
        </p:txBody>
      </p:sp>
    </p:spTree>
    <p:extLst>
      <p:ext uri="{BB962C8B-B14F-4D97-AF65-F5344CB8AC3E}">
        <p14:creationId xmlns:p14="http://schemas.microsoft.com/office/powerpoint/2010/main" val="3504781028"/>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8210045" y="6470520"/>
            <a:ext cx="754327" cy="247651"/>
          </a:xfrm>
          <a:prstGeom prst="rect">
            <a:avLst/>
          </a:prstGeom>
        </p:spPr>
        <p:txBody>
          <a:bodyPr/>
          <a:lstStyle>
            <a:lvl1pPr algn="r">
              <a:defRPr sz="1000"/>
            </a:lvl1pPr>
          </a:lstStyle>
          <a:p>
            <a:pPr fontAlgn="base">
              <a:spcBef>
                <a:spcPct val="0"/>
              </a:spcBef>
              <a:spcAft>
                <a:spcPct val="0"/>
              </a:spcAft>
              <a:defRPr/>
            </a:pPr>
            <a:fld id="{1BFF99A3-9808-460D-BFC9-01E9768B4113}" type="slidenum">
              <a:rPr lang="en-US" b="1" smtClean="0">
                <a:solidFill>
                  <a:srgbClr val="00B0F0"/>
                </a:solidFill>
              </a:rPr>
              <a:pPr fontAlgn="base">
                <a:spcBef>
                  <a:spcPct val="0"/>
                </a:spcBef>
                <a:spcAft>
                  <a:spcPct val="0"/>
                </a:spcAft>
                <a:defRPr/>
              </a:pPr>
              <a:t>‹#›</a:t>
            </a:fld>
            <a:endParaRPr lang="en-US" b="1" dirty="0">
              <a:solidFill>
                <a:srgbClr val="00B0F0"/>
              </a:solidFill>
            </a:endParaRPr>
          </a:p>
        </p:txBody>
      </p:sp>
    </p:spTree>
    <p:extLst>
      <p:ext uri="{BB962C8B-B14F-4D97-AF65-F5344CB8AC3E}">
        <p14:creationId xmlns:p14="http://schemas.microsoft.com/office/powerpoint/2010/main" val="1843541544"/>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210045" y="6470520"/>
            <a:ext cx="754327" cy="247651"/>
          </a:xfrm>
          <a:prstGeom prst="rect">
            <a:avLst/>
          </a:prstGeom>
        </p:spPr>
        <p:txBody>
          <a:bodyPr/>
          <a:lstStyle>
            <a:lvl1pPr algn="r">
              <a:defRPr sz="1000"/>
            </a:lvl1pPr>
          </a:lstStyle>
          <a:p>
            <a:pPr fontAlgn="base">
              <a:spcBef>
                <a:spcPct val="0"/>
              </a:spcBef>
              <a:spcAft>
                <a:spcPct val="0"/>
              </a:spcAft>
              <a:defRPr/>
            </a:pPr>
            <a:fld id="{1BFF99A3-9808-460D-BFC9-01E9768B4113}" type="slidenum">
              <a:rPr lang="en-US" b="1" smtClean="0">
                <a:solidFill>
                  <a:srgbClr val="00B0F0"/>
                </a:solidFill>
              </a:rPr>
              <a:pPr fontAlgn="base">
                <a:spcBef>
                  <a:spcPct val="0"/>
                </a:spcBef>
                <a:spcAft>
                  <a:spcPct val="0"/>
                </a:spcAft>
                <a:defRPr/>
              </a:pPr>
              <a:t>‹#›</a:t>
            </a:fld>
            <a:endParaRPr lang="en-US" b="1" dirty="0">
              <a:solidFill>
                <a:srgbClr val="00B0F0"/>
              </a:solidFill>
            </a:endParaRPr>
          </a:p>
        </p:txBody>
      </p:sp>
    </p:spTree>
    <p:extLst>
      <p:ext uri="{BB962C8B-B14F-4D97-AF65-F5344CB8AC3E}">
        <p14:creationId xmlns:p14="http://schemas.microsoft.com/office/powerpoint/2010/main" val="3736790599"/>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6298" y="76200"/>
            <a:ext cx="6562646"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6298" y="1676401"/>
            <a:ext cx="8448463" cy="4267200"/>
          </a:xfrm>
        </p:spPr>
        <p:txBody>
          <a:bodyPr/>
          <a:lstStyle/>
          <a:p>
            <a:pPr lvl="0"/>
            <a:endParaRPr lang="en-US" noProof="0" dirty="0" smtClean="0"/>
          </a:p>
        </p:txBody>
      </p:sp>
      <p:sp>
        <p:nvSpPr>
          <p:cNvPr id="4" name="Rectangle 7"/>
          <p:cNvSpPr>
            <a:spLocks noGrp="1" noChangeArrowheads="1"/>
          </p:cNvSpPr>
          <p:nvPr>
            <p:ph type="ftr" sz="quarter" idx="10"/>
          </p:nvPr>
        </p:nvSpPr>
        <p:spPr>
          <a:xfrm>
            <a:off x="2214269" y="6497642"/>
            <a:ext cx="4635969" cy="223837"/>
          </a:xfrm>
          <a:prstGeom prst="rect">
            <a:avLst/>
          </a:prstGeom>
          <a:ln/>
        </p:spPr>
        <p:txBody>
          <a:bodyPr lIns="91375" tIns="45688" rIns="91375" bIns="45688"/>
          <a:lstStyle>
            <a:lvl1pPr>
              <a:defRPr/>
            </a:lvl1pPr>
          </a:lstStyle>
          <a:p>
            <a:pPr defTabSz="913748" fontAlgn="auto">
              <a:spcBef>
                <a:spcPts val="0"/>
              </a:spcBef>
              <a:spcAft>
                <a:spcPts val="0"/>
              </a:spcAft>
            </a:pPr>
            <a:endParaRPr lang="en-US" dirty="0">
              <a:solidFill>
                <a:srgbClr val="000000">
                  <a:tint val="75000"/>
                </a:srgbClr>
              </a:solidFill>
              <a:latin typeface="Arial"/>
            </a:endParaRPr>
          </a:p>
        </p:txBody>
      </p:sp>
    </p:spTree>
    <p:extLst>
      <p:ext uri="{BB962C8B-B14F-4D97-AF65-F5344CB8AC3E}">
        <p14:creationId xmlns:p14="http://schemas.microsoft.com/office/powerpoint/2010/main" val="31143315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7" name="Rectangle 6"/>
          <p:cNvSpPr/>
          <p:nvPr userDrawn="1"/>
        </p:nvSpPr>
        <p:spPr bwMode="auto">
          <a:xfrm flipV="1">
            <a:off x="1" y="0"/>
            <a:ext cx="9051925" cy="1631290"/>
          </a:xfrm>
          <a:prstGeom prst="rect">
            <a:avLst/>
          </a:prstGeom>
          <a:gradFill>
            <a:gsLst>
              <a:gs pos="0">
                <a:srgbClr val="B3DCEF">
                  <a:alpha val="70000"/>
                </a:srgbClr>
              </a:gs>
              <a:gs pos="100000">
                <a:srgbClr val="B3DCEF">
                  <a:alpha val="0"/>
                </a:srgbClr>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rgbClr val="F29625"/>
              </a:solidFill>
              <a:effectLst/>
              <a:latin typeface="Arial" pitchFamily="34" charset="0"/>
            </a:endParaRPr>
          </a:p>
        </p:txBody>
      </p:sp>
      <p:sp>
        <p:nvSpPr>
          <p:cNvPr id="2" name="Title 1"/>
          <p:cNvSpPr>
            <a:spLocks noGrp="1"/>
          </p:cNvSpPr>
          <p:nvPr>
            <p:ph type="title"/>
          </p:nvPr>
        </p:nvSpPr>
        <p:spPr>
          <a:xfrm>
            <a:off x="226299" y="76200"/>
            <a:ext cx="8275270" cy="91135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226298" y="1676400"/>
            <a:ext cx="8448463" cy="4267200"/>
          </a:xfrm>
        </p:spPr>
        <p:txBody>
          <a:bodyPr/>
          <a:lstStyle/>
          <a:p>
            <a:pPr lvl="0"/>
            <a:endParaRPr lang="en-US" noProof="0" dirty="0" smtClean="0"/>
          </a:p>
        </p:txBody>
      </p:sp>
      <p:sp>
        <p:nvSpPr>
          <p:cNvPr id="5" name="Slide Number Placeholder 3"/>
          <p:cNvSpPr>
            <a:spLocks noGrp="1"/>
          </p:cNvSpPr>
          <p:nvPr>
            <p:ph type="sldNum" sz="quarter" idx="4"/>
          </p:nvPr>
        </p:nvSpPr>
        <p:spPr>
          <a:xfrm>
            <a:off x="8286131" y="6618429"/>
            <a:ext cx="754327" cy="247651"/>
          </a:xfrm>
          <a:prstGeom prst="rect">
            <a:avLst/>
          </a:prstGeom>
        </p:spPr>
        <p:txBody>
          <a:bodyPr/>
          <a:lstStyle>
            <a:lvl1pPr algn="r">
              <a:defRPr sz="1000" b="0">
                <a:solidFill>
                  <a:schemeClr val="accent6">
                    <a:lumMod val="75000"/>
                  </a:schemeClr>
                </a:solidFill>
              </a:defRPr>
            </a:lvl1pPr>
          </a:lstStyle>
          <a:p>
            <a:pPr>
              <a:defRPr/>
            </a:pPr>
            <a:fld id="{1BFF99A3-9808-460D-BFC9-01E9768B4113}" type="slidenum">
              <a:rPr lang="en-US" smtClean="0"/>
              <a:pPr>
                <a:defRPr/>
              </a:pPr>
              <a:t>‹#›</a:t>
            </a:fld>
            <a:endParaRPr lang="en-US" dirty="0"/>
          </a:p>
        </p:txBody>
      </p:sp>
    </p:spTree>
    <p:extLst>
      <p:ext uri="{BB962C8B-B14F-4D97-AF65-F5344CB8AC3E}">
        <p14:creationId xmlns:p14="http://schemas.microsoft.com/office/powerpoint/2010/main" val="41028086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307" y="222251"/>
            <a:ext cx="8373031" cy="990600"/>
          </a:xfrm>
        </p:spPr>
        <p:txBody>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92741" y="6175381"/>
            <a:ext cx="2866443" cy="365125"/>
          </a:xfrm>
          <a:prstGeom prst="rect">
            <a:avLst/>
          </a:prstGeom>
        </p:spPr>
        <p:txBody>
          <a:bodyPr lIns="91375" tIns="45688" rIns="91375" bIns="45688" anchor="ctr"/>
          <a:lstStyle>
            <a:lvl1pPr algn="ctr">
              <a:defRPr sz="1100">
                <a:solidFill>
                  <a:schemeClr val="tx2">
                    <a:lumMod val="40000"/>
                    <a:lumOff val="60000"/>
                  </a:schemeClr>
                </a:solidFill>
                <a:latin typeface="Agency FB" pitchFamily="34" charset="0"/>
              </a:defRPr>
            </a:lvl1pPr>
          </a:lstStyle>
          <a:p>
            <a:pPr defTabSz="913748" fontAlgn="auto">
              <a:spcBef>
                <a:spcPts val="0"/>
              </a:spcBef>
              <a:spcAft>
                <a:spcPts val="0"/>
              </a:spcAft>
            </a:pPr>
            <a:endParaRPr lang="en-US" dirty="0">
              <a:solidFill>
                <a:srgbClr val="1491E6">
                  <a:lumMod val="40000"/>
                  <a:lumOff val="60000"/>
                </a:srgbClr>
              </a:solidFill>
            </a:endParaRPr>
          </a:p>
        </p:txBody>
      </p:sp>
      <p:sp>
        <p:nvSpPr>
          <p:cNvPr id="7" name="Slide Number Placeholder 13"/>
          <p:cNvSpPr>
            <a:spLocks noGrp="1"/>
          </p:cNvSpPr>
          <p:nvPr>
            <p:ph type="sldNum" sz="quarter" idx="12"/>
          </p:nvPr>
        </p:nvSpPr>
        <p:spPr>
          <a:xfrm>
            <a:off x="6864376" y="6385564"/>
            <a:ext cx="2112116" cy="365125"/>
          </a:xfrm>
        </p:spPr>
        <p:txBody>
          <a:bodyPr vert="horz" lIns="91375" tIns="45688" rIns="91375" bIns="45688" rtlCol="0" anchor="ctr"/>
          <a:lstStyle>
            <a:lvl1pPr>
              <a:defRPr lang="en-US" b="1" smtClean="0"/>
            </a:lvl1pPr>
          </a:lstStyle>
          <a:p>
            <a:fld id="{ACEFA824-ED2B-445F-899D-878575AC8DD3}" type="slidenum">
              <a:rPr>
                <a:solidFill>
                  <a:srgbClr val="000000"/>
                </a:solidFill>
              </a:rPr>
              <a:pPr/>
              <a:t>‹#›</a:t>
            </a:fld>
            <a:endParaRPr dirty="0">
              <a:solidFill>
                <a:srgbClr val="000000"/>
              </a:solidFill>
            </a:endParaRPr>
          </a:p>
        </p:txBody>
      </p:sp>
      <p:sp>
        <p:nvSpPr>
          <p:cNvPr id="9" name="Content Placeholder 2"/>
          <p:cNvSpPr>
            <a:spLocks noGrp="1"/>
          </p:cNvSpPr>
          <p:nvPr>
            <p:ph idx="13"/>
          </p:nvPr>
        </p:nvSpPr>
        <p:spPr>
          <a:xfrm>
            <a:off x="358310" y="1371601"/>
            <a:ext cx="8391890" cy="5059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90383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hoose-We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886" y="2394688"/>
            <a:ext cx="4120729" cy="122236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Tree>
    <p:extLst>
      <p:ext uri="{BB962C8B-B14F-4D97-AF65-F5344CB8AC3E}">
        <p14:creationId xmlns:p14="http://schemas.microsoft.com/office/powerpoint/2010/main" val="429097798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
        <p:nvSpPr>
          <p:cNvPr id="4" name="Text Placeholder 3"/>
          <p:cNvSpPr>
            <a:spLocks noGrp="1"/>
          </p:cNvSpPr>
          <p:nvPr>
            <p:ph type="body" sz="quarter" idx="10"/>
          </p:nvPr>
        </p:nvSpPr>
        <p:spPr>
          <a:xfrm>
            <a:off x="3982849" y="1704442"/>
            <a:ext cx="4569337" cy="2809444"/>
          </a:xfrm>
        </p:spPr>
        <p:txBody>
          <a:bodyPr anchor="ctr"/>
          <a:lstStyle>
            <a:lvl1pPr marL="0" indent="0" algn="ctr">
              <a:buNone/>
              <a:defRPr sz="3600">
                <a:solidFill>
                  <a:schemeClr val="accent2"/>
                </a:solidFill>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52294591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3600" b="1" smtClean="0">
              <a:solidFill>
                <a:srgbClr val="F29625"/>
              </a:solidFill>
              <a:latin typeface="Arial" pitchFamily="34" charset="0"/>
            </a:endParaRPr>
          </a:p>
        </p:txBody>
      </p:sp>
      <p:sp>
        <p:nvSpPr>
          <p:cNvPr id="2" name="Title 1"/>
          <p:cNvSpPr>
            <a:spLocks noGrp="1"/>
          </p:cNvSpPr>
          <p:nvPr>
            <p:ph type="title"/>
          </p:nvPr>
        </p:nvSpPr>
        <p:spPr/>
        <p:txBody>
          <a:bodyPr/>
          <a:lstStyle>
            <a:lvl1pPr>
              <a:defRPr sz="2800">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D55A223-BDE3-4662-BD05-6BDBDD27824A}" type="slidenum">
              <a:rPr lang="en-US" smtClean="0">
                <a:solidFill>
                  <a:srgbClr val="FFFFFF"/>
                </a:solidFill>
              </a:rPr>
              <a:pPr/>
              <a:t>‹#›</a:t>
            </a:fld>
            <a:endParaRPr lang="en-US">
              <a:solidFill>
                <a:srgbClr val="FFFFFF"/>
              </a:solidFill>
            </a:endParaRPr>
          </a:p>
        </p:txBody>
      </p:sp>
      <p:pic>
        <p:nvPicPr>
          <p:cNvPr id="5" name="Picture 10" descr="BCBSTX All Single Line Master Outline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7208"/>
          <a:stretch/>
        </p:blipFill>
        <p:spPr bwMode="auto">
          <a:xfrm>
            <a:off x="8051622" y="376923"/>
            <a:ext cx="714965" cy="3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4702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49055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hoose-We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886" y="2394688"/>
            <a:ext cx="4120729" cy="122236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Tree>
    <p:extLst>
      <p:ext uri="{BB962C8B-B14F-4D97-AF65-F5344CB8AC3E}">
        <p14:creationId xmlns:p14="http://schemas.microsoft.com/office/powerpoint/2010/main" val="13319540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
        <p:nvSpPr>
          <p:cNvPr id="4" name="Text Placeholder 3"/>
          <p:cNvSpPr>
            <a:spLocks noGrp="1"/>
          </p:cNvSpPr>
          <p:nvPr>
            <p:ph type="body" sz="quarter" idx="10"/>
          </p:nvPr>
        </p:nvSpPr>
        <p:spPr>
          <a:xfrm>
            <a:off x="3982849" y="1704442"/>
            <a:ext cx="4569337" cy="2809444"/>
          </a:xfrm>
        </p:spPr>
        <p:txBody>
          <a:bodyPr anchor="ctr"/>
          <a:lstStyle>
            <a:lvl1pPr marL="0" indent="0" algn="ctr">
              <a:buNone/>
              <a:defRPr sz="3600">
                <a:solidFill>
                  <a:schemeClr val="accent2"/>
                </a:solidFill>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30830212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3600" b="1" smtClean="0">
              <a:solidFill>
                <a:srgbClr val="F29625"/>
              </a:solidFill>
              <a:latin typeface="Arial" pitchFamily="34" charset="0"/>
            </a:endParaRPr>
          </a:p>
        </p:txBody>
      </p:sp>
      <p:sp>
        <p:nvSpPr>
          <p:cNvPr id="2" name="Title 1"/>
          <p:cNvSpPr>
            <a:spLocks noGrp="1"/>
          </p:cNvSpPr>
          <p:nvPr>
            <p:ph type="title"/>
          </p:nvPr>
        </p:nvSpPr>
        <p:spPr/>
        <p:txBody>
          <a:bodyPr/>
          <a:lstStyle>
            <a:lvl1pPr>
              <a:defRPr sz="2800">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D55A223-BDE3-4662-BD05-6BDBDD27824A}" type="slidenum">
              <a:rPr lang="en-US" smtClean="0">
                <a:solidFill>
                  <a:srgbClr val="FFFFFF"/>
                </a:solidFill>
              </a:rPr>
              <a:pPr/>
              <a:t>‹#›</a:t>
            </a:fld>
            <a:endParaRPr lang="en-US">
              <a:solidFill>
                <a:srgbClr val="FFFFFF"/>
              </a:solidFill>
            </a:endParaRPr>
          </a:p>
        </p:txBody>
      </p:sp>
      <p:pic>
        <p:nvPicPr>
          <p:cNvPr id="5" name="Picture 10" descr="BCBSTX All Single Line Master Outline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7208"/>
          <a:stretch/>
        </p:blipFill>
        <p:spPr bwMode="auto">
          <a:xfrm>
            <a:off x="8051622" y="376923"/>
            <a:ext cx="714965" cy="3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32274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7902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306" y="29028"/>
            <a:ext cx="8373031" cy="990600"/>
          </a:xfrm>
        </p:spPr>
        <p:txBody>
          <a:bodyPr/>
          <a:lstStyle/>
          <a:p>
            <a:r>
              <a:rPr lang="en-US" dirty="0" smtClean="0"/>
              <a:t>Click to edit Master title style</a:t>
            </a:r>
            <a:endParaRPr lang="en-US" dirty="0"/>
          </a:p>
        </p:txBody>
      </p:sp>
      <p:sp>
        <p:nvSpPr>
          <p:cNvPr id="9" name="Content Placeholder 2"/>
          <p:cNvSpPr>
            <a:spLocks noGrp="1"/>
          </p:cNvSpPr>
          <p:nvPr>
            <p:ph idx="13"/>
          </p:nvPr>
        </p:nvSpPr>
        <p:spPr>
          <a:xfrm>
            <a:off x="358306" y="1226457"/>
            <a:ext cx="8391889" cy="52045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
          <p:cNvSpPr>
            <a:spLocks noGrp="1"/>
          </p:cNvSpPr>
          <p:nvPr>
            <p:ph type="sldNum" sz="quarter" idx="4"/>
          </p:nvPr>
        </p:nvSpPr>
        <p:spPr>
          <a:xfrm>
            <a:off x="6864376" y="6385564"/>
            <a:ext cx="2112116" cy="365125"/>
          </a:xfrm>
          <a:prstGeom prst="rect">
            <a:avLst/>
          </a:prstGeom>
        </p:spPr>
        <p:txBody>
          <a:bodyPr vert="horz" lIns="91375" tIns="45688" rIns="91375" bIns="45688" rtlCol="0" anchor="ctr"/>
          <a:lstStyle>
            <a:lvl1pPr algn="r">
              <a:defRPr sz="1000" b="0">
                <a:solidFill>
                  <a:srgbClr val="00B0F0"/>
                </a:solidFill>
              </a:defRPr>
            </a:lvl1pPr>
          </a:lstStyle>
          <a:p>
            <a:fld id="{B971A0AC-CE92-4937-A7C0-9A54A5201CE3}" type="slidenum">
              <a:rPr lang="en-US" smtClean="0"/>
              <a:pPr/>
              <a:t>‹#›</a:t>
            </a:fld>
            <a:endParaRPr lang="en-US" dirty="0"/>
          </a:p>
        </p:txBody>
      </p:sp>
    </p:spTree>
    <p:extLst>
      <p:ext uri="{BB962C8B-B14F-4D97-AF65-F5344CB8AC3E}">
        <p14:creationId xmlns:p14="http://schemas.microsoft.com/office/powerpoint/2010/main" val="4229174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hoose-We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886" y="2394688"/>
            <a:ext cx="4120729" cy="122236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ct val="50000"/>
              </a:spcBef>
            </a:pPr>
            <a:r>
              <a:rPr lang="en-US" sz="700" dirty="0">
                <a:solidFill>
                  <a:schemeClr val="bg2">
                    <a:lumMod val="65000"/>
                  </a:schemeClr>
                </a:solidFill>
                <a:latin typeface="Arial Narrow" panose="020B0606020202030204" pitchFamily="34" charset="0"/>
              </a:rPr>
              <a:t>A Division of Health Care Service Corporation, a Mutual Legal Reserve Company, </a:t>
            </a:r>
            <a:r>
              <a:rPr lang="en-US" sz="700" dirty="0" smtClean="0">
                <a:solidFill>
                  <a:schemeClr val="bg2">
                    <a:lumMod val="65000"/>
                  </a:schemeClr>
                </a:solidFill>
                <a:latin typeface="Arial Narrow" panose="020B0606020202030204" pitchFamily="34" charset="0"/>
              </a:rPr>
              <a:t>an </a:t>
            </a:r>
            <a:r>
              <a:rPr lang="en-US" sz="700" dirty="0">
                <a:solidFill>
                  <a:schemeClr val="bg2">
                    <a:lumMod val="65000"/>
                  </a:scheme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Tree>
    <p:extLst>
      <p:ext uri="{BB962C8B-B14F-4D97-AF65-F5344CB8AC3E}">
        <p14:creationId xmlns:p14="http://schemas.microsoft.com/office/powerpoint/2010/main" val="243247663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897" y="2130428"/>
            <a:ext cx="7694136"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57789" y="3886200"/>
            <a:ext cx="6336348" cy="1752600"/>
          </a:xfrm>
        </p:spPr>
        <p:txBody>
          <a:bodyPr/>
          <a:lstStyle>
            <a:lvl1pPr marL="0" indent="0" algn="ctr">
              <a:buNone/>
              <a:defRPr>
                <a:solidFill>
                  <a:schemeClr val="tx1">
                    <a:tint val="75000"/>
                  </a:schemeClr>
                </a:solidFill>
              </a:defRPr>
            </a:lvl1pPr>
            <a:lvl2pPr marL="456875" indent="0" algn="ctr">
              <a:buNone/>
              <a:defRPr>
                <a:solidFill>
                  <a:schemeClr val="tx1">
                    <a:tint val="75000"/>
                  </a:schemeClr>
                </a:solidFill>
              </a:defRPr>
            </a:lvl2pPr>
            <a:lvl3pPr marL="913748" indent="0" algn="ctr">
              <a:buNone/>
              <a:defRPr>
                <a:solidFill>
                  <a:schemeClr val="tx1">
                    <a:tint val="75000"/>
                  </a:schemeClr>
                </a:solidFill>
              </a:defRPr>
            </a:lvl3pPr>
            <a:lvl4pPr marL="1370621" indent="0" algn="ctr">
              <a:buNone/>
              <a:defRPr>
                <a:solidFill>
                  <a:schemeClr val="tx1">
                    <a:tint val="75000"/>
                  </a:schemeClr>
                </a:solidFill>
              </a:defRPr>
            </a:lvl4pPr>
            <a:lvl5pPr marL="1827495" indent="0" algn="ctr">
              <a:buNone/>
              <a:defRPr>
                <a:solidFill>
                  <a:schemeClr val="tx1">
                    <a:tint val="75000"/>
                  </a:schemeClr>
                </a:solidFill>
              </a:defRPr>
            </a:lvl5pPr>
            <a:lvl6pPr marL="2284370" indent="0" algn="ctr">
              <a:buNone/>
              <a:defRPr>
                <a:solidFill>
                  <a:schemeClr val="tx1">
                    <a:tint val="75000"/>
                  </a:schemeClr>
                </a:solidFill>
              </a:defRPr>
            </a:lvl6pPr>
            <a:lvl7pPr marL="2741243" indent="0" algn="ctr">
              <a:buNone/>
              <a:defRPr>
                <a:solidFill>
                  <a:schemeClr val="tx1">
                    <a:tint val="75000"/>
                  </a:schemeClr>
                </a:solidFill>
              </a:defRPr>
            </a:lvl7pPr>
            <a:lvl8pPr marL="3198118" indent="0" algn="ctr">
              <a:buNone/>
              <a:defRPr>
                <a:solidFill>
                  <a:schemeClr val="tx1">
                    <a:tint val="75000"/>
                  </a:schemeClr>
                </a:solidFill>
              </a:defRPr>
            </a:lvl8pPr>
            <a:lvl9pPr marL="36549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0444036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5041" y="4406904"/>
            <a:ext cx="769413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15041" y="2906717"/>
            <a:ext cx="7694136" cy="1500187"/>
          </a:xfrm>
        </p:spPr>
        <p:txBody>
          <a:bodyPr anchor="b"/>
          <a:lstStyle>
            <a:lvl1pPr marL="0" indent="0">
              <a:buNone/>
              <a:defRPr sz="2000">
                <a:solidFill>
                  <a:schemeClr val="tx1">
                    <a:tint val="75000"/>
                  </a:schemeClr>
                </a:solidFill>
              </a:defRPr>
            </a:lvl1pPr>
            <a:lvl2pPr marL="456875" indent="0">
              <a:buNone/>
              <a:defRPr sz="1800">
                <a:solidFill>
                  <a:schemeClr val="tx1">
                    <a:tint val="75000"/>
                  </a:schemeClr>
                </a:solidFill>
              </a:defRPr>
            </a:lvl2pPr>
            <a:lvl3pPr marL="913748" indent="0">
              <a:buNone/>
              <a:defRPr sz="1600">
                <a:solidFill>
                  <a:schemeClr val="tx1">
                    <a:tint val="75000"/>
                  </a:schemeClr>
                </a:solidFill>
              </a:defRPr>
            </a:lvl3pPr>
            <a:lvl4pPr marL="1370621" indent="0">
              <a:buNone/>
              <a:defRPr sz="1400">
                <a:solidFill>
                  <a:schemeClr val="tx1">
                    <a:tint val="75000"/>
                  </a:schemeClr>
                </a:solidFill>
              </a:defRPr>
            </a:lvl4pPr>
            <a:lvl5pPr marL="1827495" indent="0">
              <a:buNone/>
              <a:defRPr sz="1400">
                <a:solidFill>
                  <a:schemeClr val="tx1">
                    <a:tint val="75000"/>
                  </a:schemeClr>
                </a:solidFill>
              </a:defRPr>
            </a:lvl5pPr>
            <a:lvl6pPr marL="2284370" indent="0">
              <a:buNone/>
              <a:defRPr sz="1400">
                <a:solidFill>
                  <a:schemeClr val="tx1">
                    <a:tint val="75000"/>
                  </a:schemeClr>
                </a:solidFill>
              </a:defRPr>
            </a:lvl6pPr>
            <a:lvl7pPr marL="2741243" indent="0">
              <a:buNone/>
              <a:defRPr sz="1400">
                <a:solidFill>
                  <a:schemeClr val="tx1">
                    <a:tint val="75000"/>
                  </a:schemeClr>
                </a:solidFill>
              </a:defRPr>
            </a:lvl7pPr>
            <a:lvl8pPr marL="3198118" indent="0">
              <a:buNone/>
              <a:defRPr sz="1400">
                <a:solidFill>
                  <a:schemeClr val="tx1">
                    <a:tint val="75000"/>
                  </a:schemeClr>
                </a:solidFill>
              </a:defRPr>
            </a:lvl8pPr>
            <a:lvl9pPr marL="3654992"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5732119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306" y="29028"/>
            <a:ext cx="8373031" cy="990600"/>
          </a:xfrm>
        </p:spPr>
        <p:txBody>
          <a:bodyPr/>
          <a:lstStyle/>
          <a:p>
            <a:r>
              <a:rPr lang="en-US" dirty="0" smtClean="0"/>
              <a:t>Click to edit Master title style</a:t>
            </a:r>
            <a:endParaRPr lang="en-US" dirty="0"/>
          </a:p>
        </p:txBody>
      </p:sp>
      <p:sp>
        <p:nvSpPr>
          <p:cNvPr id="6" name="Slide Number Placeholder 1"/>
          <p:cNvSpPr>
            <a:spLocks noGrp="1"/>
          </p:cNvSpPr>
          <p:nvPr>
            <p:ph type="sldNum" sz="quarter" idx="4"/>
          </p:nvPr>
        </p:nvSpPr>
        <p:spPr>
          <a:xfrm>
            <a:off x="6864376" y="6385564"/>
            <a:ext cx="2112116" cy="365125"/>
          </a:xfrm>
          <a:prstGeom prst="rect">
            <a:avLst/>
          </a:prstGeom>
        </p:spPr>
        <p:txBody>
          <a:bodyPr vert="horz" lIns="91375" tIns="45688" rIns="91375" bIns="45688" rtlCol="0" anchor="ctr"/>
          <a:lstStyle>
            <a:lvl1pPr algn="r">
              <a:defRPr sz="1000" b="0">
                <a:solidFill>
                  <a:srgbClr val="00B0F0"/>
                </a:solidFill>
              </a:defRPr>
            </a:lvl1pPr>
          </a:lstStyle>
          <a:p>
            <a:fld id="{B971A0AC-CE92-4937-A7C0-9A54A5201CE3}" type="slidenum">
              <a:rPr lang="en-US" smtClean="0"/>
              <a:pPr/>
              <a:t>‹#›</a:t>
            </a:fld>
            <a:endParaRPr lang="en-US" dirty="0"/>
          </a:p>
        </p:txBody>
      </p:sp>
    </p:spTree>
    <p:extLst>
      <p:ext uri="{BB962C8B-B14F-4D97-AF65-F5344CB8AC3E}">
        <p14:creationId xmlns:p14="http://schemas.microsoft.com/office/powerpoint/2010/main" val="59813317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4"/>
            <a:ext cx="2112116" cy="365125"/>
          </a:xfrm>
        </p:spPr>
        <p:txBody>
          <a:bodyPr vert="horz" lIns="91375" tIns="45688" rIns="91375" bIns="45688"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1097953684"/>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4"/>
            <a:ext cx="2112116" cy="365125"/>
          </a:xfrm>
        </p:spPr>
        <p:txBody>
          <a:bodyPr vert="horz" lIns="91375" tIns="45688" rIns="91375" bIns="45688" rtlCol="0" anchor="ctr"/>
          <a:lstStyle>
            <a:lvl1pPr>
              <a:defRPr lang="en-US" smtClean="0"/>
            </a:lvl1pPr>
          </a:lstStyle>
          <a:p>
            <a:fld id="{ACEFA824-ED2B-445F-899D-878575AC8DD3}" type="slidenum">
              <a:rPr/>
              <a:pPr/>
              <a:t>‹#›</a:t>
            </a:fld>
            <a:endParaRPr dirty="0"/>
          </a:p>
        </p:txBody>
      </p:sp>
      <p:sp>
        <p:nvSpPr>
          <p:cNvPr id="2" name="Rectangle 1"/>
          <p:cNvSpPr/>
          <p:nvPr userDrawn="1"/>
        </p:nvSpPr>
        <p:spPr bwMode="auto">
          <a:xfrm>
            <a:off x="7931211" y="145151"/>
            <a:ext cx="905193" cy="703943"/>
          </a:xfrm>
          <a:prstGeom prst="rect">
            <a:avLst/>
          </a:prstGeom>
          <a:solidFill>
            <a:schemeClr val="bg1"/>
          </a:solidFill>
          <a:ln w="9525" cap="flat" cmpd="sng" algn="ctr">
            <a:noFill/>
            <a:prstDash val="solid"/>
            <a:round/>
            <a:headEnd type="none" w="med" len="med"/>
            <a:tailEnd type="none" w="med" len="med"/>
          </a:ln>
          <a:effectLst/>
        </p:spPr>
        <p:txBody>
          <a:bodyPr vert="horz" wrap="square" lIns="91375" tIns="45688" rIns="91375" bIns="45688" numCol="1" rtlCol="0" anchor="t" anchorCtr="0" compatLnSpc="1">
            <a:prstTxWarp prst="textNoShape">
              <a:avLst/>
            </a:prstTxWarp>
          </a:bodyPr>
          <a:lstStyle/>
          <a:p>
            <a:pPr algn="ctr" defTabSz="913748"/>
            <a:endParaRPr lang="en-US" sz="3600" b="1" dirty="0" smtClean="0">
              <a:solidFill>
                <a:srgbClr val="F29625"/>
              </a:solidFill>
              <a:latin typeface="Arial"/>
            </a:endParaRPr>
          </a:p>
        </p:txBody>
      </p:sp>
    </p:spTree>
    <p:extLst>
      <p:ext uri="{BB962C8B-B14F-4D97-AF65-F5344CB8AC3E}">
        <p14:creationId xmlns:p14="http://schemas.microsoft.com/office/powerpoint/2010/main" val="1371680217"/>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51925"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8210045" y="6470512"/>
            <a:ext cx="754327" cy="247650"/>
          </a:xfrm>
          <a:prstGeom prst="rect">
            <a:avLst/>
          </a:prstGeom>
        </p:spPr>
        <p:txBody>
          <a:bodyPr vert="horz" lIns="91375" tIns="45688" rIns="91375" bIns="45688" rtlCol="0" anchor="ctr"/>
          <a:lstStyle>
            <a:lvl1pPr>
              <a:defRPr lang="en-US" smtClean="0"/>
            </a:lvl1pPr>
          </a:lstStyle>
          <a:p>
            <a:fld id="{1BFF99A3-9808-460D-BFC9-01E9768B4113}" type="slidenum">
              <a:rPr/>
              <a:pPr/>
              <a:t>‹#›</a:t>
            </a:fld>
            <a:endParaRPr dirty="0"/>
          </a:p>
        </p:txBody>
      </p:sp>
    </p:spTree>
    <p:extLst>
      <p:ext uri="{BB962C8B-B14F-4D97-AF65-F5344CB8AC3E}">
        <p14:creationId xmlns:p14="http://schemas.microsoft.com/office/powerpoint/2010/main" val="2342666399"/>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8AD4DF"/>
        </a:solidFill>
        <a:effectLst/>
      </p:bgPr>
    </p:bg>
    <p:spTree>
      <p:nvGrpSpPr>
        <p:cNvPr id="1" name=""/>
        <p:cNvGrpSpPr/>
        <p:nvPr/>
      </p:nvGrpSpPr>
      <p:grpSpPr>
        <a:xfrm>
          <a:off x="0" y="0"/>
          <a:ext cx="0" cy="0"/>
          <a:chOff x="0" y="0"/>
          <a:chExt cx="0" cy="0"/>
        </a:xfrm>
      </p:grpSpPr>
      <p:sp>
        <p:nvSpPr>
          <p:cNvPr id="3" name="Slide Number Placeholder 13"/>
          <p:cNvSpPr>
            <a:spLocks noGrp="1"/>
          </p:cNvSpPr>
          <p:nvPr>
            <p:ph type="sldNum" sz="quarter" idx="12"/>
          </p:nvPr>
        </p:nvSpPr>
        <p:spPr>
          <a:xfrm>
            <a:off x="6864376" y="6385564"/>
            <a:ext cx="2112116" cy="365125"/>
          </a:xfrm>
        </p:spPr>
        <p:txBody>
          <a:bodyPr vert="horz" lIns="91375" tIns="45688" rIns="91375" bIns="45688"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2447534212"/>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33" y="0"/>
            <a:ext cx="9049663" cy="6858000"/>
          </a:xfrm>
          <a:prstGeom prst="rect">
            <a:avLst/>
          </a:prstGeom>
        </p:spPr>
      </p:pic>
      <p:sp>
        <p:nvSpPr>
          <p:cNvPr id="3" name="Content Placeholder 2"/>
          <p:cNvSpPr>
            <a:spLocks noGrp="1"/>
          </p:cNvSpPr>
          <p:nvPr>
            <p:ph idx="1"/>
          </p:nvPr>
        </p:nvSpPr>
        <p:spPr>
          <a:xfrm>
            <a:off x="452596" y="1295407"/>
            <a:ext cx="8146733" cy="4830765"/>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377166" y="152400"/>
            <a:ext cx="7694136" cy="914400"/>
          </a:xfrm>
        </p:spPr>
        <p:txBody>
          <a:bodyPr>
            <a:noAutofit/>
          </a:bodyPr>
          <a:lstStyle>
            <a:lvl1pPr>
              <a:defRPr lang="en-US" sz="4400" b="0" kern="1200" dirty="0">
                <a:solidFill>
                  <a:srgbClr val="00B0F0"/>
                </a:solidFill>
                <a:latin typeface="+mj-lt"/>
                <a:ea typeface="+mj-ea"/>
                <a:cs typeface="+mj-cs"/>
              </a:defRPr>
            </a:lvl1pPr>
          </a:lstStyle>
          <a:p>
            <a:r>
              <a:rPr lang="en-US" dirty="0" smtClean="0"/>
              <a:t>Click to edit Master title style</a:t>
            </a:r>
            <a:endParaRPr lang="en-US" dirty="0"/>
          </a:p>
        </p:txBody>
      </p:sp>
      <p:sp>
        <p:nvSpPr>
          <p:cNvPr id="7" name="Date Placeholder 11"/>
          <p:cNvSpPr>
            <a:spLocks noGrp="1"/>
          </p:cNvSpPr>
          <p:nvPr>
            <p:ph type="dt" sz="half" idx="10"/>
          </p:nvPr>
        </p:nvSpPr>
        <p:spPr>
          <a:xfrm>
            <a:off x="452597" y="6356357"/>
            <a:ext cx="2112116" cy="365125"/>
          </a:xfrm>
          <a:prstGeom prst="rect">
            <a:avLst/>
          </a:prstGeom>
        </p:spPr>
        <p:txBody>
          <a:bodyPr lIns="91375" tIns="45688" rIns="91375" bIns="45688"/>
          <a:lstStyle>
            <a:lvl1pPr>
              <a:defRPr smtClean="0"/>
            </a:lvl1pPr>
          </a:lstStyle>
          <a:p>
            <a:pPr defTabSz="913748" fontAlgn="auto">
              <a:spcBef>
                <a:spcPts val="0"/>
              </a:spcBef>
              <a:spcAft>
                <a:spcPts val="0"/>
              </a:spcAft>
              <a:defRPr/>
            </a:pPr>
            <a:endParaRPr lang="en-US" dirty="0">
              <a:solidFill>
                <a:srgbClr val="000000"/>
              </a:solidFill>
              <a:latin typeface="Arial"/>
            </a:endParaRPr>
          </a:p>
        </p:txBody>
      </p:sp>
      <p:sp>
        <p:nvSpPr>
          <p:cNvPr id="8" name="Footer Placeholder 12"/>
          <p:cNvSpPr>
            <a:spLocks noGrp="1"/>
          </p:cNvSpPr>
          <p:nvPr>
            <p:ph type="ftr" sz="quarter" idx="11"/>
          </p:nvPr>
        </p:nvSpPr>
        <p:spPr>
          <a:xfrm>
            <a:off x="3092741" y="6356357"/>
            <a:ext cx="2866443" cy="365125"/>
          </a:xfrm>
          <a:prstGeom prst="rect">
            <a:avLst/>
          </a:prstGeom>
        </p:spPr>
        <p:txBody>
          <a:bodyPr lIns="91375" tIns="45688" rIns="91375" bIns="45688"/>
          <a:lstStyle>
            <a:lvl1pPr>
              <a:defRPr smtClean="0"/>
            </a:lvl1pPr>
          </a:lstStyle>
          <a:p>
            <a:pPr defTabSz="913748" fontAlgn="auto">
              <a:spcBef>
                <a:spcPts val="0"/>
              </a:spcBef>
              <a:spcAft>
                <a:spcPts val="0"/>
              </a:spcAft>
              <a:defRPr/>
            </a:pPr>
            <a:endParaRPr lang="en-US" dirty="0">
              <a:solidFill>
                <a:srgbClr val="000000"/>
              </a:solidFill>
              <a:latin typeface="Arial"/>
            </a:endParaRPr>
          </a:p>
        </p:txBody>
      </p:sp>
      <p:sp>
        <p:nvSpPr>
          <p:cNvPr id="9" name="Slide Number Placeholder 13"/>
          <p:cNvSpPr>
            <a:spLocks noGrp="1"/>
          </p:cNvSpPr>
          <p:nvPr>
            <p:ph type="sldNum" sz="quarter" idx="12"/>
          </p:nvPr>
        </p:nvSpPr>
        <p:spPr/>
        <p:txBody>
          <a:bodyPr vert="horz" lIns="91375" tIns="45688" rIns="91375" bIns="45688"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2852004973"/>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33" y="0"/>
            <a:ext cx="9049663" cy="6858000"/>
          </a:xfrm>
          <a:prstGeom prst="rect">
            <a:avLst/>
          </a:prstGeom>
        </p:spPr>
      </p:pic>
      <p:sp>
        <p:nvSpPr>
          <p:cNvPr id="11" name="Title 10"/>
          <p:cNvSpPr>
            <a:spLocks noGrp="1"/>
          </p:cNvSpPr>
          <p:nvPr>
            <p:ph type="title"/>
          </p:nvPr>
        </p:nvSpPr>
        <p:spPr>
          <a:xfrm>
            <a:off x="377166" y="152400"/>
            <a:ext cx="7694136" cy="914400"/>
          </a:xfrm>
        </p:spPr>
        <p:txBody>
          <a:bodyPr>
            <a:noAutofit/>
          </a:bodyPr>
          <a:lstStyle>
            <a:lvl1pPr>
              <a:defRPr lang="en-US" sz="4400" b="0" kern="1200" dirty="0">
                <a:solidFill>
                  <a:srgbClr val="00B0F0"/>
                </a:solidFill>
                <a:latin typeface="+mj-lt"/>
                <a:ea typeface="+mj-ea"/>
                <a:cs typeface="+mj-cs"/>
              </a:defRPr>
            </a:lvl1pPr>
          </a:lstStyle>
          <a:p>
            <a:r>
              <a:rPr lang="en-US" dirty="0" smtClean="0"/>
              <a:t>Click to edit Master title style</a:t>
            </a:r>
            <a:endParaRPr lang="en-US" dirty="0"/>
          </a:p>
        </p:txBody>
      </p:sp>
      <p:sp>
        <p:nvSpPr>
          <p:cNvPr id="9" name="Slide Number Placeholder 13"/>
          <p:cNvSpPr>
            <a:spLocks noGrp="1"/>
          </p:cNvSpPr>
          <p:nvPr>
            <p:ph type="sldNum" sz="quarter" idx="12"/>
          </p:nvPr>
        </p:nvSpPr>
        <p:spPr/>
        <p:txBody>
          <a:bodyPr vert="horz" lIns="91375" tIns="45688" rIns="91375" bIns="45688" rtlCol="0" anchor="ctr"/>
          <a:lstStyle>
            <a:lvl1pPr>
              <a:defRPr lang="en-US" smtClean="0"/>
            </a:lvl1pPr>
          </a:lstStyle>
          <a:p>
            <a:fld id="{ACEFA824-ED2B-445F-899D-878575AC8DD3}" type="slidenum">
              <a:rPr/>
              <a:pPr/>
              <a:t>‹#›</a:t>
            </a:fld>
            <a:endParaRPr dirty="0"/>
          </a:p>
        </p:txBody>
      </p:sp>
    </p:spTree>
    <p:extLst>
      <p:ext uri="{BB962C8B-B14F-4D97-AF65-F5344CB8AC3E}">
        <p14:creationId xmlns:p14="http://schemas.microsoft.com/office/powerpoint/2010/main" val="63449736"/>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Title_Content Lt Blue">
    <p:spTree>
      <p:nvGrpSpPr>
        <p:cNvPr id="1" name=""/>
        <p:cNvGrpSpPr/>
        <p:nvPr/>
      </p:nvGrpSpPr>
      <p:grpSpPr>
        <a:xfrm>
          <a:off x="0" y="0"/>
          <a:ext cx="0" cy="0"/>
          <a:chOff x="0" y="0"/>
          <a:chExt cx="0" cy="0"/>
        </a:xfrm>
      </p:grpSpPr>
      <p:sp>
        <p:nvSpPr>
          <p:cNvPr id="24" name="Shape 24"/>
          <p:cNvSpPr/>
          <p:nvPr/>
        </p:nvSpPr>
        <p:spPr>
          <a:xfrm>
            <a:off x="377165" y="1"/>
            <a:ext cx="7166107" cy="549276"/>
          </a:xfrm>
          <a:prstGeom prst="rect">
            <a:avLst/>
          </a:prstGeom>
          <a:solidFill>
            <a:srgbClr val="0DC0FF"/>
          </a:solidFill>
          <a:ln w="12700">
            <a:miter lim="400000"/>
          </a:ln>
        </p:spPr>
        <p:txBody>
          <a:bodyPr lIns="0" tIns="0" rIns="0" bIns="0"/>
          <a:lstStyle/>
          <a:p>
            <a:pPr defTabSz="456875">
              <a:defRPr b="1">
                <a:latin typeface="Calibri"/>
                <a:ea typeface="Calibri"/>
                <a:cs typeface="Calibri"/>
                <a:sym typeface="Calibri"/>
              </a:defRPr>
            </a:pPr>
            <a:endParaRPr sz="2000" b="1" dirty="0">
              <a:solidFill>
                <a:prstClr val="black"/>
              </a:solidFill>
              <a:latin typeface="Calibri"/>
              <a:ea typeface="Calibri"/>
              <a:cs typeface="Calibri"/>
              <a:sym typeface="Calibri"/>
            </a:endParaRPr>
          </a:p>
        </p:txBody>
      </p:sp>
      <p:pic>
        <p:nvPicPr>
          <p:cNvPr id="25" name="image1.pdf" descr="BCBS cross n shield only"/>
          <p:cNvPicPr/>
          <p:nvPr/>
        </p:nvPicPr>
        <p:blipFill>
          <a:blip r:embed="rId2">
            <a:extLst/>
          </a:blip>
          <a:stretch>
            <a:fillRect/>
          </a:stretch>
        </p:blipFill>
        <p:spPr>
          <a:xfrm>
            <a:off x="7980154" y="152403"/>
            <a:ext cx="691466" cy="365125"/>
          </a:xfrm>
          <a:prstGeom prst="rect">
            <a:avLst/>
          </a:prstGeom>
          <a:ln w="12700">
            <a:miter lim="400000"/>
          </a:ln>
        </p:spPr>
      </p:pic>
      <p:sp>
        <p:nvSpPr>
          <p:cNvPr id="26" name="Shape 26"/>
          <p:cNvSpPr>
            <a:spLocks noGrp="1"/>
          </p:cNvSpPr>
          <p:nvPr>
            <p:ph type="body" idx="1"/>
          </p:nvPr>
        </p:nvSpPr>
        <p:spPr>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defRPr sz="1800"/>
            </a:pPr>
            <a:r>
              <a:rPr sz="1600" dirty="0"/>
              <a:t>Body Level One</a:t>
            </a:r>
          </a:p>
          <a:p>
            <a:pPr lvl="1">
              <a:defRPr sz="1800"/>
            </a:pPr>
            <a:r>
              <a:rPr sz="1600" dirty="0"/>
              <a:t>Body Level Two</a:t>
            </a:r>
          </a:p>
          <a:p>
            <a:pPr lvl="2">
              <a:defRPr sz="1800"/>
            </a:pPr>
            <a:r>
              <a:rPr sz="1600" dirty="0"/>
              <a:t>Body Level Three</a:t>
            </a:r>
          </a:p>
          <a:p>
            <a:pPr lvl="3">
              <a:defRPr sz="1800"/>
            </a:pPr>
            <a:r>
              <a:rPr sz="1600" dirty="0"/>
              <a:t>Body Level Four</a:t>
            </a:r>
          </a:p>
          <a:p>
            <a:pPr lvl="4">
              <a:defRPr sz="1800"/>
            </a:pPr>
            <a:r>
              <a:rPr sz="1600" dirty="0"/>
              <a:t>Body Level Five</a:t>
            </a:r>
          </a:p>
        </p:txBody>
      </p:sp>
      <p:sp>
        <p:nvSpPr>
          <p:cNvPr id="27" name="Shape 27"/>
          <p:cNvSpPr>
            <a:spLocks noGrp="1"/>
          </p:cNvSpPr>
          <p:nvPr>
            <p:ph type="title"/>
          </p:nvPr>
        </p:nvSpPr>
        <p:spPr>
          <a:xfrm>
            <a:off x="630178" y="0"/>
            <a:ext cx="7742853" cy="557210"/>
          </a:xfrm>
          <a:prstGeom prst="rect">
            <a:avLst/>
          </a:prstGeom>
        </p:spPr>
        <p:txBody>
          <a:bodyPr/>
          <a:lstStyle/>
          <a:p>
            <a:pPr lvl="0">
              <a:defRPr sz="1800">
                <a:solidFill>
                  <a:srgbClr val="000000"/>
                </a:solidFill>
              </a:defRPr>
            </a:pPr>
            <a:r>
              <a:rPr sz="3600">
                <a:solidFill>
                  <a:srgbClr val="FFFFFF"/>
                </a:solidFill>
              </a:rPr>
              <a:t>Title Text</a:t>
            </a:r>
          </a:p>
        </p:txBody>
      </p:sp>
      <p:sp>
        <p:nvSpPr>
          <p:cNvPr id="28" name="Shape 28"/>
          <p:cNvSpPr>
            <a:spLocks noGrp="1"/>
          </p:cNvSpPr>
          <p:nvPr>
            <p:ph type="sldNum" sz="quarter" idx="2"/>
          </p:nvPr>
        </p:nvSpPr>
        <p:spPr>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161501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ct val="50000"/>
              </a:spcBef>
            </a:pPr>
            <a:r>
              <a:rPr lang="en-US" sz="700" dirty="0">
                <a:solidFill>
                  <a:schemeClr val="bg2">
                    <a:lumMod val="65000"/>
                  </a:schemeClr>
                </a:solidFill>
                <a:latin typeface="Arial Narrow" panose="020B0606020202030204" pitchFamily="34" charset="0"/>
              </a:rPr>
              <a:t>A Division of Health Care Service Corporation, a Mutual Legal Reserve Company, </a:t>
            </a:r>
            <a:r>
              <a:rPr lang="en-US" sz="700" dirty="0" smtClean="0">
                <a:solidFill>
                  <a:schemeClr val="bg2">
                    <a:lumMod val="65000"/>
                  </a:schemeClr>
                </a:solidFill>
                <a:latin typeface="Arial Narrow" panose="020B0606020202030204" pitchFamily="34" charset="0"/>
              </a:rPr>
              <a:t>an </a:t>
            </a:r>
            <a:r>
              <a:rPr lang="en-US" sz="700" dirty="0">
                <a:solidFill>
                  <a:schemeClr val="bg2">
                    <a:lumMod val="65000"/>
                  </a:scheme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
        <p:nvSpPr>
          <p:cNvPr id="4" name="Text Placeholder 3"/>
          <p:cNvSpPr>
            <a:spLocks noGrp="1"/>
          </p:cNvSpPr>
          <p:nvPr>
            <p:ph type="body" sz="quarter" idx="10"/>
          </p:nvPr>
        </p:nvSpPr>
        <p:spPr>
          <a:xfrm>
            <a:off x="3982849" y="1704442"/>
            <a:ext cx="4569337" cy="2809444"/>
          </a:xfrm>
        </p:spPr>
        <p:txBody>
          <a:bodyPr anchor="ctr"/>
          <a:lstStyle>
            <a:lvl1pPr marL="0" indent="0" algn="ctr">
              <a:buNone/>
              <a:defRPr sz="3600">
                <a:solidFill>
                  <a:schemeClr val="accent2"/>
                </a:solidFill>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9543681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749" y="1905002"/>
            <a:ext cx="7696809" cy="2225262"/>
          </a:xfrm>
        </p:spPr>
        <p:txBody>
          <a:bodyPr anchor="ctr"/>
          <a:lstStyle>
            <a:lvl1pPr>
              <a:lnSpc>
                <a:spcPct val="95000"/>
              </a:lnSpc>
              <a:defRPr sz="4200">
                <a:solidFill>
                  <a:schemeClr val="tx2"/>
                </a:solidFill>
              </a:defRPr>
            </a:lvl1pPr>
          </a:lstStyle>
          <a:p>
            <a:r>
              <a:rPr lang="en-US" dirty="0" smtClean="0"/>
              <a:t>Click to edit Master title style</a:t>
            </a:r>
            <a:endParaRPr lang="en-US" dirty="0"/>
          </a:p>
        </p:txBody>
      </p:sp>
      <p:sp>
        <p:nvSpPr>
          <p:cNvPr id="10" name="Text Placeholder 9"/>
          <p:cNvSpPr>
            <a:spLocks noGrp="1"/>
          </p:cNvSpPr>
          <p:nvPr>
            <p:ph type="body" sz="quarter" idx="14" hasCustomPrompt="1"/>
          </p:nvPr>
        </p:nvSpPr>
        <p:spPr>
          <a:xfrm>
            <a:off x="676699" y="4620890"/>
            <a:ext cx="769848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676748" y="1732950"/>
            <a:ext cx="7698480"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3748"/>
              <a:endParaRPr lang="en-US" sz="2000" dirty="0">
                <a:solidFill>
                  <a:prstClr val="black"/>
                </a:solidFill>
                <a:latin typeface="Arial"/>
              </a:endParaRPr>
            </a:p>
          </p:txBody>
        </p:sp>
      </p:grpSp>
    </p:spTree>
    <p:extLst>
      <p:ext uri="{BB962C8B-B14F-4D97-AF65-F5344CB8AC3E}">
        <p14:creationId xmlns:p14="http://schemas.microsoft.com/office/powerpoint/2010/main" val="302609231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8210045" y="6470520"/>
            <a:ext cx="754327" cy="247651"/>
          </a:xfrm>
          <a:prstGeom prst="rect">
            <a:avLst/>
          </a:prstGeom>
        </p:spPr>
        <p:txBody>
          <a:bodyPr/>
          <a:lstStyle>
            <a:lvl1pPr algn="r">
              <a:defRPr sz="1000"/>
            </a:lvl1pPr>
          </a:lstStyle>
          <a:p>
            <a:pPr>
              <a:defRPr/>
            </a:pPr>
            <a:fld id="{1BFF99A3-9808-460D-BFC9-01E9768B4113}" type="slidenum">
              <a:rPr lang="en-US" b="1" smtClean="0"/>
              <a:pPr>
                <a:defRPr/>
              </a:pPr>
              <a:t>‹#›</a:t>
            </a:fld>
            <a:endParaRPr lang="en-US" b="1" dirty="0"/>
          </a:p>
        </p:txBody>
      </p:sp>
    </p:spTree>
    <p:extLst>
      <p:ext uri="{BB962C8B-B14F-4D97-AF65-F5344CB8AC3E}">
        <p14:creationId xmlns:p14="http://schemas.microsoft.com/office/powerpoint/2010/main" val="3265938827"/>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895" y="2130428"/>
            <a:ext cx="769413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57789" y="3886200"/>
            <a:ext cx="633634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724811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9821471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40129709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
          <p:cNvPicPr>
            <a:picLocks noChangeAspect="1"/>
          </p:cNvPicPr>
          <p:nvPr userDrawn="1"/>
        </p:nvPicPr>
        <p:blipFill>
          <a:blip r:embed="rId2" cstate="email">
            <a:extLst>
              <a:ext uri="{28A0092B-C50C-407E-A947-70E740481C1C}">
                <a14:useLocalDpi xmlns:a14="http://schemas.microsoft.com/office/drawing/2010/main"/>
              </a:ext>
            </a:extLst>
          </a:blip>
          <a:srcRect l="-4"/>
          <a:stretch>
            <a:fillRect/>
          </a:stretch>
        </p:blipFill>
        <p:spPr bwMode="auto">
          <a:xfrm>
            <a:off x="1404150" y="5041586"/>
            <a:ext cx="1991109"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75875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hoose-We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886" y="2394688"/>
            <a:ext cx="4120729" cy="122236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Tree>
    <p:extLst>
      <p:ext uri="{BB962C8B-B14F-4D97-AF65-F5344CB8AC3E}">
        <p14:creationId xmlns:p14="http://schemas.microsoft.com/office/powerpoint/2010/main" val="248517869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
        <p:nvSpPr>
          <p:cNvPr id="4" name="Text Placeholder 3"/>
          <p:cNvSpPr>
            <a:spLocks noGrp="1"/>
          </p:cNvSpPr>
          <p:nvPr>
            <p:ph type="body" sz="quarter" idx="10"/>
          </p:nvPr>
        </p:nvSpPr>
        <p:spPr>
          <a:xfrm>
            <a:off x="3982849" y="1704442"/>
            <a:ext cx="4569337" cy="2809444"/>
          </a:xfrm>
        </p:spPr>
        <p:txBody>
          <a:bodyPr anchor="ctr"/>
          <a:lstStyle>
            <a:lvl1pPr marL="0" indent="0" algn="ctr">
              <a:buNone/>
              <a:defRPr sz="3600">
                <a:solidFill>
                  <a:schemeClr val="accent2"/>
                </a:solidFill>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2565896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3600" b="1" smtClean="0">
              <a:solidFill>
                <a:srgbClr val="F29625"/>
              </a:solidFill>
              <a:latin typeface="Arial" pitchFamily="34" charset="0"/>
            </a:endParaRPr>
          </a:p>
        </p:txBody>
      </p:sp>
      <p:sp>
        <p:nvSpPr>
          <p:cNvPr id="2" name="Title 1"/>
          <p:cNvSpPr>
            <a:spLocks noGrp="1"/>
          </p:cNvSpPr>
          <p:nvPr>
            <p:ph type="title"/>
          </p:nvPr>
        </p:nvSpPr>
        <p:spPr/>
        <p:txBody>
          <a:bodyPr/>
          <a:lstStyle>
            <a:lvl1pPr>
              <a:defRPr sz="2800">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D55A223-BDE3-4662-BD05-6BDBDD27824A}" type="slidenum">
              <a:rPr lang="en-US" smtClean="0">
                <a:solidFill>
                  <a:srgbClr val="FFFFFF"/>
                </a:solidFill>
              </a:rPr>
              <a:pPr/>
              <a:t>‹#›</a:t>
            </a:fld>
            <a:endParaRPr lang="en-US">
              <a:solidFill>
                <a:srgbClr val="FFFFFF"/>
              </a:solidFill>
            </a:endParaRPr>
          </a:p>
        </p:txBody>
      </p:sp>
      <p:pic>
        <p:nvPicPr>
          <p:cNvPr id="5" name="Picture 10" descr="BCBSTX All Single Line Master Outline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7208"/>
          <a:stretch/>
        </p:blipFill>
        <p:spPr bwMode="auto">
          <a:xfrm>
            <a:off x="8051622" y="376923"/>
            <a:ext cx="714965" cy="3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202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5278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rgbClr val="F29625"/>
              </a:solidFill>
              <a:effectLst/>
              <a:latin typeface="Arial" pitchFamily="34" charset="0"/>
            </a:endParaRPr>
          </a:p>
        </p:txBody>
      </p:sp>
      <p:sp>
        <p:nvSpPr>
          <p:cNvPr id="2" name="Title 1"/>
          <p:cNvSpPr>
            <a:spLocks noGrp="1"/>
          </p:cNvSpPr>
          <p:nvPr>
            <p:ph type="title"/>
          </p:nvPr>
        </p:nvSpPr>
        <p:spPr/>
        <p:txBody>
          <a:bodyPr/>
          <a:lstStyle>
            <a:lvl1pPr>
              <a:defRPr sz="2800">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D55A223-BDE3-4662-BD05-6BDBDD27824A}" type="slidenum">
              <a:rPr lang="en-US" smtClean="0"/>
              <a:pPr/>
              <a:t>‹#›</a:t>
            </a:fld>
            <a:endParaRPr lang="en-US"/>
          </a:p>
        </p:txBody>
      </p:sp>
      <p:pic>
        <p:nvPicPr>
          <p:cNvPr id="5" name="Picture 10" descr="BCBSTX All Single Line Master Outline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7208"/>
          <a:stretch/>
        </p:blipFill>
        <p:spPr bwMode="auto">
          <a:xfrm>
            <a:off x="8051622" y="376923"/>
            <a:ext cx="714965" cy="3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2349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hoose-We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886" y="2394688"/>
            <a:ext cx="4120729" cy="122236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Tree>
    <p:extLst>
      <p:ext uri="{BB962C8B-B14F-4D97-AF65-F5344CB8AC3E}">
        <p14:creationId xmlns:p14="http://schemas.microsoft.com/office/powerpoint/2010/main" val="66566801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
        <p:nvSpPr>
          <p:cNvPr id="4" name="Text Placeholder 3"/>
          <p:cNvSpPr>
            <a:spLocks noGrp="1"/>
          </p:cNvSpPr>
          <p:nvPr>
            <p:ph type="body" sz="quarter" idx="10"/>
          </p:nvPr>
        </p:nvSpPr>
        <p:spPr>
          <a:xfrm>
            <a:off x="3982849" y="1704442"/>
            <a:ext cx="4569337" cy="2809444"/>
          </a:xfrm>
        </p:spPr>
        <p:txBody>
          <a:bodyPr anchor="ctr"/>
          <a:lstStyle>
            <a:lvl1pPr marL="0" indent="0" algn="ctr">
              <a:buNone/>
              <a:defRPr sz="3600">
                <a:solidFill>
                  <a:schemeClr val="accent2"/>
                </a:solidFill>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237284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3600" b="1" smtClean="0">
              <a:solidFill>
                <a:srgbClr val="F29625"/>
              </a:solidFill>
              <a:latin typeface="Arial" pitchFamily="34" charset="0"/>
            </a:endParaRPr>
          </a:p>
        </p:txBody>
      </p:sp>
      <p:sp>
        <p:nvSpPr>
          <p:cNvPr id="2" name="Title 1"/>
          <p:cNvSpPr>
            <a:spLocks noGrp="1"/>
          </p:cNvSpPr>
          <p:nvPr>
            <p:ph type="title"/>
          </p:nvPr>
        </p:nvSpPr>
        <p:spPr/>
        <p:txBody>
          <a:bodyPr/>
          <a:lstStyle>
            <a:lvl1pPr>
              <a:defRPr sz="2800">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D55A223-BDE3-4662-BD05-6BDBDD27824A}" type="slidenum">
              <a:rPr lang="en-US" smtClean="0">
                <a:solidFill>
                  <a:srgbClr val="FFFFFF"/>
                </a:solidFill>
              </a:rPr>
              <a:pPr/>
              <a:t>‹#›</a:t>
            </a:fld>
            <a:endParaRPr lang="en-US">
              <a:solidFill>
                <a:srgbClr val="FFFFFF"/>
              </a:solidFill>
            </a:endParaRPr>
          </a:p>
        </p:txBody>
      </p:sp>
      <p:pic>
        <p:nvPicPr>
          <p:cNvPr id="5" name="Picture 10" descr="BCBSTX All Single Line Master Outline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7208"/>
          <a:stretch/>
        </p:blipFill>
        <p:spPr bwMode="auto">
          <a:xfrm>
            <a:off x="8051622" y="376923"/>
            <a:ext cx="714965" cy="3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2009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62534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hoose-We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886" y="2394688"/>
            <a:ext cx="4120729" cy="122236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Tree>
    <p:extLst>
      <p:ext uri="{BB962C8B-B14F-4D97-AF65-F5344CB8AC3E}">
        <p14:creationId xmlns:p14="http://schemas.microsoft.com/office/powerpoint/2010/main" val="66566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
        <p:nvSpPr>
          <p:cNvPr id="4" name="Text Placeholder 3"/>
          <p:cNvSpPr>
            <a:spLocks noGrp="1"/>
          </p:cNvSpPr>
          <p:nvPr>
            <p:ph type="body" sz="quarter" idx="10"/>
          </p:nvPr>
        </p:nvSpPr>
        <p:spPr>
          <a:xfrm>
            <a:off x="3982849" y="1704442"/>
            <a:ext cx="4569337" cy="2809444"/>
          </a:xfrm>
        </p:spPr>
        <p:txBody>
          <a:bodyPr anchor="ctr"/>
          <a:lstStyle>
            <a:lvl1pPr marL="0" indent="0" algn="ctr">
              <a:buNone/>
              <a:defRPr sz="3600">
                <a:solidFill>
                  <a:schemeClr val="accent2"/>
                </a:solidFill>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2372849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3600" b="1" smtClean="0">
              <a:solidFill>
                <a:srgbClr val="F29625"/>
              </a:solidFill>
              <a:latin typeface="Arial" pitchFamily="34" charset="0"/>
            </a:endParaRPr>
          </a:p>
        </p:txBody>
      </p:sp>
      <p:sp>
        <p:nvSpPr>
          <p:cNvPr id="2" name="Title 1"/>
          <p:cNvSpPr>
            <a:spLocks noGrp="1"/>
          </p:cNvSpPr>
          <p:nvPr>
            <p:ph type="title"/>
          </p:nvPr>
        </p:nvSpPr>
        <p:spPr/>
        <p:txBody>
          <a:bodyPr/>
          <a:lstStyle>
            <a:lvl1pPr>
              <a:defRPr sz="2800">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D55A223-BDE3-4662-BD05-6BDBDD27824A}" type="slidenum">
              <a:rPr lang="en-US" smtClean="0">
                <a:solidFill>
                  <a:srgbClr val="FFFFFF"/>
                </a:solidFill>
              </a:rPr>
              <a:pPr/>
              <a:t>‹#›</a:t>
            </a:fld>
            <a:endParaRPr lang="en-US">
              <a:solidFill>
                <a:srgbClr val="FFFFFF"/>
              </a:solidFill>
            </a:endParaRPr>
          </a:p>
        </p:txBody>
      </p:sp>
      <p:pic>
        <p:nvPicPr>
          <p:cNvPr id="5" name="Picture 10" descr="BCBSTX All Single Line Master Outline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7208"/>
          <a:stretch/>
        </p:blipFill>
        <p:spPr bwMode="auto">
          <a:xfrm>
            <a:off x="8051622" y="376923"/>
            <a:ext cx="714965" cy="3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2009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62534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hoose-We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886" y="2394688"/>
            <a:ext cx="4120729" cy="122236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Tree>
    <p:extLst>
      <p:ext uri="{BB962C8B-B14F-4D97-AF65-F5344CB8AC3E}">
        <p14:creationId xmlns:p14="http://schemas.microsoft.com/office/powerpoint/2010/main" val="66566801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
        <p:nvSpPr>
          <p:cNvPr id="4" name="Text Placeholder 3"/>
          <p:cNvSpPr>
            <a:spLocks noGrp="1"/>
          </p:cNvSpPr>
          <p:nvPr>
            <p:ph type="body" sz="quarter" idx="10"/>
          </p:nvPr>
        </p:nvSpPr>
        <p:spPr>
          <a:xfrm>
            <a:off x="3982849" y="1704442"/>
            <a:ext cx="4569337" cy="2809444"/>
          </a:xfrm>
        </p:spPr>
        <p:txBody>
          <a:bodyPr anchor="ctr"/>
          <a:lstStyle>
            <a:lvl1pPr marL="0" indent="0" algn="ctr">
              <a:buNone/>
              <a:defRPr sz="3600">
                <a:solidFill>
                  <a:schemeClr val="accent2"/>
                </a:solidFill>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23728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384FA50-8B36-4B06-A05C-1E58CBA999B5}" type="slidenum">
              <a:rPr lang="en-US" smtClean="0"/>
              <a:pPr/>
              <a:t>‹#›</a:t>
            </a:fld>
            <a:endParaRPr lang="en-US" dirty="0"/>
          </a:p>
        </p:txBody>
      </p:sp>
    </p:spTree>
    <p:extLst>
      <p:ext uri="{BB962C8B-B14F-4D97-AF65-F5344CB8AC3E}">
        <p14:creationId xmlns:p14="http://schemas.microsoft.com/office/powerpoint/2010/main" val="3905857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3600" b="1" smtClean="0">
              <a:solidFill>
                <a:srgbClr val="F29625"/>
              </a:solidFill>
              <a:latin typeface="Arial" pitchFamily="34" charset="0"/>
            </a:endParaRPr>
          </a:p>
        </p:txBody>
      </p:sp>
      <p:sp>
        <p:nvSpPr>
          <p:cNvPr id="2" name="Title 1"/>
          <p:cNvSpPr>
            <a:spLocks noGrp="1"/>
          </p:cNvSpPr>
          <p:nvPr>
            <p:ph type="title"/>
          </p:nvPr>
        </p:nvSpPr>
        <p:spPr/>
        <p:txBody>
          <a:bodyPr/>
          <a:lstStyle>
            <a:lvl1pPr>
              <a:defRPr sz="2800">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D55A223-BDE3-4662-BD05-6BDBDD27824A}" type="slidenum">
              <a:rPr lang="en-US" smtClean="0">
                <a:solidFill>
                  <a:srgbClr val="FFFFFF"/>
                </a:solidFill>
              </a:rPr>
              <a:pPr/>
              <a:t>‹#›</a:t>
            </a:fld>
            <a:endParaRPr lang="en-US">
              <a:solidFill>
                <a:srgbClr val="FFFFFF"/>
              </a:solidFill>
            </a:endParaRPr>
          </a:p>
        </p:txBody>
      </p:sp>
      <p:pic>
        <p:nvPicPr>
          <p:cNvPr id="5" name="Picture 10" descr="BCBSTX All Single Line Master Outline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7208"/>
          <a:stretch/>
        </p:blipFill>
        <p:spPr bwMode="auto">
          <a:xfrm>
            <a:off x="8051622" y="376923"/>
            <a:ext cx="714965" cy="3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2009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625348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hoose-We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50886" y="2394688"/>
            <a:ext cx="4120729" cy="122236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Tree>
    <p:extLst>
      <p:ext uri="{BB962C8B-B14F-4D97-AF65-F5344CB8AC3E}">
        <p14:creationId xmlns:p14="http://schemas.microsoft.com/office/powerpoint/2010/main" val="332881913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8433" y="273542"/>
            <a:ext cx="1853835" cy="476580"/>
          </a:xfrm>
          <a:prstGeom prst="rect">
            <a:avLst/>
          </a:prstGeom>
        </p:spPr>
      </p:pic>
      <p:sp>
        <p:nvSpPr>
          <p:cNvPr id="8" name="Text Box 39"/>
          <p:cNvSpPr txBox="1">
            <a:spLocks noChangeArrowheads="1"/>
          </p:cNvSpPr>
          <p:nvPr userDrawn="1"/>
        </p:nvSpPr>
        <p:spPr bwMode="auto">
          <a:xfrm>
            <a:off x="21725" y="6632208"/>
            <a:ext cx="60901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700" dirty="0">
                <a:solidFill>
                  <a:srgbClr val="FFFFFF">
                    <a:lumMod val="65000"/>
                  </a:srgbClr>
                </a:solidFill>
                <a:latin typeface="Arial Narrow" panose="020B0606020202030204" pitchFamily="34" charset="0"/>
              </a:rPr>
              <a:t>A Division of Health Care Service Corporation, a Mutual Legal Reserve Company, </a:t>
            </a:r>
            <a:r>
              <a:rPr lang="en-US" sz="700" dirty="0" smtClean="0">
                <a:solidFill>
                  <a:srgbClr val="FFFFFF">
                    <a:lumMod val="65000"/>
                  </a:srgbClr>
                </a:solidFill>
                <a:latin typeface="Arial Narrow" panose="020B0606020202030204" pitchFamily="34" charset="0"/>
              </a:rPr>
              <a:t>an </a:t>
            </a:r>
            <a:r>
              <a:rPr lang="en-US" sz="700" dirty="0">
                <a:solidFill>
                  <a:srgbClr val="FFFFFF">
                    <a:lumMod val="65000"/>
                  </a:srgbClr>
                </a:solidFill>
                <a:latin typeface="Arial Narrow" panose="020B0606020202030204" pitchFamily="34" charset="0"/>
              </a:rPr>
              <a:t>Independent Licensee of the Blue Cross and Blue Shield Association </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290" y="189390"/>
            <a:ext cx="2924819" cy="64605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0785" y="5158904"/>
            <a:ext cx="3065740" cy="683145"/>
          </a:xfrm>
          <a:prstGeom prst="rect">
            <a:avLst/>
          </a:prstGeom>
        </p:spPr>
      </p:pic>
      <p:sp>
        <p:nvSpPr>
          <p:cNvPr id="4" name="Text Placeholder 3"/>
          <p:cNvSpPr>
            <a:spLocks noGrp="1"/>
          </p:cNvSpPr>
          <p:nvPr>
            <p:ph type="body" sz="quarter" idx="10"/>
          </p:nvPr>
        </p:nvSpPr>
        <p:spPr>
          <a:xfrm>
            <a:off x="3982849" y="1704442"/>
            <a:ext cx="4569337" cy="2809444"/>
          </a:xfrm>
        </p:spPr>
        <p:txBody>
          <a:bodyPr anchor="ctr"/>
          <a:lstStyle>
            <a:lvl1pPr marL="0" indent="0" algn="ctr">
              <a:buNone/>
              <a:defRPr sz="3600">
                <a:solidFill>
                  <a:schemeClr val="accent2"/>
                </a:solidFill>
                <a:latin typeface="Franklin Gothic Medium" panose="020B06030201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35324503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3600" b="1" smtClean="0">
              <a:solidFill>
                <a:srgbClr val="F29625"/>
              </a:solidFill>
              <a:latin typeface="Arial" pitchFamily="34" charset="0"/>
            </a:endParaRPr>
          </a:p>
        </p:txBody>
      </p:sp>
      <p:sp>
        <p:nvSpPr>
          <p:cNvPr id="2" name="Title 1"/>
          <p:cNvSpPr>
            <a:spLocks noGrp="1"/>
          </p:cNvSpPr>
          <p:nvPr>
            <p:ph type="title"/>
          </p:nvPr>
        </p:nvSpPr>
        <p:spPr/>
        <p:txBody>
          <a:bodyPr/>
          <a:lstStyle>
            <a:lvl1pPr>
              <a:defRPr sz="2800">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D55A223-BDE3-4662-BD05-6BDBDD27824A}" type="slidenum">
              <a:rPr lang="en-US" smtClean="0">
                <a:solidFill>
                  <a:srgbClr val="FFFFFF"/>
                </a:solidFill>
              </a:rPr>
              <a:pPr/>
              <a:t>‹#›</a:t>
            </a:fld>
            <a:endParaRPr lang="en-US">
              <a:solidFill>
                <a:srgbClr val="FFFFFF"/>
              </a:solidFill>
            </a:endParaRPr>
          </a:p>
        </p:txBody>
      </p:sp>
      <p:pic>
        <p:nvPicPr>
          <p:cNvPr id="5" name="Picture 10" descr="BCBSTX All Single Line Master Outline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7208"/>
          <a:stretch/>
        </p:blipFill>
        <p:spPr bwMode="auto">
          <a:xfrm>
            <a:off x="8051622" y="376923"/>
            <a:ext cx="714965" cy="3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3960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31785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8.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theme" Target="../theme/theme11.xml"/><Relationship Id="rId4"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jpg"/><Relationship Id="rId5" Type="http://schemas.openxmlformats.org/officeDocument/2006/relationships/theme" Target="../theme/theme12.xml"/><Relationship Id="rId4" Type="http://schemas.openxmlformats.org/officeDocument/2006/relationships/slideLayout" Target="../slideLayouts/slideLayout7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1.jpg"/><Relationship Id="rId5" Type="http://schemas.openxmlformats.org/officeDocument/2006/relationships/theme" Target="../theme/theme13.xml"/><Relationship Id="rId4" Type="http://schemas.openxmlformats.org/officeDocument/2006/relationships/slideLayout" Target="../slideLayouts/slideLayout8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image" Target="../media/image1.jpg"/><Relationship Id="rId5" Type="http://schemas.openxmlformats.org/officeDocument/2006/relationships/theme" Target="../theme/theme14.xml"/><Relationship Id="rId4" Type="http://schemas.openxmlformats.org/officeDocument/2006/relationships/slideLayout" Target="../slideLayouts/slideLayout8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image" Target="../media/image1.jpg"/><Relationship Id="rId5" Type="http://schemas.openxmlformats.org/officeDocument/2006/relationships/theme" Target="../theme/theme15.xml"/><Relationship Id="rId4" Type="http://schemas.openxmlformats.org/officeDocument/2006/relationships/slideLayout" Target="../slideLayouts/slideLayout91.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1.jpg"/><Relationship Id="rId5" Type="http://schemas.openxmlformats.org/officeDocument/2006/relationships/theme" Target="../theme/theme16.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8.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jpg"/><Relationship Id="rId5" Type="http://schemas.openxmlformats.org/officeDocument/2006/relationships/theme" Target="../theme/theme8.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jpg"/><Relationship Id="rId5" Type="http://schemas.openxmlformats.org/officeDocument/2006/relationships/theme" Target="../theme/theme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bwMode="auto">
          <a:xfrm>
            <a:off x="226299" y="73152"/>
            <a:ext cx="837303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dirty="0" smtClean="0"/>
              <a:t>Header</a:t>
            </a:r>
          </a:p>
        </p:txBody>
      </p:sp>
      <p:sp>
        <p:nvSpPr>
          <p:cNvPr id="22532" name="Rectangle 4"/>
          <p:cNvSpPr>
            <a:spLocks noGrp="1" noChangeArrowheads="1"/>
          </p:cNvSpPr>
          <p:nvPr>
            <p:ph type="body" idx="1"/>
          </p:nvPr>
        </p:nvSpPr>
        <p:spPr bwMode="auto">
          <a:xfrm>
            <a:off x="252892" y="1371600"/>
            <a:ext cx="8391889"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3"/>
          <p:cNvSpPr>
            <a:spLocks noGrp="1"/>
          </p:cNvSpPr>
          <p:nvPr>
            <p:ph type="sldNum" sz="quarter" idx="4"/>
          </p:nvPr>
        </p:nvSpPr>
        <p:spPr>
          <a:xfrm>
            <a:off x="8305513" y="6641450"/>
            <a:ext cx="754327" cy="247651"/>
          </a:xfrm>
          <a:prstGeom prst="rect">
            <a:avLst/>
          </a:prstGeom>
        </p:spPr>
        <p:txBody>
          <a:bodyPr/>
          <a:lstStyle>
            <a:lvl1pPr algn="r">
              <a:defRPr sz="900" b="0">
                <a:solidFill>
                  <a:schemeClr val="bg1"/>
                </a:solidFill>
              </a:defRPr>
            </a:lvl1pPr>
          </a:lstStyle>
          <a:p>
            <a:pPr>
              <a:defRPr/>
            </a:pPr>
            <a:fld id="{1BFF99A3-9808-460D-BFC9-01E9768B4113}" type="slidenum">
              <a:rPr lang="en-US" smtClean="0"/>
              <a:pPr>
                <a:defRPr/>
              </a:pPr>
              <a:t>‹#›</a:t>
            </a:fld>
            <a:endParaRPr lang="en-US" dirty="0"/>
          </a:p>
        </p:txBody>
      </p:sp>
    </p:spTree>
    <p:extLst>
      <p:ext uri="{BB962C8B-B14F-4D97-AF65-F5344CB8AC3E}">
        <p14:creationId xmlns:p14="http://schemas.microsoft.com/office/powerpoint/2010/main" val="38104923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3" r:id="rId3"/>
    <p:sldLayoutId id="2147483690" r:id="rId4"/>
    <p:sldLayoutId id="2147483692" r:id="rId5"/>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0">
          <a:solidFill>
            <a:schemeClr val="accent6"/>
          </a:solidFill>
          <a:latin typeface="Franklin Gothic Medium" panose="020B0603020102020204" pitchFamily="34" charset="0"/>
          <a:ea typeface="+mj-ea"/>
          <a:cs typeface="+mj-cs"/>
        </a:defRPr>
      </a:lvl1pPr>
      <a:lvl2pPr algn="l" rtl="0" eaLnBrk="0" fontAlgn="base" hangingPunct="0">
        <a:spcBef>
          <a:spcPct val="0"/>
        </a:spcBef>
        <a:spcAft>
          <a:spcPct val="0"/>
        </a:spcAft>
        <a:defRPr sz="3600">
          <a:solidFill>
            <a:srgbClr val="2B9EED"/>
          </a:solidFill>
          <a:latin typeface="Candara" pitchFamily="34" charset="0"/>
        </a:defRPr>
      </a:lvl2pPr>
      <a:lvl3pPr algn="l" rtl="0" eaLnBrk="0" fontAlgn="base" hangingPunct="0">
        <a:spcBef>
          <a:spcPct val="0"/>
        </a:spcBef>
        <a:spcAft>
          <a:spcPct val="0"/>
        </a:spcAft>
        <a:defRPr sz="3600">
          <a:solidFill>
            <a:srgbClr val="2B9EED"/>
          </a:solidFill>
          <a:latin typeface="Candara" pitchFamily="34" charset="0"/>
        </a:defRPr>
      </a:lvl3pPr>
      <a:lvl4pPr algn="l" rtl="0" eaLnBrk="0" fontAlgn="base" hangingPunct="0">
        <a:spcBef>
          <a:spcPct val="0"/>
        </a:spcBef>
        <a:spcAft>
          <a:spcPct val="0"/>
        </a:spcAft>
        <a:defRPr sz="3600">
          <a:solidFill>
            <a:srgbClr val="2B9EED"/>
          </a:solidFill>
          <a:latin typeface="Candara" pitchFamily="34" charset="0"/>
        </a:defRPr>
      </a:lvl4pPr>
      <a:lvl5pPr algn="l" rtl="0" eaLnBrk="0" fontAlgn="base" hangingPunct="0">
        <a:spcBef>
          <a:spcPct val="0"/>
        </a:spcBef>
        <a:spcAft>
          <a:spcPct val="0"/>
        </a:spcAft>
        <a:defRPr sz="3600">
          <a:solidFill>
            <a:srgbClr val="2B9EED"/>
          </a:solidFill>
          <a:latin typeface="Candara" pitchFamily="34" charset="0"/>
        </a:defRPr>
      </a:lvl5pPr>
      <a:lvl6pPr marL="457200" algn="l" rtl="0" fontAlgn="base">
        <a:spcBef>
          <a:spcPct val="0"/>
        </a:spcBef>
        <a:spcAft>
          <a:spcPct val="0"/>
        </a:spcAft>
        <a:defRPr sz="3200" i="1">
          <a:solidFill>
            <a:schemeClr val="tx2"/>
          </a:solidFill>
          <a:latin typeface="Candara" pitchFamily="34" charset="0"/>
        </a:defRPr>
      </a:lvl6pPr>
      <a:lvl7pPr marL="914400" algn="l" rtl="0" fontAlgn="base">
        <a:spcBef>
          <a:spcPct val="0"/>
        </a:spcBef>
        <a:spcAft>
          <a:spcPct val="0"/>
        </a:spcAft>
        <a:defRPr sz="3200" i="1">
          <a:solidFill>
            <a:schemeClr val="tx2"/>
          </a:solidFill>
          <a:latin typeface="Candara" pitchFamily="34" charset="0"/>
        </a:defRPr>
      </a:lvl7pPr>
      <a:lvl8pPr marL="1371600" algn="l" rtl="0" fontAlgn="base">
        <a:spcBef>
          <a:spcPct val="0"/>
        </a:spcBef>
        <a:spcAft>
          <a:spcPct val="0"/>
        </a:spcAft>
        <a:defRPr sz="3200" i="1">
          <a:solidFill>
            <a:schemeClr val="tx2"/>
          </a:solidFill>
          <a:latin typeface="Candara" pitchFamily="34" charset="0"/>
        </a:defRPr>
      </a:lvl8pPr>
      <a:lvl9pPr marL="1828800" algn="l" rtl="0" fontAlgn="base">
        <a:spcBef>
          <a:spcPct val="0"/>
        </a:spcBef>
        <a:spcAft>
          <a:spcPct val="0"/>
        </a:spcAft>
        <a:defRPr sz="3200" i="1">
          <a:solidFill>
            <a:schemeClr val="tx2"/>
          </a:solidFill>
          <a:latin typeface="Candara" pitchFamily="34" charset="0"/>
        </a:defRPr>
      </a:lvl9pPr>
    </p:titleStyle>
    <p:bodyStyle>
      <a:lvl1pPr marL="228600" indent="-228600" algn="l" rtl="0" eaLnBrk="0" fontAlgn="base" hangingPunct="0">
        <a:spcBef>
          <a:spcPct val="60000"/>
        </a:spcBef>
        <a:spcAft>
          <a:spcPct val="10000"/>
        </a:spcAft>
        <a:buClr>
          <a:schemeClr val="accent2"/>
        </a:buClr>
        <a:buSzPct val="115000"/>
        <a:buChar char="•"/>
        <a:defRPr sz="1600">
          <a:solidFill>
            <a:schemeClr val="tx1"/>
          </a:solidFill>
          <a:latin typeface="+mn-lt"/>
          <a:ea typeface="+mn-ea"/>
          <a:cs typeface="+mn-cs"/>
        </a:defRPr>
      </a:lvl1pPr>
      <a:lvl2pPr marL="687388" indent="-228600" algn="l" rtl="0" eaLnBrk="0" fontAlgn="base" hangingPunct="0">
        <a:spcBef>
          <a:spcPct val="25000"/>
        </a:spcBef>
        <a:spcAft>
          <a:spcPct val="15000"/>
        </a:spcAft>
        <a:buFont typeface="Arial" pitchFamily="34" charset="0"/>
        <a:buChar char="–"/>
        <a:defRPr sz="1200">
          <a:solidFill>
            <a:schemeClr val="tx1"/>
          </a:solidFill>
          <a:latin typeface="+mn-lt"/>
        </a:defRPr>
      </a:lvl2pPr>
      <a:lvl3pPr marL="1141413" indent="-227013" algn="l" rtl="0" eaLnBrk="0" fontAlgn="base" hangingPunct="0">
        <a:spcBef>
          <a:spcPct val="20000"/>
        </a:spcBef>
        <a:spcAft>
          <a:spcPct val="0"/>
        </a:spcAft>
        <a:buClr>
          <a:schemeClr val="tx1"/>
        </a:buClr>
        <a:buChar char="•"/>
        <a:defRPr sz="1200">
          <a:solidFill>
            <a:schemeClr val="tx1"/>
          </a:solidFill>
          <a:latin typeface="+mn-lt"/>
        </a:defRPr>
      </a:lvl3pPr>
      <a:lvl4pPr marL="1600200" indent="-228600" algn="l" rtl="0" eaLnBrk="0" fontAlgn="base" hangingPunct="0">
        <a:spcBef>
          <a:spcPct val="20000"/>
        </a:spcBef>
        <a:spcAft>
          <a:spcPct val="0"/>
        </a:spcAft>
        <a:buClr>
          <a:schemeClr val="bg2"/>
        </a:buClr>
        <a:buFont typeface="Arial" pitchFamily="34" charset="0"/>
        <a:buChar char="–"/>
        <a:defRPr sz="12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bwMode="auto">
          <a:xfrm>
            <a:off x="358306" y="26312"/>
            <a:ext cx="837303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dirty="0" smtClean="0"/>
              <a:t>Header</a:t>
            </a:r>
          </a:p>
        </p:txBody>
      </p:sp>
      <p:sp>
        <p:nvSpPr>
          <p:cNvPr id="22532" name="Rectangle 4"/>
          <p:cNvSpPr>
            <a:spLocks noGrp="1" noChangeArrowheads="1"/>
          </p:cNvSpPr>
          <p:nvPr>
            <p:ph type="body" idx="1"/>
          </p:nvPr>
        </p:nvSpPr>
        <p:spPr bwMode="auto">
          <a:xfrm>
            <a:off x="358306" y="1219200"/>
            <a:ext cx="8391889"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Slide Number Placeholder 1"/>
          <p:cNvSpPr>
            <a:spLocks noGrp="1"/>
          </p:cNvSpPr>
          <p:nvPr>
            <p:ph type="sldNum" sz="quarter" idx="4"/>
          </p:nvPr>
        </p:nvSpPr>
        <p:spPr>
          <a:xfrm>
            <a:off x="6864376" y="6385564"/>
            <a:ext cx="2112116" cy="365125"/>
          </a:xfrm>
          <a:prstGeom prst="rect">
            <a:avLst/>
          </a:prstGeom>
        </p:spPr>
        <p:txBody>
          <a:bodyPr vert="horz" lIns="91375" tIns="45688" rIns="91375" bIns="45688" rtlCol="0" anchor="ctr"/>
          <a:lstStyle>
            <a:lvl1pPr algn="r">
              <a:defRPr sz="1000" b="0">
                <a:solidFill>
                  <a:srgbClr val="00B0F0"/>
                </a:solidFill>
              </a:defRPr>
            </a:lvl1pPr>
          </a:lstStyle>
          <a:p>
            <a:pPr defTabSz="913748" fontAlgn="auto">
              <a:spcBef>
                <a:spcPts val="0"/>
              </a:spcBef>
              <a:spcAft>
                <a:spcPts val="0"/>
              </a:spcAft>
            </a:pPr>
            <a:fld id="{B971A0AC-CE92-4937-A7C0-9A54A5201CE3}" type="slidenum">
              <a:rPr lang="en-US" smtClean="0">
                <a:latin typeface="Arial"/>
              </a:rPr>
              <a:pPr defTabSz="913748" fontAlgn="auto">
                <a:spcBef>
                  <a:spcPts val="0"/>
                </a:spcBef>
                <a:spcAft>
                  <a:spcPts val="0"/>
                </a:spcAft>
              </a:pPr>
              <a:t>‹#›</a:t>
            </a:fld>
            <a:endParaRPr lang="en-US" dirty="0">
              <a:latin typeface="Arial"/>
            </a:endParaRPr>
          </a:p>
        </p:txBody>
      </p:sp>
      <p:pic>
        <p:nvPicPr>
          <p:cNvPr id="6" name="Picture 13" descr="BCBS cross n shield onl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980154" y="297545"/>
            <a:ext cx="691466" cy="365125"/>
          </a:xfrm>
          <a:prstGeom prst="rect">
            <a:avLst/>
          </a:prstGeom>
          <a:noFill/>
          <a:ln w="9525">
            <a:noFill/>
            <a:miter lim="800000"/>
            <a:headEnd/>
            <a:tailEnd/>
          </a:ln>
        </p:spPr>
      </p:pic>
    </p:spTree>
    <p:extLst>
      <p:ext uri="{BB962C8B-B14F-4D97-AF65-F5344CB8AC3E}">
        <p14:creationId xmlns:p14="http://schemas.microsoft.com/office/powerpoint/2010/main" val="194940271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ransition/>
  <p:timing>
    <p:tnLst>
      <p:par>
        <p:cTn id="1" dur="indefinite" restart="never" nodeType="tmRoot"/>
      </p:par>
    </p:tnLst>
  </p:timing>
  <p:hf hdr="0" ftr="0" dt="0"/>
  <p:txStyles>
    <p:titleStyle>
      <a:lvl1pPr algn="l" rtl="0" eaLnBrk="0" fontAlgn="base" hangingPunct="0">
        <a:lnSpc>
          <a:spcPct val="77000"/>
        </a:lnSpc>
        <a:spcBef>
          <a:spcPct val="0"/>
        </a:spcBef>
        <a:spcAft>
          <a:spcPct val="0"/>
        </a:spcAft>
        <a:defRPr sz="4400">
          <a:solidFill>
            <a:srgbClr val="00B0F0"/>
          </a:solidFill>
          <a:latin typeface="+mj-lt"/>
          <a:ea typeface="+mj-ea"/>
          <a:cs typeface="+mj-cs"/>
        </a:defRPr>
      </a:lvl1pPr>
      <a:lvl2pPr algn="l" rtl="0" eaLnBrk="0" fontAlgn="base" hangingPunct="0">
        <a:spcBef>
          <a:spcPct val="0"/>
        </a:spcBef>
        <a:spcAft>
          <a:spcPct val="0"/>
        </a:spcAft>
        <a:defRPr sz="3600">
          <a:solidFill>
            <a:srgbClr val="2B9EED"/>
          </a:solidFill>
          <a:latin typeface="Candara" pitchFamily="34" charset="0"/>
        </a:defRPr>
      </a:lvl2pPr>
      <a:lvl3pPr algn="l" rtl="0" eaLnBrk="0" fontAlgn="base" hangingPunct="0">
        <a:spcBef>
          <a:spcPct val="0"/>
        </a:spcBef>
        <a:spcAft>
          <a:spcPct val="0"/>
        </a:spcAft>
        <a:defRPr sz="3600">
          <a:solidFill>
            <a:srgbClr val="2B9EED"/>
          </a:solidFill>
          <a:latin typeface="Candara" pitchFamily="34" charset="0"/>
        </a:defRPr>
      </a:lvl3pPr>
      <a:lvl4pPr algn="l" rtl="0" eaLnBrk="0" fontAlgn="base" hangingPunct="0">
        <a:spcBef>
          <a:spcPct val="0"/>
        </a:spcBef>
        <a:spcAft>
          <a:spcPct val="0"/>
        </a:spcAft>
        <a:defRPr sz="3600">
          <a:solidFill>
            <a:srgbClr val="2B9EED"/>
          </a:solidFill>
          <a:latin typeface="Candara" pitchFamily="34" charset="0"/>
        </a:defRPr>
      </a:lvl4pPr>
      <a:lvl5pPr algn="l" rtl="0" eaLnBrk="0" fontAlgn="base" hangingPunct="0">
        <a:spcBef>
          <a:spcPct val="0"/>
        </a:spcBef>
        <a:spcAft>
          <a:spcPct val="0"/>
        </a:spcAft>
        <a:defRPr sz="3600">
          <a:solidFill>
            <a:srgbClr val="2B9EED"/>
          </a:solidFill>
          <a:latin typeface="Candara" pitchFamily="34" charset="0"/>
        </a:defRPr>
      </a:lvl5pPr>
      <a:lvl6pPr marL="456875" algn="l" rtl="0" fontAlgn="base">
        <a:spcBef>
          <a:spcPct val="0"/>
        </a:spcBef>
        <a:spcAft>
          <a:spcPct val="0"/>
        </a:spcAft>
        <a:defRPr sz="3200" i="1">
          <a:solidFill>
            <a:schemeClr val="tx2"/>
          </a:solidFill>
          <a:latin typeface="Candara" pitchFamily="34" charset="0"/>
        </a:defRPr>
      </a:lvl6pPr>
      <a:lvl7pPr marL="913748" algn="l" rtl="0" fontAlgn="base">
        <a:spcBef>
          <a:spcPct val="0"/>
        </a:spcBef>
        <a:spcAft>
          <a:spcPct val="0"/>
        </a:spcAft>
        <a:defRPr sz="3200" i="1">
          <a:solidFill>
            <a:schemeClr val="tx2"/>
          </a:solidFill>
          <a:latin typeface="Candara" pitchFamily="34" charset="0"/>
        </a:defRPr>
      </a:lvl7pPr>
      <a:lvl8pPr marL="1370621" algn="l" rtl="0" fontAlgn="base">
        <a:spcBef>
          <a:spcPct val="0"/>
        </a:spcBef>
        <a:spcAft>
          <a:spcPct val="0"/>
        </a:spcAft>
        <a:defRPr sz="3200" i="1">
          <a:solidFill>
            <a:schemeClr val="tx2"/>
          </a:solidFill>
          <a:latin typeface="Candara" pitchFamily="34" charset="0"/>
        </a:defRPr>
      </a:lvl8pPr>
      <a:lvl9pPr marL="1827495" algn="l" rtl="0" fontAlgn="base">
        <a:spcBef>
          <a:spcPct val="0"/>
        </a:spcBef>
        <a:spcAft>
          <a:spcPct val="0"/>
        </a:spcAft>
        <a:defRPr sz="3200" i="1">
          <a:solidFill>
            <a:schemeClr val="tx2"/>
          </a:solidFill>
          <a:latin typeface="Candara" pitchFamily="34" charset="0"/>
        </a:defRPr>
      </a:lvl9pPr>
    </p:titleStyle>
    <p:bodyStyle>
      <a:lvl1pPr marL="228436" indent="-228436" algn="l" rtl="0" eaLnBrk="0" fontAlgn="base" hangingPunct="0">
        <a:spcBef>
          <a:spcPct val="60000"/>
        </a:spcBef>
        <a:spcAft>
          <a:spcPct val="10000"/>
        </a:spcAft>
        <a:buClr>
          <a:srgbClr val="0070C0"/>
        </a:buClr>
        <a:buSzPct val="125000"/>
        <a:buChar char="•"/>
        <a:defRPr sz="1600">
          <a:solidFill>
            <a:schemeClr val="tx1"/>
          </a:solidFill>
          <a:latin typeface="+mn-lt"/>
          <a:ea typeface="+mn-ea"/>
          <a:cs typeface="+mn-cs"/>
        </a:defRPr>
      </a:lvl1pPr>
      <a:lvl2pPr marL="686898" indent="-228436" algn="l" rtl="0" eaLnBrk="0" fontAlgn="base" hangingPunct="0">
        <a:spcBef>
          <a:spcPct val="25000"/>
        </a:spcBef>
        <a:spcAft>
          <a:spcPct val="15000"/>
        </a:spcAft>
        <a:buClr>
          <a:srgbClr val="0070C0"/>
        </a:buClr>
        <a:buFont typeface="Arial" pitchFamily="34" charset="0"/>
        <a:buChar char="–"/>
        <a:defRPr sz="1200">
          <a:solidFill>
            <a:schemeClr val="tx1"/>
          </a:solidFill>
          <a:latin typeface="+mn-lt"/>
        </a:defRPr>
      </a:lvl2pPr>
      <a:lvl3pPr marL="1140599" indent="-226850" algn="l" rtl="0" eaLnBrk="0" fontAlgn="base" hangingPunct="0">
        <a:spcBef>
          <a:spcPct val="20000"/>
        </a:spcBef>
        <a:spcAft>
          <a:spcPct val="0"/>
        </a:spcAft>
        <a:buClr>
          <a:srgbClr val="0070C0"/>
        </a:buClr>
        <a:buChar char="•"/>
        <a:defRPr sz="1200">
          <a:solidFill>
            <a:schemeClr val="tx1"/>
          </a:solidFill>
          <a:latin typeface="+mn-lt"/>
        </a:defRPr>
      </a:lvl3pPr>
      <a:lvl4pPr marL="1599057" indent="-228436" algn="l" rtl="0" eaLnBrk="0" fontAlgn="base" hangingPunct="0">
        <a:spcBef>
          <a:spcPct val="20000"/>
        </a:spcBef>
        <a:spcAft>
          <a:spcPct val="0"/>
        </a:spcAft>
        <a:buClr>
          <a:srgbClr val="0070C0"/>
        </a:buClr>
        <a:buFont typeface="Arial" pitchFamily="34" charset="0"/>
        <a:buChar char="–"/>
        <a:defRPr sz="1200">
          <a:solidFill>
            <a:schemeClr val="tx1"/>
          </a:solidFill>
          <a:latin typeface="+mn-lt"/>
        </a:defRPr>
      </a:lvl4pPr>
      <a:lvl5pPr marL="2055932" indent="-228436" algn="l" rtl="0" eaLnBrk="0" fontAlgn="base" hangingPunct="0">
        <a:spcBef>
          <a:spcPct val="20000"/>
        </a:spcBef>
        <a:spcAft>
          <a:spcPct val="0"/>
        </a:spcAft>
        <a:buChar char="»"/>
        <a:defRPr sz="1400">
          <a:solidFill>
            <a:schemeClr val="tx1"/>
          </a:solidFill>
          <a:latin typeface="+mn-lt"/>
        </a:defRPr>
      </a:lvl5pPr>
      <a:lvl6pPr marL="2512808" indent="-228436" algn="l" rtl="0" fontAlgn="base">
        <a:spcBef>
          <a:spcPct val="20000"/>
        </a:spcBef>
        <a:spcAft>
          <a:spcPct val="0"/>
        </a:spcAft>
        <a:buChar char="»"/>
        <a:defRPr sz="1400">
          <a:solidFill>
            <a:schemeClr val="tx1"/>
          </a:solidFill>
          <a:latin typeface="+mn-lt"/>
        </a:defRPr>
      </a:lvl6pPr>
      <a:lvl7pPr marL="2969681" indent="-228436" algn="l" rtl="0" fontAlgn="base">
        <a:spcBef>
          <a:spcPct val="20000"/>
        </a:spcBef>
        <a:spcAft>
          <a:spcPct val="0"/>
        </a:spcAft>
        <a:buChar char="»"/>
        <a:defRPr sz="1400">
          <a:solidFill>
            <a:schemeClr val="tx1"/>
          </a:solidFill>
          <a:latin typeface="+mn-lt"/>
        </a:defRPr>
      </a:lvl7pPr>
      <a:lvl8pPr marL="3426555" indent="-228436" algn="l" rtl="0" fontAlgn="base">
        <a:spcBef>
          <a:spcPct val="20000"/>
        </a:spcBef>
        <a:spcAft>
          <a:spcPct val="0"/>
        </a:spcAft>
        <a:buChar char="»"/>
        <a:defRPr sz="1400">
          <a:solidFill>
            <a:schemeClr val="tx1"/>
          </a:solidFill>
          <a:latin typeface="+mn-lt"/>
        </a:defRPr>
      </a:lvl8pPr>
      <a:lvl9pPr marL="3883430" indent="-228436" algn="l" rtl="0" fontAlgn="base">
        <a:spcBef>
          <a:spcPct val="20000"/>
        </a:spcBef>
        <a:spcAft>
          <a:spcPct val="0"/>
        </a:spcAft>
        <a:buChar char="»"/>
        <a:defRPr sz="1400">
          <a:solidFill>
            <a:schemeClr val="tx1"/>
          </a:solidFill>
          <a:latin typeface="+mn-lt"/>
        </a:defRPr>
      </a:lvl9pPr>
    </p:bodyStyle>
    <p:otherStyle>
      <a:defPPr>
        <a:defRPr lang="en-US"/>
      </a:defPPr>
      <a:lvl1pPr marL="0" algn="l" defTabSz="913748" rtl="0" eaLnBrk="1" latinLnBrk="0" hangingPunct="1">
        <a:defRPr sz="1800" kern="1200">
          <a:solidFill>
            <a:schemeClr val="tx1"/>
          </a:solidFill>
          <a:latin typeface="+mn-lt"/>
          <a:ea typeface="+mn-ea"/>
          <a:cs typeface="+mn-cs"/>
        </a:defRPr>
      </a:lvl1pPr>
      <a:lvl2pPr marL="456875"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21" algn="l" defTabSz="913748" rtl="0" eaLnBrk="1" latinLnBrk="0" hangingPunct="1">
        <a:defRPr sz="1800" kern="1200">
          <a:solidFill>
            <a:schemeClr val="tx1"/>
          </a:solidFill>
          <a:latin typeface="+mn-lt"/>
          <a:ea typeface="+mn-ea"/>
          <a:cs typeface="+mn-cs"/>
        </a:defRPr>
      </a:lvl4pPr>
      <a:lvl5pPr marL="1827495" algn="l" defTabSz="913748" rtl="0" eaLnBrk="1" latinLnBrk="0" hangingPunct="1">
        <a:defRPr sz="1800" kern="1200">
          <a:solidFill>
            <a:schemeClr val="tx1"/>
          </a:solidFill>
          <a:latin typeface="+mn-lt"/>
          <a:ea typeface="+mn-ea"/>
          <a:cs typeface="+mn-cs"/>
        </a:defRPr>
      </a:lvl5pPr>
      <a:lvl6pPr marL="2284370" algn="l" defTabSz="913748" rtl="0" eaLnBrk="1" latinLnBrk="0" hangingPunct="1">
        <a:defRPr sz="1800" kern="1200">
          <a:solidFill>
            <a:schemeClr val="tx1"/>
          </a:solidFill>
          <a:latin typeface="+mn-lt"/>
          <a:ea typeface="+mn-ea"/>
          <a:cs typeface="+mn-cs"/>
        </a:defRPr>
      </a:lvl6pPr>
      <a:lvl7pPr marL="2741243" algn="l" defTabSz="913748" rtl="0" eaLnBrk="1" latinLnBrk="0" hangingPunct="1">
        <a:defRPr sz="1800" kern="1200">
          <a:solidFill>
            <a:schemeClr val="tx1"/>
          </a:solidFill>
          <a:latin typeface="+mn-lt"/>
          <a:ea typeface="+mn-ea"/>
          <a:cs typeface="+mn-cs"/>
        </a:defRPr>
      </a:lvl7pPr>
      <a:lvl8pPr marL="3198118" algn="l" defTabSz="913748" rtl="0" eaLnBrk="1" latinLnBrk="0" hangingPunct="1">
        <a:defRPr sz="1800" kern="1200">
          <a:solidFill>
            <a:schemeClr val="tx1"/>
          </a:solidFill>
          <a:latin typeface="+mn-lt"/>
          <a:ea typeface="+mn-ea"/>
          <a:cs typeface="+mn-cs"/>
        </a:defRPr>
      </a:lvl8pPr>
      <a:lvl9pPr marL="3654992" algn="l" defTabSz="91374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596" y="274638"/>
            <a:ext cx="814673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2596" y="1600203"/>
            <a:ext cx="814673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2596" y="6356353"/>
            <a:ext cx="211211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Franklin Gothic Book"/>
            </a:endParaRPr>
          </a:p>
        </p:txBody>
      </p:sp>
      <p:sp>
        <p:nvSpPr>
          <p:cNvPr id="5" name="Footer Placeholder 4"/>
          <p:cNvSpPr>
            <a:spLocks noGrp="1"/>
          </p:cNvSpPr>
          <p:nvPr>
            <p:ph type="ftr" sz="quarter" idx="3"/>
          </p:nvPr>
        </p:nvSpPr>
        <p:spPr>
          <a:xfrm>
            <a:off x="3092741" y="6356353"/>
            <a:ext cx="28664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Franklin Gothic Book"/>
            </a:endParaRPr>
          </a:p>
        </p:txBody>
      </p:sp>
      <p:sp>
        <p:nvSpPr>
          <p:cNvPr id="9" name="Slide Number Placeholder 2"/>
          <p:cNvSpPr txBox="1">
            <a:spLocks/>
          </p:cNvSpPr>
          <p:nvPr/>
        </p:nvSpPr>
        <p:spPr>
          <a:xfrm>
            <a:off x="6828121" y="6380103"/>
            <a:ext cx="211211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defRPr/>
            </a:pPr>
            <a:fld id="{B4D27E64-7640-A141-8E44-682CDA0206F3}" type="slidenum">
              <a:rPr lang="en-US" b="1" smtClean="0">
                <a:solidFill>
                  <a:srgbClr val="00B0F0"/>
                </a:solidFill>
                <a:latin typeface="Arial"/>
              </a:rPr>
              <a:pPr>
                <a:defRPr/>
              </a:pPr>
              <a:t>‹#›</a:t>
            </a:fld>
            <a:endParaRPr lang="en-US" b="1" dirty="0">
              <a:solidFill>
                <a:srgbClr val="00B0F0"/>
              </a:solidFill>
              <a:latin typeface="Arial"/>
            </a:endParaRPr>
          </a:p>
        </p:txBody>
      </p:sp>
    </p:spTree>
    <p:extLst>
      <p:ext uri="{BB962C8B-B14F-4D97-AF65-F5344CB8AC3E}">
        <p14:creationId xmlns:p14="http://schemas.microsoft.com/office/powerpoint/2010/main" val="175533318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rgbClr val="00B0F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63228" y="0"/>
            <a:ext cx="7090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7091" name="Rectangle 3"/>
          <p:cNvSpPr>
            <a:spLocks noGrp="1" noChangeArrowheads="1"/>
          </p:cNvSpPr>
          <p:nvPr>
            <p:ph type="body" idx="1"/>
          </p:nvPr>
        </p:nvSpPr>
        <p:spPr bwMode="auto">
          <a:xfrm>
            <a:off x="238085" y="1192378"/>
            <a:ext cx="8499539" cy="52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7093" name="Rectangle 5"/>
          <p:cNvSpPr>
            <a:spLocks noGrp="1" noChangeArrowheads="1"/>
          </p:cNvSpPr>
          <p:nvPr>
            <p:ph type="sldNum" sz="quarter" idx="4"/>
          </p:nvPr>
        </p:nvSpPr>
        <p:spPr bwMode="auto">
          <a:xfrm>
            <a:off x="6945140" y="6623053"/>
            <a:ext cx="211211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Arial Narrow" panose="020B0606020202030204" pitchFamily="34" charset="0"/>
              </a:defRPr>
            </a:lvl1p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7746367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Lst>
  <p:hf hdr="0" ftr="0" dt="0"/>
  <p:txStyles>
    <p:title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40000"/>
        </a:spcBef>
        <a:spcAft>
          <a:spcPct val="0"/>
        </a:spcAft>
        <a:buClr>
          <a:schemeClr val="accent4"/>
        </a:buClr>
        <a:buFont typeface="Arial" panose="020B0604020202020204" pitchFamily="34" charset="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1600">
          <a:solidFill>
            <a:srgbClr val="000000"/>
          </a:solidFill>
          <a:latin typeface="+mn-lt"/>
        </a:defRPr>
      </a:lvl3pPr>
      <a:lvl4pPr marL="1600200" indent="-228600" algn="l" rtl="0" eaLnBrk="1" fontAlgn="base" hangingPunct="1">
        <a:spcBef>
          <a:spcPct val="20000"/>
        </a:spcBef>
        <a:spcAft>
          <a:spcPct val="0"/>
        </a:spcAft>
        <a:buChar char="–"/>
        <a:defRPr sz="1400">
          <a:solidFill>
            <a:srgbClr val="000000"/>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63228" y="0"/>
            <a:ext cx="7090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7091" name="Rectangle 3"/>
          <p:cNvSpPr>
            <a:spLocks noGrp="1" noChangeArrowheads="1"/>
          </p:cNvSpPr>
          <p:nvPr>
            <p:ph type="body" idx="1"/>
          </p:nvPr>
        </p:nvSpPr>
        <p:spPr bwMode="auto">
          <a:xfrm>
            <a:off x="238085" y="1192378"/>
            <a:ext cx="8499539" cy="52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7093" name="Rectangle 5"/>
          <p:cNvSpPr>
            <a:spLocks noGrp="1" noChangeArrowheads="1"/>
          </p:cNvSpPr>
          <p:nvPr>
            <p:ph type="sldNum" sz="quarter" idx="4"/>
          </p:nvPr>
        </p:nvSpPr>
        <p:spPr bwMode="auto">
          <a:xfrm>
            <a:off x="6945140" y="6623053"/>
            <a:ext cx="211211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Arial Narrow" panose="020B0606020202030204" pitchFamily="34" charset="0"/>
              </a:defRPr>
            </a:lvl1p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2552702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Lst>
  <p:hf hdr="0" ftr="0" dt="0"/>
  <p:txStyles>
    <p:title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40000"/>
        </a:spcBef>
        <a:spcAft>
          <a:spcPct val="0"/>
        </a:spcAft>
        <a:buClr>
          <a:schemeClr val="accent4"/>
        </a:buClr>
        <a:buFont typeface="Arial" panose="020B0604020202020204" pitchFamily="34" charset="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1600">
          <a:solidFill>
            <a:srgbClr val="000000"/>
          </a:solidFill>
          <a:latin typeface="+mn-lt"/>
        </a:defRPr>
      </a:lvl3pPr>
      <a:lvl4pPr marL="1600200" indent="-228600" algn="l" rtl="0" eaLnBrk="1" fontAlgn="base" hangingPunct="1">
        <a:spcBef>
          <a:spcPct val="20000"/>
        </a:spcBef>
        <a:spcAft>
          <a:spcPct val="0"/>
        </a:spcAft>
        <a:buChar char="–"/>
        <a:defRPr sz="1400">
          <a:solidFill>
            <a:srgbClr val="000000"/>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63228" y="0"/>
            <a:ext cx="7090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7091" name="Rectangle 3"/>
          <p:cNvSpPr>
            <a:spLocks noGrp="1" noChangeArrowheads="1"/>
          </p:cNvSpPr>
          <p:nvPr>
            <p:ph type="body" idx="1"/>
          </p:nvPr>
        </p:nvSpPr>
        <p:spPr bwMode="auto">
          <a:xfrm>
            <a:off x="238085" y="1192378"/>
            <a:ext cx="8499539" cy="52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7093" name="Rectangle 5"/>
          <p:cNvSpPr>
            <a:spLocks noGrp="1" noChangeArrowheads="1"/>
          </p:cNvSpPr>
          <p:nvPr>
            <p:ph type="sldNum" sz="quarter" idx="4"/>
          </p:nvPr>
        </p:nvSpPr>
        <p:spPr bwMode="auto">
          <a:xfrm>
            <a:off x="6945140" y="6623053"/>
            <a:ext cx="211211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Arial Narrow" panose="020B0606020202030204" pitchFamily="34" charset="0"/>
              </a:defRPr>
            </a:lvl1p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2552702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Lst>
  <p:hf hdr="0" ftr="0" dt="0"/>
  <p:txStyles>
    <p:title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40000"/>
        </a:spcBef>
        <a:spcAft>
          <a:spcPct val="0"/>
        </a:spcAft>
        <a:buClr>
          <a:schemeClr val="accent4"/>
        </a:buClr>
        <a:buFont typeface="Arial" panose="020B0604020202020204" pitchFamily="34" charset="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1600">
          <a:solidFill>
            <a:srgbClr val="000000"/>
          </a:solidFill>
          <a:latin typeface="+mn-lt"/>
        </a:defRPr>
      </a:lvl3pPr>
      <a:lvl4pPr marL="1600200" indent="-228600" algn="l" rtl="0" eaLnBrk="1" fontAlgn="base" hangingPunct="1">
        <a:spcBef>
          <a:spcPct val="20000"/>
        </a:spcBef>
        <a:spcAft>
          <a:spcPct val="0"/>
        </a:spcAft>
        <a:buChar char="–"/>
        <a:defRPr sz="1400">
          <a:solidFill>
            <a:srgbClr val="000000"/>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63228" y="0"/>
            <a:ext cx="7090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7091" name="Rectangle 3"/>
          <p:cNvSpPr>
            <a:spLocks noGrp="1" noChangeArrowheads="1"/>
          </p:cNvSpPr>
          <p:nvPr>
            <p:ph type="body" idx="1"/>
          </p:nvPr>
        </p:nvSpPr>
        <p:spPr bwMode="auto">
          <a:xfrm>
            <a:off x="238085" y="1192378"/>
            <a:ext cx="8499539" cy="52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7093" name="Rectangle 5"/>
          <p:cNvSpPr>
            <a:spLocks noGrp="1" noChangeArrowheads="1"/>
          </p:cNvSpPr>
          <p:nvPr>
            <p:ph type="sldNum" sz="quarter" idx="4"/>
          </p:nvPr>
        </p:nvSpPr>
        <p:spPr bwMode="auto">
          <a:xfrm>
            <a:off x="6945140" y="6623053"/>
            <a:ext cx="211211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Arial Narrow" panose="020B0606020202030204" pitchFamily="34" charset="0"/>
              </a:defRPr>
            </a:lvl1p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2552702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hf hdr="0" ftr="0" dt="0"/>
  <p:txStyles>
    <p:title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40000"/>
        </a:spcBef>
        <a:spcAft>
          <a:spcPct val="0"/>
        </a:spcAft>
        <a:buClr>
          <a:schemeClr val="accent4"/>
        </a:buClr>
        <a:buFont typeface="Arial" panose="020B0604020202020204" pitchFamily="34" charset="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1600">
          <a:solidFill>
            <a:srgbClr val="000000"/>
          </a:solidFill>
          <a:latin typeface="+mn-lt"/>
        </a:defRPr>
      </a:lvl3pPr>
      <a:lvl4pPr marL="1600200" indent="-228600" algn="l" rtl="0" eaLnBrk="1" fontAlgn="base" hangingPunct="1">
        <a:spcBef>
          <a:spcPct val="20000"/>
        </a:spcBef>
        <a:spcAft>
          <a:spcPct val="0"/>
        </a:spcAft>
        <a:buChar char="–"/>
        <a:defRPr sz="1400">
          <a:solidFill>
            <a:srgbClr val="000000"/>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63228" y="0"/>
            <a:ext cx="7090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7091" name="Rectangle 3"/>
          <p:cNvSpPr>
            <a:spLocks noGrp="1" noChangeArrowheads="1"/>
          </p:cNvSpPr>
          <p:nvPr>
            <p:ph type="body" idx="1"/>
          </p:nvPr>
        </p:nvSpPr>
        <p:spPr bwMode="auto">
          <a:xfrm>
            <a:off x="238085" y="1192378"/>
            <a:ext cx="8499539" cy="52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7093" name="Rectangle 5"/>
          <p:cNvSpPr>
            <a:spLocks noGrp="1" noChangeArrowheads="1"/>
          </p:cNvSpPr>
          <p:nvPr>
            <p:ph type="sldNum" sz="quarter" idx="4"/>
          </p:nvPr>
        </p:nvSpPr>
        <p:spPr bwMode="auto">
          <a:xfrm>
            <a:off x="6945140" y="6623053"/>
            <a:ext cx="211211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Arial Narrow" panose="020B0606020202030204" pitchFamily="34" charset="0"/>
              </a:defRPr>
            </a:lvl1p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2798425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p:hf hdr="0" ftr="0" dt="0"/>
  <p:txStyles>
    <p:title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40000"/>
        </a:spcBef>
        <a:spcAft>
          <a:spcPct val="0"/>
        </a:spcAft>
        <a:buClr>
          <a:schemeClr val="accent4"/>
        </a:buClr>
        <a:buFont typeface="Arial" panose="020B0604020202020204" pitchFamily="34" charset="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1600">
          <a:solidFill>
            <a:srgbClr val="000000"/>
          </a:solidFill>
          <a:latin typeface="+mn-lt"/>
        </a:defRPr>
      </a:lvl3pPr>
      <a:lvl4pPr marL="1600200" indent="-228600" algn="l" rtl="0" eaLnBrk="1" fontAlgn="base" hangingPunct="1">
        <a:spcBef>
          <a:spcPct val="20000"/>
        </a:spcBef>
        <a:spcAft>
          <a:spcPct val="0"/>
        </a:spcAft>
        <a:buChar char="–"/>
        <a:defRPr sz="1400">
          <a:solidFill>
            <a:srgbClr val="000000"/>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63228" y="0"/>
            <a:ext cx="7090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7091" name="Rectangle 3"/>
          <p:cNvSpPr>
            <a:spLocks noGrp="1" noChangeArrowheads="1"/>
          </p:cNvSpPr>
          <p:nvPr>
            <p:ph type="body" idx="1"/>
          </p:nvPr>
        </p:nvSpPr>
        <p:spPr bwMode="auto">
          <a:xfrm>
            <a:off x="238085" y="1192378"/>
            <a:ext cx="8499539" cy="52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7093" name="Rectangle 5"/>
          <p:cNvSpPr>
            <a:spLocks noGrp="1" noChangeArrowheads="1"/>
          </p:cNvSpPr>
          <p:nvPr>
            <p:ph type="sldNum" sz="quarter" idx="4"/>
          </p:nvPr>
        </p:nvSpPr>
        <p:spPr bwMode="auto">
          <a:xfrm>
            <a:off x="6945140" y="6623053"/>
            <a:ext cx="211211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Arial Narrow" panose="020B0606020202030204" pitchFamily="34" charset="0"/>
              </a:defRPr>
            </a:lvl1pPr>
          </a:lstStyle>
          <a:p>
            <a:fld id="{1384FA50-8B36-4B06-A05C-1E58CBA999B5}" type="slidenum">
              <a:rPr lang="en-US" smtClean="0"/>
              <a:pPr/>
              <a:t>‹#›</a:t>
            </a:fld>
            <a:endParaRPr lang="en-US" dirty="0"/>
          </a:p>
        </p:txBody>
      </p:sp>
    </p:spTree>
    <p:extLst>
      <p:ext uri="{BB962C8B-B14F-4D97-AF65-F5344CB8AC3E}">
        <p14:creationId xmlns:p14="http://schemas.microsoft.com/office/powerpoint/2010/main" val="3542403460"/>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701" r:id="rId3"/>
    <p:sldLayoutId id="2147483761" r:id="rId4"/>
  </p:sldLayoutIdLst>
  <p:hf hdr="0" ftr="0" dt="0"/>
  <p:txStyles>
    <p:title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40000"/>
        </a:spcBef>
        <a:spcAft>
          <a:spcPct val="0"/>
        </a:spcAft>
        <a:buClr>
          <a:schemeClr val="accent4"/>
        </a:buClr>
        <a:buFont typeface="Arial" panose="020B0604020202020204" pitchFamily="34" charset="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1600">
          <a:solidFill>
            <a:srgbClr val="000000"/>
          </a:solidFill>
          <a:latin typeface="+mn-lt"/>
        </a:defRPr>
      </a:lvl3pPr>
      <a:lvl4pPr marL="1600200" indent="-228600" algn="l" rtl="0" eaLnBrk="1" fontAlgn="base" hangingPunct="1">
        <a:spcBef>
          <a:spcPct val="20000"/>
        </a:spcBef>
        <a:spcAft>
          <a:spcPct val="0"/>
        </a:spcAft>
        <a:buChar char="–"/>
        <a:defRPr sz="1400">
          <a:solidFill>
            <a:srgbClr val="000000"/>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596" y="274638"/>
            <a:ext cx="814673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2596" y="1600203"/>
            <a:ext cx="814673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2596" y="6356353"/>
            <a:ext cx="211211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566D1-1BEA-4B73-8755-0C32501CEA0A}" type="datetimeFigureOut">
              <a:rPr lang="en-US" smtClean="0"/>
              <a:t>6/27/2016</a:t>
            </a:fld>
            <a:endParaRPr lang="en-US"/>
          </a:p>
        </p:txBody>
      </p:sp>
      <p:sp>
        <p:nvSpPr>
          <p:cNvPr id="5" name="Footer Placeholder 4"/>
          <p:cNvSpPr>
            <a:spLocks noGrp="1"/>
          </p:cNvSpPr>
          <p:nvPr>
            <p:ph type="ftr" sz="quarter" idx="3"/>
          </p:nvPr>
        </p:nvSpPr>
        <p:spPr>
          <a:xfrm>
            <a:off x="3092741" y="6356353"/>
            <a:ext cx="28664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87213" y="6356353"/>
            <a:ext cx="21121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A61C9-70FB-4171-AB7F-26A61AD80CC2}" type="slidenum">
              <a:rPr lang="en-US" smtClean="0"/>
              <a:t>‹#›</a:t>
            </a:fld>
            <a:endParaRPr lang="en-US"/>
          </a:p>
        </p:txBody>
      </p:sp>
    </p:spTree>
    <p:extLst>
      <p:ext uri="{BB962C8B-B14F-4D97-AF65-F5344CB8AC3E}">
        <p14:creationId xmlns:p14="http://schemas.microsoft.com/office/powerpoint/2010/main" val="323873620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596" y="274638"/>
            <a:ext cx="8146733" cy="1143000"/>
          </a:xfrm>
          <a:prstGeom prst="rect">
            <a:avLst/>
          </a:prstGeom>
        </p:spPr>
        <p:txBody>
          <a:bodyPr vert="horz" lIns="91375" tIns="45688" rIns="91375" bIns="4568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2596" y="1600206"/>
            <a:ext cx="8146733" cy="4525963"/>
          </a:xfrm>
          <a:prstGeom prst="rect">
            <a:avLst/>
          </a:prstGeom>
        </p:spPr>
        <p:txBody>
          <a:bodyPr vert="horz" lIns="91375" tIns="45688" rIns="91375" bIns="456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2597" y="6356354"/>
            <a:ext cx="2112116" cy="365125"/>
          </a:xfrm>
          <a:prstGeom prst="rect">
            <a:avLst/>
          </a:prstGeom>
        </p:spPr>
        <p:txBody>
          <a:bodyPr vert="horz" lIns="91375" tIns="45688" rIns="91375" bIns="45688" rtlCol="0" anchor="ctr"/>
          <a:lstStyle>
            <a:lvl1pPr algn="l">
              <a:defRPr sz="1200">
                <a:solidFill>
                  <a:schemeClr val="tx1">
                    <a:tint val="75000"/>
                  </a:schemeClr>
                </a:solidFill>
              </a:defRPr>
            </a:lvl1pPr>
          </a:lstStyle>
          <a:p>
            <a:pPr defTabSz="913748" fontAlgn="auto">
              <a:spcBef>
                <a:spcPts val="0"/>
              </a:spcBef>
              <a:spcAft>
                <a:spcPts val="0"/>
              </a:spcAft>
            </a:pPr>
            <a:endParaRPr lang="en-US" dirty="0">
              <a:solidFill>
                <a:prstClr val="black">
                  <a:tint val="75000"/>
                </a:prstClr>
              </a:solidFill>
              <a:latin typeface="Franklin Gothic Book"/>
            </a:endParaRPr>
          </a:p>
        </p:txBody>
      </p:sp>
      <p:sp>
        <p:nvSpPr>
          <p:cNvPr id="5" name="Footer Placeholder 4"/>
          <p:cNvSpPr>
            <a:spLocks noGrp="1"/>
          </p:cNvSpPr>
          <p:nvPr>
            <p:ph type="ftr" sz="quarter" idx="3"/>
          </p:nvPr>
        </p:nvSpPr>
        <p:spPr>
          <a:xfrm>
            <a:off x="3092741" y="6356354"/>
            <a:ext cx="2866443" cy="365125"/>
          </a:xfrm>
          <a:prstGeom prst="rect">
            <a:avLst/>
          </a:prstGeom>
        </p:spPr>
        <p:txBody>
          <a:bodyPr vert="horz" lIns="91375" tIns="45688" rIns="91375" bIns="45688" rtlCol="0" anchor="ctr"/>
          <a:lstStyle>
            <a:lvl1pPr algn="ctr">
              <a:defRPr sz="1200">
                <a:solidFill>
                  <a:schemeClr val="tx1">
                    <a:tint val="75000"/>
                  </a:schemeClr>
                </a:solidFill>
              </a:defRPr>
            </a:lvl1pPr>
          </a:lstStyle>
          <a:p>
            <a:pPr defTabSz="913748" fontAlgn="auto">
              <a:spcBef>
                <a:spcPts val="0"/>
              </a:spcBef>
              <a:spcAft>
                <a:spcPts val="0"/>
              </a:spcAft>
            </a:pPr>
            <a:endParaRPr lang="en-US" dirty="0">
              <a:solidFill>
                <a:prstClr val="black">
                  <a:tint val="75000"/>
                </a:prstClr>
              </a:solidFill>
              <a:latin typeface="Franklin Gothic Book"/>
            </a:endParaRPr>
          </a:p>
        </p:txBody>
      </p:sp>
      <p:sp>
        <p:nvSpPr>
          <p:cNvPr id="6" name="Slide Number Placeholder 5"/>
          <p:cNvSpPr>
            <a:spLocks noGrp="1"/>
          </p:cNvSpPr>
          <p:nvPr>
            <p:ph type="sldNum" sz="quarter" idx="4"/>
          </p:nvPr>
        </p:nvSpPr>
        <p:spPr>
          <a:xfrm>
            <a:off x="6823011" y="6356354"/>
            <a:ext cx="2112116" cy="365125"/>
          </a:xfrm>
          <a:prstGeom prst="rect">
            <a:avLst/>
          </a:prstGeom>
        </p:spPr>
        <p:txBody>
          <a:bodyPr vert="horz" lIns="91375" tIns="45688" rIns="91375" bIns="45688" rtlCol="0" anchor="ctr"/>
          <a:lstStyle>
            <a:lvl1pPr algn="r">
              <a:defRPr sz="1200" b="1">
                <a:solidFill>
                  <a:srgbClr val="31A9DF"/>
                </a:solidFill>
              </a:defRPr>
            </a:lvl1pPr>
          </a:lstStyle>
          <a:p>
            <a:pPr defTabSz="913748" fontAlgn="auto">
              <a:spcBef>
                <a:spcPts val="0"/>
              </a:spcBef>
              <a:spcAft>
                <a:spcPts val="0"/>
              </a:spcAft>
            </a:pPr>
            <a:fld id="{EA9C7C76-55FB-4003-A231-7A7B83153D23}" type="slidenum">
              <a:rPr lang="en-US" smtClean="0">
                <a:latin typeface="Franklin Gothic Book"/>
              </a:rPr>
              <a:pPr defTabSz="913748" fontAlgn="auto">
                <a:spcBef>
                  <a:spcPts val="0"/>
                </a:spcBef>
                <a:spcAft>
                  <a:spcPts val="0"/>
                </a:spcAft>
              </a:pPr>
              <a:t>‹#›</a:t>
            </a:fld>
            <a:endParaRPr lang="en-US" dirty="0">
              <a:latin typeface="Franklin Gothic Book"/>
            </a:endParaRPr>
          </a:p>
        </p:txBody>
      </p:sp>
    </p:spTree>
    <p:extLst>
      <p:ext uri="{BB962C8B-B14F-4D97-AF65-F5344CB8AC3E}">
        <p14:creationId xmlns:p14="http://schemas.microsoft.com/office/powerpoint/2010/main" val="265052378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2" r:id="rId7"/>
  </p:sldLayoutIdLst>
  <p:hf hdr="0" ftr="0" dt="0"/>
  <p:txStyles>
    <p:titleStyle>
      <a:lvl1pPr algn="ctr" defTabSz="913748" rtl="0" eaLnBrk="1" latinLnBrk="0" hangingPunct="1">
        <a:spcBef>
          <a:spcPct val="0"/>
        </a:spcBef>
        <a:buNone/>
        <a:defRPr sz="4400" kern="1200">
          <a:solidFill>
            <a:schemeClr val="tx1"/>
          </a:solidFill>
          <a:latin typeface="+mj-lt"/>
          <a:ea typeface="+mj-ea"/>
          <a:cs typeface="+mj-cs"/>
        </a:defRPr>
      </a:lvl1pPr>
    </p:titleStyle>
    <p:bodyStyle>
      <a:lvl1pPr marL="342655" indent="-342655" algn="l" defTabSz="91374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20" indent="-285546" algn="l" defTabSz="91374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85" indent="-228436" algn="l" defTabSz="91374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57" indent="-228436" algn="l" defTabSz="91374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932" indent="-228436" algn="l" defTabSz="91374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808" indent="-228436" algn="l" defTabSz="9137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81" indent="-228436" algn="l" defTabSz="9137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55" indent="-228436" algn="l" defTabSz="9137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30" indent="-228436" algn="l" defTabSz="9137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48" rtl="0" eaLnBrk="1" latinLnBrk="0" hangingPunct="1">
        <a:defRPr sz="1800" kern="1200">
          <a:solidFill>
            <a:schemeClr val="tx1"/>
          </a:solidFill>
          <a:latin typeface="+mn-lt"/>
          <a:ea typeface="+mn-ea"/>
          <a:cs typeface="+mn-cs"/>
        </a:defRPr>
      </a:lvl1pPr>
      <a:lvl2pPr marL="456875"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21" algn="l" defTabSz="913748" rtl="0" eaLnBrk="1" latinLnBrk="0" hangingPunct="1">
        <a:defRPr sz="1800" kern="1200">
          <a:solidFill>
            <a:schemeClr val="tx1"/>
          </a:solidFill>
          <a:latin typeface="+mn-lt"/>
          <a:ea typeface="+mn-ea"/>
          <a:cs typeface="+mn-cs"/>
        </a:defRPr>
      </a:lvl4pPr>
      <a:lvl5pPr marL="1827495" algn="l" defTabSz="913748" rtl="0" eaLnBrk="1" latinLnBrk="0" hangingPunct="1">
        <a:defRPr sz="1800" kern="1200">
          <a:solidFill>
            <a:schemeClr val="tx1"/>
          </a:solidFill>
          <a:latin typeface="+mn-lt"/>
          <a:ea typeface="+mn-ea"/>
          <a:cs typeface="+mn-cs"/>
        </a:defRPr>
      </a:lvl5pPr>
      <a:lvl6pPr marL="2284370" algn="l" defTabSz="913748" rtl="0" eaLnBrk="1" latinLnBrk="0" hangingPunct="1">
        <a:defRPr sz="1800" kern="1200">
          <a:solidFill>
            <a:schemeClr val="tx1"/>
          </a:solidFill>
          <a:latin typeface="+mn-lt"/>
          <a:ea typeface="+mn-ea"/>
          <a:cs typeface="+mn-cs"/>
        </a:defRPr>
      </a:lvl6pPr>
      <a:lvl7pPr marL="2741243" algn="l" defTabSz="913748" rtl="0" eaLnBrk="1" latinLnBrk="0" hangingPunct="1">
        <a:defRPr sz="1800" kern="1200">
          <a:solidFill>
            <a:schemeClr val="tx1"/>
          </a:solidFill>
          <a:latin typeface="+mn-lt"/>
          <a:ea typeface="+mn-ea"/>
          <a:cs typeface="+mn-cs"/>
        </a:defRPr>
      </a:lvl7pPr>
      <a:lvl8pPr marL="3198118" algn="l" defTabSz="913748" rtl="0" eaLnBrk="1" latinLnBrk="0" hangingPunct="1">
        <a:defRPr sz="1800" kern="1200">
          <a:solidFill>
            <a:schemeClr val="tx1"/>
          </a:solidFill>
          <a:latin typeface="+mn-lt"/>
          <a:ea typeface="+mn-ea"/>
          <a:cs typeface="+mn-cs"/>
        </a:defRPr>
      </a:lvl8pPr>
      <a:lvl9pPr marL="3654992" algn="l" defTabSz="91374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bwMode="auto">
          <a:xfrm>
            <a:off x="358307" y="222251"/>
            <a:ext cx="837303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dirty="0" smtClean="0"/>
              <a:t>Header</a:t>
            </a:r>
          </a:p>
        </p:txBody>
      </p:sp>
      <p:sp>
        <p:nvSpPr>
          <p:cNvPr id="22532" name="Rectangle 4"/>
          <p:cNvSpPr>
            <a:spLocks noGrp="1" noChangeArrowheads="1"/>
          </p:cNvSpPr>
          <p:nvPr>
            <p:ph type="body" idx="1"/>
          </p:nvPr>
        </p:nvSpPr>
        <p:spPr bwMode="auto">
          <a:xfrm>
            <a:off x="358310" y="1371604"/>
            <a:ext cx="839189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Slide Number Placeholder 1"/>
          <p:cNvSpPr>
            <a:spLocks noGrp="1"/>
          </p:cNvSpPr>
          <p:nvPr>
            <p:ph type="sldNum" sz="quarter" idx="4"/>
          </p:nvPr>
        </p:nvSpPr>
        <p:spPr>
          <a:xfrm>
            <a:off x="6864376" y="6385567"/>
            <a:ext cx="2112116" cy="365125"/>
          </a:xfrm>
          <a:prstGeom prst="rect">
            <a:avLst/>
          </a:prstGeom>
        </p:spPr>
        <p:txBody>
          <a:bodyPr vert="horz" lIns="91440" tIns="45720" rIns="91440" bIns="45720" rtlCol="0" anchor="ctr"/>
          <a:lstStyle>
            <a:lvl1pPr algn="r">
              <a:defRPr sz="1000" b="1">
                <a:solidFill>
                  <a:srgbClr val="00B0F0"/>
                </a:solidFill>
              </a:defRPr>
            </a:lvl1pPr>
          </a:lstStyle>
          <a:p>
            <a:pPr fontAlgn="auto">
              <a:spcBef>
                <a:spcPts val="0"/>
              </a:spcBef>
              <a:spcAft>
                <a:spcPts val="0"/>
              </a:spcAft>
            </a:pPr>
            <a:fld id="{B971A0AC-CE92-4937-A7C0-9A54A5201CE3}" type="slidenum">
              <a:rPr lang="en-US" smtClean="0">
                <a:latin typeface="Arial"/>
              </a:rPr>
              <a:pPr fontAlgn="auto">
                <a:spcBef>
                  <a:spcPts val="0"/>
                </a:spcBef>
                <a:spcAft>
                  <a:spcPts val="0"/>
                </a:spcAft>
              </a:pPr>
              <a:t>‹#›</a:t>
            </a:fld>
            <a:endParaRPr lang="en-US" dirty="0">
              <a:latin typeface="Arial"/>
            </a:endParaRPr>
          </a:p>
        </p:txBody>
      </p:sp>
    </p:spTree>
    <p:extLst>
      <p:ext uri="{BB962C8B-B14F-4D97-AF65-F5344CB8AC3E}">
        <p14:creationId xmlns:p14="http://schemas.microsoft.com/office/powerpoint/2010/main" val="23005543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ransition/>
  <p:timing>
    <p:tnLst>
      <p:par>
        <p:cTn id="1" dur="indefinite" restart="never" nodeType="tmRoot"/>
      </p:par>
    </p:tnLst>
  </p:timing>
  <p:hf hdr="0" ftr="0" dt="0"/>
  <p:txStyles>
    <p:titleStyle>
      <a:lvl1pPr algn="l" rtl="0" eaLnBrk="0" fontAlgn="base" hangingPunct="0">
        <a:lnSpc>
          <a:spcPct val="77000"/>
        </a:lnSpc>
        <a:spcBef>
          <a:spcPct val="0"/>
        </a:spcBef>
        <a:spcAft>
          <a:spcPct val="0"/>
        </a:spcAft>
        <a:defRPr sz="4400">
          <a:solidFill>
            <a:srgbClr val="00B0F0"/>
          </a:solidFill>
          <a:latin typeface="+mj-lt"/>
          <a:ea typeface="+mj-ea"/>
          <a:cs typeface="+mj-cs"/>
        </a:defRPr>
      </a:lvl1pPr>
      <a:lvl2pPr algn="l" rtl="0" eaLnBrk="0" fontAlgn="base" hangingPunct="0">
        <a:spcBef>
          <a:spcPct val="0"/>
        </a:spcBef>
        <a:spcAft>
          <a:spcPct val="0"/>
        </a:spcAft>
        <a:defRPr sz="3600">
          <a:solidFill>
            <a:srgbClr val="2B9EED"/>
          </a:solidFill>
          <a:latin typeface="Candara" pitchFamily="34" charset="0"/>
        </a:defRPr>
      </a:lvl2pPr>
      <a:lvl3pPr algn="l" rtl="0" eaLnBrk="0" fontAlgn="base" hangingPunct="0">
        <a:spcBef>
          <a:spcPct val="0"/>
        </a:spcBef>
        <a:spcAft>
          <a:spcPct val="0"/>
        </a:spcAft>
        <a:defRPr sz="3600">
          <a:solidFill>
            <a:srgbClr val="2B9EED"/>
          </a:solidFill>
          <a:latin typeface="Candara" pitchFamily="34" charset="0"/>
        </a:defRPr>
      </a:lvl3pPr>
      <a:lvl4pPr algn="l" rtl="0" eaLnBrk="0" fontAlgn="base" hangingPunct="0">
        <a:spcBef>
          <a:spcPct val="0"/>
        </a:spcBef>
        <a:spcAft>
          <a:spcPct val="0"/>
        </a:spcAft>
        <a:defRPr sz="3600">
          <a:solidFill>
            <a:srgbClr val="2B9EED"/>
          </a:solidFill>
          <a:latin typeface="Candara" pitchFamily="34" charset="0"/>
        </a:defRPr>
      </a:lvl4pPr>
      <a:lvl5pPr algn="l" rtl="0" eaLnBrk="0" fontAlgn="base" hangingPunct="0">
        <a:spcBef>
          <a:spcPct val="0"/>
        </a:spcBef>
        <a:spcAft>
          <a:spcPct val="0"/>
        </a:spcAft>
        <a:defRPr sz="3600">
          <a:solidFill>
            <a:srgbClr val="2B9EED"/>
          </a:solidFill>
          <a:latin typeface="Candara" pitchFamily="34" charset="0"/>
        </a:defRPr>
      </a:lvl5pPr>
      <a:lvl6pPr marL="457200" algn="l" rtl="0" fontAlgn="base">
        <a:spcBef>
          <a:spcPct val="0"/>
        </a:spcBef>
        <a:spcAft>
          <a:spcPct val="0"/>
        </a:spcAft>
        <a:defRPr sz="3200" i="1">
          <a:solidFill>
            <a:schemeClr val="tx2"/>
          </a:solidFill>
          <a:latin typeface="Candara" pitchFamily="34" charset="0"/>
        </a:defRPr>
      </a:lvl6pPr>
      <a:lvl7pPr marL="914400" algn="l" rtl="0" fontAlgn="base">
        <a:spcBef>
          <a:spcPct val="0"/>
        </a:spcBef>
        <a:spcAft>
          <a:spcPct val="0"/>
        </a:spcAft>
        <a:defRPr sz="3200" i="1">
          <a:solidFill>
            <a:schemeClr val="tx2"/>
          </a:solidFill>
          <a:latin typeface="Candara" pitchFamily="34" charset="0"/>
        </a:defRPr>
      </a:lvl7pPr>
      <a:lvl8pPr marL="1371600" algn="l" rtl="0" fontAlgn="base">
        <a:spcBef>
          <a:spcPct val="0"/>
        </a:spcBef>
        <a:spcAft>
          <a:spcPct val="0"/>
        </a:spcAft>
        <a:defRPr sz="3200" i="1">
          <a:solidFill>
            <a:schemeClr val="tx2"/>
          </a:solidFill>
          <a:latin typeface="Candara" pitchFamily="34" charset="0"/>
        </a:defRPr>
      </a:lvl8pPr>
      <a:lvl9pPr marL="1828800" algn="l" rtl="0" fontAlgn="base">
        <a:spcBef>
          <a:spcPct val="0"/>
        </a:spcBef>
        <a:spcAft>
          <a:spcPct val="0"/>
        </a:spcAft>
        <a:defRPr sz="3200" i="1">
          <a:solidFill>
            <a:schemeClr val="tx2"/>
          </a:solidFill>
          <a:latin typeface="Candara" pitchFamily="34" charset="0"/>
        </a:defRPr>
      </a:lvl9pPr>
    </p:titleStyle>
    <p:bodyStyle>
      <a:lvl1pPr marL="228600" indent="-228600" algn="l" rtl="0" eaLnBrk="0" fontAlgn="base" hangingPunct="0">
        <a:spcBef>
          <a:spcPct val="60000"/>
        </a:spcBef>
        <a:spcAft>
          <a:spcPct val="10000"/>
        </a:spcAft>
        <a:buClr>
          <a:schemeClr val="hlink"/>
        </a:buClr>
        <a:buSzPct val="125000"/>
        <a:buChar char="•"/>
        <a:defRPr sz="1600">
          <a:solidFill>
            <a:schemeClr val="tx1"/>
          </a:solidFill>
          <a:latin typeface="+mn-lt"/>
          <a:ea typeface="+mn-ea"/>
          <a:cs typeface="+mn-cs"/>
        </a:defRPr>
      </a:lvl1pPr>
      <a:lvl2pPr marL="687388" indent="-228600" algn="l" rtl="0" eaLnBrk="0" fontAlgn="base" hangingPunct="0">
        <a:spcBef>
          <a:spcPct val="25000"/>
        </a:spcBef>
        <a:spcAft>
          <a:spcPct val="15000"/>
        </a:spcAft>
        <a:buFont typeface="Arial" pitchFamily="34" charset="0"/>
        <a:buChar char="–"/>
        <a:defRPr sz="1200">
          <a:solidFill>
            <a:schemeClr val="tx1"/>
          </a:solidFill>
          <a:latin typeface="+mn-lt"/>
        </a:defRPr>
      </a:lvl2pPr>
      <a:lvl3pPr marL="1141413" indent="-227013" algn="l" rtl="0" eaLnBrk="0" fontAlgn="base" hangingPunct="0">
        <a:spcBef>
          <a:spcPct val="20000"/>
        </a:spcBef>
        <a:spcAft>
          <a:spcPct val="0"/>
        </a:spcAft>
        <a:buClr>
          <a:schemeClr val="tx1"/>
        </a:buClr>
        <a:buChar char="•"/>
        <a:defRPr sz="1200">
          <a:solidFill>
            <a:schemeClr val="tx1"/>
          </a:solidFill>
          <a:latin typeface="+mn-lt"/>
        </a:defRPr>
      </a:lvl3pPr>
      <a:lvl4pPr marL="1600200" indent="-228600" algn="l" rtl="0" eaLnBrk="0" fontAlgn="base" hangingPunct="0">
        <a:spcBef>
          <a:spcPct val="20000"/>
        </a:spcBef>
        <a:spcAft>
          <a:spcPct val="0"/>
        </a:spcAft>
        <a:buClr>
          <a:schemeClr val="bg2"/>
        </a:buClr>
        <a:buFont typeface="Arial" pitchFamily="34" charset="0"/>
        <a:buChar char="–"/>
        <a:defRPr sz="12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bwMode="auto">
          <a:xfrm>
            <a:off x="358306" y="26312"/>
            <a:ext cx="837303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dirty="0" smtClean="0"/>
              <a:t>Header</a:t>
            </a:r>
          </a:p>
        </p:txBody>
      </p:sp>
      <p:sp>
        <p:nvSpPr>
          <p:cNvPr id="22532" name="Rectangle 4"/>
          <p:cNvSpPr>
            <a:spLocks noGrp="1" noChangeArrowheads="1"/>
          </p:cNvSpPr>
          <p:nvPr>
            <p:ph type="body" idx="1"/>
          </p:nvPr>
        </p:nvSpPr>
        <p:spPr bwMode="auto">
          <a:xfrm>
            <a:off x="358306" y="1219200"/>
            <a:ext cx="8391889"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Slide Number Placeholder 1"/>
          <p:cNvSpPr>
            <a:spLocks noGrp="1"/>
          </p:cNvSpPr>
          <p:nvPr>
            <p:ph type="sldNum" sz="quarter" idx="4"/>
          </p:nvPr>
        </p:nvSpPr>
        <p:spPr>
          <a:xfrm>
            <a:off x="6864376" y="6385564"/>
            <a:ext cx="2112116" cy="365125"/>
          </a:xfrm>
          <a:prstGeom prst="rect">
            <a:avLst/>
          </a:prstGeom>
        </p:spPr>
        <p:txBody>
          <a:bodyPr vert="horz" lIns="91375" tIns="45688" rIns="91375" bIns="45688" rtlCol="0" anchor="ctr"/>
          <a:lstStyle>
            <a:lvl1pPr algn="r">
              <a:defRPr sz="1000" b="0">
                <a:solidFill>
                  <a:srgbClr val="00B0F0"/>
                </a:solidFill>
              </a:defRPr>
            </a:lvl1pPr>
          </a:lstStyle>
          <a:p>
            <a:pPr defTabSz="913748" fontAlgn="auto">
              <a:spcBef>
                <a:spcPts val="0"/>
              </a:spcBef>
              <a:spcAft>
                <a:spcPts val="0"/>
              </a:spcAft>
            </a:pPr>
            <a:fld id="{B971A0AC-CE92-4937-A7C0-9A54A5201CE3}" type="slidenum">
              <a:rPr lang="en-US" smtClean="0">
                <a:latin typeface="Arial"/>
              </a:rPr>
              <a:pPr defTabSz="913748" fontAlgn="auto">
                <a:spcBef>
                  <a:spcPts val="0"/>
                </a:spcBef>
                <a:spcAft>
                  <a:spcPts val="0"/>
                </a:spcAft>
              </a:pPr>
              <a:t>‹#›</a:t>
            </a:fld>
            <a:endParaRPr lang="en-US" dirty="0">
              <a:latin typeface="Arial"/>
            </a:endParaRPr>
          </a:p>
        </p:txBody>
      </p:sp>
      <p:pic>
        <p:nvPicPr>
          <p:cNvPr id="6" name="Picture 13" descr="BCBS cross n shield only"/>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980154" y="297545"/>
            <a:ext cx="691466" cy="365125"/>
          </a:xfrm>
          <a:prstGeom prst="rect">
            <a:avLst/>
          </a:prstGeom>
          <a:noFill/>
          <a:ln w="9525">
            <a:noFill/>
            <a:miter lim="800000"/>
            <a:headEnd/>
            <a:tailEnd/>
          </a:ln>
        </p:spPr>
      </p:pic>
    </p:spTree>
    <p:extLst>
      <p:ext uri="{BB962C8B-B14F-4D97-AF65-F5344CB8AC3E}">
        <p14:creationId xmlns:p14="http://schemas.microsoft.com/office/powerpoint/2010/main" val="31808855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timing>
    <p:tnLst>
      <p:par>
        <p:cTn id="1" dur="indefinite" restart="never" nodeType="tmRoot"/>
      </p:par>
    </p:tnLst>
  </p:timing>
  <p:hf hdr="0" ftr="0" dt="0"/>
  <p:txStyles>
    <p:titleStyle>
      <a:lvl1pPr algn="l" rtl="0" eaLnBrk="0" fontAlgn="base" hangingPunct="0">
        <a:lnSpc>
          <a:spcPct val="77000"/>
        </a:lnSpc>
        <a:spcBef>
          <a:spcPct val="0"/>
        </a:spcBef>
        <a:spcAft>
          <a:spcPct val="0"/>
        </a:spcAft>
        <a:defRPr sz="4400">
          <a:solidFill>
            <a:srgbClr val="00B0F0"/>
          </a:solidFill>
          <a:latin typeface="+mj-lt"/>
          <a:ea typeface="+mj-ea"/>
          <a:cs typeface="+mj-cs"/>
        </a:defRPr>
      </a:lvl1pPr>
      <a:lvl2pPr algn="l" rtl="0" eaLnBrk="0" fontAlgn="base" hangingPunct="0">
        <a:spcBef>
          <a:spcPct val="0"/>
        </a:spcBef>
        <a:spcAft>
          <a:spcPct val="0"/>
        </a:spcAft>
        <a:defRPr sz="3600">
          <a:solidFill>
            <a:srgbClr val="2B9EED"/>
          </a:solidFill>
          <a:latin typeface="Candara" pitchFamily="34" charset="0"/>
        </a:defRPr>
      </a:lvl2pPr>
      <a:lvl3pPr algn="l" rtl="0" eaLnBrk="0" fontAlgn="base" hangingPunct="0">
        <a:spcBef>
          <a:spcPct val="0"/>
        </a:spcBef>
        <a:spcAft>
          <a:spcPct val="0"/>
        </a:spcAft>
        <a:defRPr sz="3600">
          <a:solidFill>
            <a:srgbClr val="2B9EED"/>
          </a:solidFill>
          <a:latin typeface="Candara" pitchFamily="34" charset="0"/>
        </a:defRPr>
      </a:lvl3pPr>
      <a:lvl4pPr algn="l" rtl="0" eaLnBrk="0" fontAlgn="base" hangingPunct="0">
        <a:spcBef>
          <a:spcPct val="0"/>
        </a:spcBef>
        <a:spcAft>
          <a:spcPct val="0"/>
        </a:spcAft>
        <a:defRPr sz="3600">
          <a:solidFill>
            <a:srgbClr val="2B9EED"/>
          </a:solidFill>
          <a:latin typeface="Candara" pitchFamily="34" charset="0"/>
        </a:defRPr>
      </a:lvl4pPr>
      <a:lvl5pPr algn="l" rtl="0" eaLnBrk="0" fontAlgn="base" hangingPunct="0">
        <a:spcBef>
          <a:spcPct val="0"/>
        </a:spcBef>
        <a:spcAft>
          <a:spcPct val="0"/>
        </a:spcAft>
        <a:defRPr sz="3600">
          <a:solidFill>
            <a:srgbClr val="2B9EED"/>
          </a:solidFill>
          <a:latin typeface="Candara" pitchFamily="34" charset="0"/>
        </a:defRPr>
      </a:lvl5pPr>
      <a:lvl6pPr marL="456875" algn="l" rtl="0" fontAlgn="base">
        <a:spcBef>
          <a:spcPct val="0"/>
        </a:spcBef>
        <a:spcAft>
          <a:spcPct val="0"/>
        </a:spcAft>
        <a:defRPr sz="3200" i="1">
          <a:solidFill>
            <a:schemeClr val="tx2"/>
          </a:solidFill>
          <a:latin typeface="Candara" pitchFamily="34" charset="0"/>
        </a:defRPr>
      </a:lvl6pPr>
      <a:lvl7pPr marL="913748" algn="l" rtl="0" fontAlgn="base">
        <a:spcBef>
          <a:spcPct val="0"/>
        </a:spcBef>
        <a:spcAft>
          <a:spcPct val="0"/>
        </a:spcAft>
        <a:defRPr sz="3200" i="1">
          <a:solidFill>
            <a:schemeClr val="tx2"/>
          </a:solidFill>
          <a:latin typeface="Candara" pitchFamily="34" charset="0"/>
        </a:defRPr>
      </a:lvl7pPr>
      <a:lvl8pPr marL="1370621" algn="l" rtl="0" fontAlgn="base">
        <a:spcBef>
          <a:spcPct val="0"/>
        </a:spcBef>
        <a:spcAft>
          <a:spcPct val="0"/>
        </a:spcAft>
        <a:defRPr sz="3200" i="1">
          <a:solidFill>
            <a:schemeClr val="tx2"/>
          </a:solidFill>
          <a:latin typeface="Candara" pitchFamily="34" charset="0"/>
        </a:defRPr>
      </a:lvl8pPr>
      <a:lvl9pPr marL="1827495" algn="l" rtl="0" fontAlgn="base">
        <a:spcBef>
          <a:spcPct val="0"/>
        </a:spcBef>
        <a:spcAft>
          <a:spcPct val="0"/>
        </a:spcAft>
        <a:defRPr sz="3200" i="1">
          <a:solidFill>
            <a:schemeClr val="tx2"/>
          </a:solidFill>
          <a:latin typeface="Candara" pitchFamily="34" charset="0"/>
        </a:defRPr>
      </a:lvl9pPr>
    </p:titleStyle>
    <p:bodyStyle>
      <a:lvl1pPr marL="228436" indent="-228436" algn="l" rtl="0" eaLnBrk="0" fontAlgn="base" hangingPunct="0">
        <a:spcBef>
          <a:spcPct val="60000"/>
        </a:spcBef>
        <a:spcAft>
          <a:spcPct val="10000"/>
        </a:spcAft>
        <a:buClr>
          <a:srgbClr val="0070C0"/>
        </a:buClr>
        <a:buSzPct val="125000"/>
        <a:buChar char="•"/>
        <a:defRPr sz="1600">
          <a:solidFill>
            <a:schemeClr val="tx1"/>
          </a:solidFill>
          <a:latin typeface="+mn-lt"/>
          <a:ea typeface="+mn-ea"/>
          <a:cs typeface="+mn-cs"/>
        </a:defRPr>
      </a:lvl1pPr>
      <a:lvl2pPr marL="686898" indent="-228436" algn="l" rtl="0" eaLnBrk="0" fontAlgn="base" hangingPunct="0">
        <a:spcBef>
          <a:spcPct val="25000"/>
        </a:spcBef>
        <a:spcAft>
          <a:spcPct val="15000"/>
        </a:spcAft>
        <a:buClr>
          <a:srgbClr val="0070C0"/>
        </a:buClr>
        <a:buFont typeface="Arial" pitchFamily="34" charset="0"/>
        <a:buChar char="–"/>
        <a:defRPr sz="1200">
          <a:solidFill>
            <a:schemeClr val="tx1"/>
          </a:solidFill>
          <a:latin typeface="+mn-lt"/>
        </a:defRPr>
      </a:lvl2pPr>
      <a:lvl3pPr marL="1140599" indent="-226850" algn="l" rtl="0" eaLnBrk="0" fontAlgn="base" hangingPunct="0">
        <a:spcBef>
          <a:spcPct val="20000"/>
        </a:spcBef>
        <a:spcAft>
          <a:spcPct val="0"/>
        </a:spcAft>
        <a:buClr>
          <a:srgbClr val="0070C0"/>
        </a:buClr>
        <a:buChar char="•"/>
        <a:defRPr sz="1200">
          <a:solidFill>
            <a:schemeClr val="tx1"/>
          </a:solidFill>
          <a:latin typeface="+mn-lt"/>
        </a:defRPr>
      </a:lvl3pPr>
      <a:lvl4pPr marL="1599057" indent="-228436" algn="l" rtl="0" eaLnBrk="0" fontAlgn="base" hangingPunct="0">
        <a:spcBef>
          <a:spcPct val="20000"/>
        </a:spcBef>
        <a:spcAft>
          <a:spcPct val="0"/>
        </a:spcAft>
        <a:buClr>
          <a:srgbClr val="0070C0"/>
        </a:buClr>
        <a:buFont typeface="Arial" pitchFamily="34" charset="0"/>
        <a:buChar char="–"/>
        <a:defRPr sz="1200">
          <a:solidFill>
            <a:schemeClr val="tx1"/>
          </a:solidFill>
          <a:latin typeface="+mn-lt"/>
        </a:defRPr>
      </a:lvl4pPr>
      <a:lvl5pPr marL="2055932" indent="-228436" algn="l" rtl="0" eaLnBrk="0" fontAlgn="base" hangingPunct="0">
        <a:spcBef>
          <a:spcPct val="20000"/>
        </a:spcBef>
        <a:spcAft>
          <a:spcPct val="0"/>
        </a:spcAft>
        <a:buChar char="»"/>
        <a:defRPr sz="1400">
          <a:solidFill>
            <a:schemeClr val="tx1"/>
          </a:solidFill>
          <a:latin typeface="+mn-lt"/>
        </a:defRPr>
      </a:lvl5pPr>
      <a:lvl6pPr marL="2512808" indent="-228436" algn="l" rtl="0" fontAlgn="base">
        <a:spcBef>
          <a:spcPct val="20000"/>
        </a:spcBef>
        <a:spcAft>
          <a:spcPct val="0"/>
        </a:spcAft>
        <a:buChar char="»"/>
        <a:defRPr sz="1400">
          <a:solidFill>
            <a:schemeClr val="tx1"/>
          </a:solidFill>
          <a:latin typeface="+mn-lt"/>
        </a:defRPr>
      </a:lvl6pPr>
      <a:lvl7pPr marL="2969681" indent="-228436" algn="l" rtl="0" fontAlgn="base">
        <a:spcBef>
          <a:spcPct val="20000"/>
        </a:spcBef>
        <a:spcAft>
          <a:spcPct val="0"/>
        </a:spcAft>
        <a:buChar char="»"/>
        <a:defRPr sz="1400">
          <a:solidFill>
            <a:schemeClr val="tx1"/>
          </a:solidFill>
          <a:latin typeface="+mn-lt"/>
        </a:defRPr>
      </a:lvl7pPr>
      <a:lvl8pPr marL="3426555" indent="-228436" algn="l" rtl="0" fontAlgn="base">
        <a:spcBef>
          <a:spcPct val="20000"/>
        </a:spcBef>
        <a:spcAft>
          <a:spcPct val="0"/>
        </a:spcAft>
        <a:buChar char="»"/>
        <a:defRPr sz="1400">
          <a:solidFill>
            <a:schemeClr val="tx1"/>
          </a:solidFill>
          <a:latin typeface="+mn-lt"/>
        </a:defRPr>
      </a:lvl8pPr>
      <a:lvl9pPr marL="3883430" indent="-228436" algn="l" rtl="0" fontAlgn="base">
        <a:spcBef>
          <a:spcPct val="20000"/>
        </a:spcBef>
        <a:spcAft>
          <a:spcPct val="0"/>
        </a:spcAft>
        <a:buChar char="»"/>
        <a:defRPr sz="1400">
          <a:solidFill>
            <a:schemeClr val="tx1"/>
          </a:solidFill>
          <a:latin typeface="+mn-lt"/>
        </a:defRPr>
      </a:lvl9pPr>
    </p:bodyStyle>
    <p:otherStyle>
      <a:defPPr>
        <a:defRPr lang="en-US"/>
      </a:defPPr>
      <a:lvl1pPr marL="0" algn="l" defTabSz="913748" rtl="0" eaLnBrk="1" latinLnBrk="0" hangingPunct="1">
        <a:defRPr sz="1800" kern="1200">
          <a:solidFill>
            <a:schemeClr val="tx1"/>
          </a:solidFill>
          <a:latin typeface="+mn-lt"/>
          <a:ea typeface="+mn-ea"/>
          <a:cs typeface="+mn-cs"/>
        </a:defRPr>
      </a:lvl1pPr>
      <a:lvl2pPr marL="456875"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21" algn="l" defTabSz="913748" rtl="0" eaLnBrk="1" latinLnBrk="0" hangingPunct="1">
        <a:defRPr sz="1800" kern="1200">
          <a:solidFill>
            <a:schemeClr val="tx1"/>
          </a:solidFill>
          <a:latin typeface="+mn-lt"/>
          <a:ea typeface="+mn-ea"/>
          <a:cs typeface="+mn-cs"/>
        </a:defRPr>
      </a:lvl4pPr>
      <a:lvl5pPr marL="1827495" algn="l" defTabSz="913748" rtl="0" eaLnBrk="1" latinLnBrk="0" hangingPunct="1">
        <a:defRPr sz="1800" kern="1200">
          <a:solidFill>
            <a:schemeClr val="tx1"/>
          </a:solidFill>
          <a:latin typeface="+mn-lt"/>
          <a:ea typeface="+mn-ea"/>
          <a:cs typeface="+mn-cs"/>
        </a:defRPr>
      </a:lvl5pPr>
      <a:lvl6pPr marL="2284370" algn="l" defTabSz="913748" rtl="0" eaLnBrk="1" latinLnBrk="0" hangingPunct="1">
        <a:defRPr sz="1800" kern="1200">
          <a:solidFill>
            <a:schemeClr val="tx1"/>
          </a:solidFill>
          <a:latin typeface="+mn-lt"/>
          <a:ea typeface="+mn-ea"/>
          <a:cs typeface="+mn-cs"/>
        </a:defRPr>
      </a:lvl6pPr>
      <a:lvl7pPr marL="2741243" algn="l" defTabSz="913748" rtl="0" eaLnBrk="1" latinLnBrk="0" hangingPunct="1">
        <a:defRPr sz="1800" kern="1200">
          <a:solidFill>
            <a:schemeClr val="tx1"/>
          </a:solidFill>
          <a:latin typeface="+mn-lt"/>
          <a:ea typeface="+mn-ea"/>
          <a:cs typeface="+mn-cs"/>
        </a:defRPr>
      </a:lvl7pPr>
      <a:lvl8pPr marL="3198118" algn="l" defTabSz="913748" rtl="0" eaLnBrk="1" latinLnBrk="0" hangingPunct="1">
        <a:defRPr sz="1800" kern="1200">
          <a:solidFill>
            <a:schemeClr val="tx1"/>
          </a:solidFill>
          <a:latin typeface="+mn-lt"/>
          <a:ea typeface="+mn-ea"/>
          <a:cs typeface="+mn-cs"/>
        </a:defRPr>
      </a:lvl8pPr>
      <a:lvl9pPr marL="3654992" algn="l" defTabSz="91374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bwMode="auto">
          <a:xfrm>
            <a:off x="358306" y="222251"/>
            <a:ext cx="837303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dirty="0" smtClean="0"/>
              <a:t>Header</a:t>
            </a:r>
          </a:p>
        </p:txBody>
      </p:sp>
      <p:sp>
        <p:nvSpPr>
          <p:cNvPr id="22532" name="Rectangle 4"/>
          <p:cNvSpPr>
            <a:spLocks noGrp="1" noChangeArrowheads="1"/>
          </p:cNvSpPr>
          <p:nvPr>
            <p:ph type="body" idx="1"/>
          </p:nvPr>
        </p:nvSpPr>
        <p:spPr bwMode="auto">
          <a:xfrm>
            <a:off x="339447" y="1371600"/>
            <a:ext cx="8391889"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3"/>
          <p:cNvSpPr>
            <a:spLocks noGrp="1"/>
          </p:cNvSpPr>
          <p:nvPr>
            <p:ph type="sldNum" sz="quarter" idx="4"/>
          </p:nvPr>
        </p:nvSpPr>
        <p:spPr>
          <a:xfrm>
            <a:off x="8210045" y="6470520"/>
            <a:ext cx="754327" cy="247651"/>
          </a:xfrm>
          <a:prstGeom prst="rect">
            <a:avLst/>
          </a:prstGeom>
        </p:spPr>
        <p:txBody>
          <a:bodyPr lIns="91375" tIns="45688" rIns="91375" bIns="45688"/>
          <a:lstStyle>
            <a:lvl1pPr algn="r">
              <a:defRPr sz="1000"/>
            </a:lvl1pPr>
          </a:lstStyle>
          <a:p>
            <a:pPr defTabSz="913748">
              <a:defRPr/>
            </a:pPr>
            <a:fld id="{1BFF99A3-9808-460D-BFC9-01E9768B4113}" type="slidenum">
              <a:rPr lang="en-US" b="1" smtClean="0">
                <a:solidFill>
                  <a:srgbClr val="00B0F0"/>
                </a:solidFill>
                <a:latin typeface="Arial"/>
              </a:rPr>
              <a:pPr defTabSz="913748">
                <a:defRPr/>
              </a:pPr>
              <a:t>‹#›</a:t>
            </a:fld>
            <a:endParaRPr lang="en-US" b="1" dirty="0">
              <a:solidFill>
                <a:srgbClr val="00B0F0"/>
              </a:solidFill>
              <a:latin typeface="Arial"/>
            </a:endParaRPr>
          </a:p>
        </p:txBody>
      </p:sp>
    </p:spTree>
    <p:extLst>
      <p:ext uri="{BB962C8B-B14F-4D97-AF65-F5344CB8AC3E}">
        <p14:creationId xmlns:p14="http://schemas.microsoft.com/office/powerpoint/2010/main" val="1887415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ransition/>
  <p:timing>
    <p:tnLst>
      <p:par>
        <p:cTn id="1" dur="indefinite" restart="never" nodeType="tmRoot"/>
      </p:par>
    </p:tnLst>
  </p:timing>
  <p:hf hdr="0" ftr="0" dt="0"/>
  <p:txStyles>
    <p:titleStyle>
      <a:lvl1pPr algn="l" rtl="0" eaLnBrk="0" fontAlgn="base" hangingPunct="0">
        <a:lnSpc>
          <a:spcPct val="77000"/>
        </a:lnSpc>
        <a:spcBef>
          <a:spcPct val="0"/>
        </a:spcBef>
        <a:spcAft>
          <a:spcPct val="0"/>
        </a:spcAft>
        <a:defRPr sz="4400">
          <a:solidFill>
            <a:srgbClr val="37A4D5"/>
          </a:solidFill>
          <a:latin typeface="+mj-lt"/>
          <a:ea typeface="+mj-ea"/>
          <a:cs typeface="+mj-cs"/>
        </a:defRPr>
      </a:lvl1pPr>
      <a:lvl2pPr algn="l" rtl="0" eaLnBrk="0" fontAlgn="base" hangingPunct="0">
        <a:spcBef>
          <a:spcPct val="0"/>
        </a:spcBef>
        <a:spcAft>
          <a:spcPct val="0"/>
        </a:spcAft>
        <a:defRPr sz="3600">
          <a:solidFill>
            <a:srgbClr val="2B9EED"/>
          </a:solidFill>
          <a:latin typeface="Candara" pitchFamily="34" charset="0"/>
        </a:defRPr>
      </a:lvl2pPr>
      <a:lvl3pPr algn="l" rtl="0" eaLnBrk="0" fontAlgn="base" hangingPunct="0">
        <a:spcBef>
          <a:spcPct val="0"/>
        </a:spcBef>
        <a:spcAft>
          <a:spcPct val="0"/>
        </a:spcAft>
        <a:defRPr sz="3600">
          <a:solidFill>
            <a:srgbClr val="2B9EED"/>
          </a:solidFill>
          <a:latin typeface="Candara" pitchFamily="34" charset="0"/>
        </a:defRPr>
      </a:lvl3pPr>
      <a:lvl4pPr algn="l" rtl="0" eaLnBrk="0" fontAlgn="base" hangingPunct="0">
        <a:spcBef>
          <a:spcPct val="0"/>
        </a:spcBef>
        <a:spcAft>
          <a:spcPct val="0"/>
        </a:spcAft>
        <a:defRPr sz="3600">
          <a:solidFill>
            <a:srgbClr val="2B9EED"/>
          </a:solidFill>
          <a:latin typeface="Candara" pitchFamily="34" charset="0"/>
        </a:defRPr>
      </a:lvl4pPr>
      <a:lvl5pPr algn="l" rtl="0" eaLnBrk="0" fontAlgn="base" hangingPunct="0">
        <a:spcBef>
          <a:spcPct val="0"/>
        </a:spcBef>
        <a:spcAft>
          <a:spcPct val="0"/>
        </a:spcAft>
        <a:defRPr sz="3600">
          <a:solidFill>
            <a:srgbClr val="2B9EED"/>
          </a:solidFill>
          <a:latin typeface="Candara" pitchFamily="34" charset="0"/>
        </a:defRPr>
      </a:lvl5pPr>
      <a:lvl6pPr marL="456875" algn="l" rtl="0" fontAlgn="base">
        <a:spcBef>
          <a:spcPct val="0"/>
        </a:spcBef>
        <a:spcAft>
          <a:spcPct val="0"/>
        </a:spcAft>
        <a:defRPr sz="3200" i="1">
          <a:solidFill>
            <a:schemeClr val="tx2"/>
          </a:solidFill>
          <a:latin typeface="Candara" pitchFamily="34" charset="0"/>
        </a:defRPr>
      </a:lvl6pPr>
      <a:lvl7pPr marL="913748" algn="l" rtl="0" fontAlgn="base">
        <a:spcBef>
          <a:spcPct val="0"/>
        </a:spcBef>
        <a:spcAft>
          <a:spcPct val="0"/>
        </a:spcAft>
        <a:defRPr sz="3200" i="1">
          <a:solidFill>
            <a:schemeClr val="tx2"/>
          </a:solidFill>
          <a:latin typeface="Candara" pitchFamily="34" charset="0"/>
        </a:defRPr>
      </a:lvl7pPr>
      <a:lvl8pPr marL="1370621" algn="l" rtl="0" fontAlgn="base">
        <a:spcBef>
          <a:spcPct val="0"/>
        </a:spcBef>
        <a:spcAft>
          <a:spcPct val="0"/>
        </a:spcAft>
        <a:defRPr sz="3200" i="1">
          <a:solidFill>
            <a:schemeClr val="tx2"/>
          </a:solidFill>
          <a:latin typeface="Candara" pitchFamily="34" charset="0"/>
        </a:defRPr>
      </a:lvl8pPr>
      <a:lvl9pPr marL="1827495" algn="l" rtl="0" fontAlgn="base">
        <a:spcBef>
          <a:spcPct val="0"/>
        </a:spcBef>
        <a:spcAft>
          <a:spcPct val="0"/>
        </a:spcAft>
        <a:defRPr sz="3200" i="1">
          <a:solidFill>
            <a:schemeClr val="tx2"/>
          </a:solidFill>
          <a:latin typeface="Candara" pitchFamily="34" charset="0"/>
        </a:defRPr>
      </a:lvl9pPr>
    </p:titleStyle>
    <p:bodyStyle>
      <a:lvl1pPr marL="228436" indent="-228436" algn="l" rtl="0" eaLnBrk="0" fontAlgn="base" hangingPunct="0">
        <a:spcBef>
          <a:spcPct val="60000"/>
        </a:spcBef>
        <a:spcAft>
          <a:spcPct val="10000"/>
        </a:spcAft>
        <a:buClr>
          <a:schemeClr val="hlink"/>
        </a:buClr>
        <a:buSzPct val="125000"/>
        <a:buChar char="•"/>
        <a:defRPr sz="1600">
          <a:solidFill>
            <a:schemeClr val="tx1"/>
          </a:solidFill>
          <a:latin typeface="+mn-lt"/>
          <a:ea typeface="+mn-ea"/>
          <a:cs typeface="+mn-cs"/>
        </a:defRPr>
      </a:lvl1pPr>
      <a:lvl2pPr marL="686898" indent="-228436" algn="l" rtl="0" eaLnBrk="0" fontAlgn="base" hangingPunct="0">
        <a:spcBef>
          <a:spcPct val="25000"/>
        </a:spcBef>
        <a:spcAft>
          <a:spcPct val="15000"/>
        </a:spcAft>
        <a:buFont typeface="Arial" pitchFamily="34" charset="0"/>
        <a:buChar char="–"/>
        <a:defRPr sz="1200">
          <a:solidFill>
            <a:schemeClr val="tx1"/>
          </a:solidFill>
          <a:latin typeface="+mn-lt"/>
        </a:defRPr>
      </a:lvl2pPr>
      <a:lvl3pPr marL="1140599" indent="-226850" algn="l" rtl="0" eaLnBrk="0" fontAlgn="base" hangingPunct="0">
        <a:spcBef>
          <a:spcPct val="20000"/>
        </a:spcBef>
        <a:spcAft>
          <a:spcPct val="0"/>
        </a:spcAft>
        <a:buClr>
          <a:schemeClr val="tx1"/>
        </a:buClr>
        <a:buChar char="•"/>
        <a:defRPr sz="1200">
          <a:solidFill>
            <a:schemeClr val="tx1"/>
          </a:solidFill>
          <a:latin typeface="+mn-lt"/>
        </a:defRPr>
      </a:lvl3pPr>
      <a:lvl4pPr marL="1599057" indent="-228436" algn="l" rtl="0" eaLnBrk="0" fontAlgn="base" hangingPunct="0">
        <a:spcBef>
          <a:spcPct val="20000"/>
        </a:spcBef>
        <a:spcAft>
          <a:spcPct val="0"/>
        </a:spcAft>
        <a:buClr>
          <a:schemeClr val="bg2"/>
        </a:buClr>
        <a:buFont typeface="Arial" pitchFamily="34" charset="0"/>
        <a:buChar char="–"/>
        <a:defRPr sz="1200">
          <a:solidFill>
            <a:schemeClr val="tx1"/>
          </a:solidFill>
          <a:latin typeface="+mn-lt"/>
        </a:defRPr>
      </a:lvl4pPr>
      <a:lvl5pPr marL="2055932" indent="-228436" algn="l" rtl="0" eaLnBrk="0" fontAlgn="base" hangingPunct="0">
        <a:spcBef>
          <a:spcPct val="20000"/>
        </a:spcBef>
        <a:spcAft>
          <a:spcPct val="0"/>
        </a:spcAft>
        <a:buChar char="»"/>
        <a:defRPr sz="1400">
          <a:solidFill>
            <a:schemeClr val="tx1"/>
          </a:solidFill>
          <a:latin typeface="+mn-lt"/>
        </a:defRPr>
      </a:lvl5pPr>
      <a:lvl6pPr marL="2512808" indent="-228436" algn="l" rtl="0" fontAlgn="base">
        <a:spcBef>
          <a:spcPct val="20000"/>
        </a:spcBef>
        <a:spcAft>
          <a:spcPct val="0"/>
        </a:spcAft>
        <a:buChar char="»"/>
        <a:defRPr sz="1400">
          <a:solidFill>
            <a:schemeClr val="tx1"/>
          </a:solidFill>
          <a:latin typeface="+mn-lt"/>
        </a:defRPr>
      </a:lvl6pPr>
      <a:lvl7pPr marL="2969681" indent="-228436" algn="l" rtl="0" fontAlgn="base">
        <a:spcBef>
          <a:spcPct val="20000"/>
        </a:spcBef>
        <a:spcAft>
          <a:spcPct val="0"/>
        </a:spcAft>
        <a:buChar char="»"/>
        <a:defRPr sz="1400">
          <a:solidFill>
            <a:schemeClr val="tx1"/>
          </a:solidFill>
          <a:latin typeface="+mn-lt"/>
        </a:defRPr>
      </a:lvl7pPr>
      <a:lvl8pPr marL="3426555" indent="-228436" algn="l" rtl="0" fontAlgn="base">
        <a:spcBef>
          <a:spcPct val="20000"/>
        </a:spcBef>
        <a:spcAft>
          <a:spcPct val="0"/>
        </a:spcAft>
        <a:buChar char="»"/>
        <a:defRPr sz="1400">
          <a:solidFill>
            <a:schemeClr val="tx1"/>
          </a:solidFill>
          <a:latin typeface="+mn-lt"/>
        </a:defRPr>
      </a:lvl8pPr>
      <a:lvl9pPr marL="3883430" indent="-228436" algn="l" rtl="0" fontAlgn="base">
        <a:spcBef>
          <a:spcPct val="20000"/>
        </a:spcBef>
        <a:spcAft>
          <a:spcPct val="0"/>
        </a:spcAft>
        <a:buChar char="»"/>
        <a:defRPr sz="1400">
          <a:solidFill>
            <a:schemeClr val="tx1"/>
          </a:solidFill>
          <a:latin typeface="+mn-lt"/>
        </a:defRPr>
      </a:lvl9pPr>
    </p:bodyStyle>
    <p:otherStyle>
      <a:defPPr>
        <a:defRPr lang="en-US"/>
      </a:defPPr>
      <a:lvl1pPr marL="0" algn="l" defTabSz="913748" rtl="0" eaLnBrk="1" latinLnBrk="0" hangingPunct="1">
        <a:defRPr sz="1800" kern="1200">
          <a:solidFill>
            <a:schemeClr val="tx1"/>
          </a:solidFill>
          <a:latin typeface="+mn-lt"/>
          <a:ea typeface="+mn-ea"/>
          <a:cs typeface="+mn-cs"/>
        </a:defRPr>
      </a:lvl1pPr>
      <a:lvl2pPr marL="456875"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21" algn="l" defTabSz="913748" rtl="0" eaLnBrk="1" latinLnBrk="0" hangingPunct="1">
        <a:defRPr sz="1800" kern="1200">
          <a:solidFill>
            <a:schemeClr val="tx1"/>
          </a:solidFill>
          <a:latin typeface="+mn-lt"/>
          <a:ea typeface="+mn-ea"/>
          <a:cs typeface="+mn-cs"/>
        </a:defRPr>
      </a:lvl4pPr>
      <a:lvl5pPr marL="1827495" algn="l" defTabSz="913748" rtl="0" eaLnBrk="1" latinLnBrk="0" hangingPunct="1">
        <a:defRPr sz="1800" kern="1200">
          <a:solidFill>
            <a:schemeClr val="tx1"/>
          </a:solidFill>
          <a:latin typeface="+mn-lt"/>
          <a:ea typeface="+mn-ea"/>
          <a:cs typeface="+mn-cs"/>
        </a:defRPr>
      </a:lvl5pPr>
      <a:lvl6pPr marL="2284370" algn="l" defTabSz="913748" rtl="0" eaLnBrk="1" latinLnBrk="0" hangingPunct="1">
        <a:defRPr sz="1800" kern="1200">
          <a:solidFill>
            <a:schemeClr val="tx1"/>
          </a:solidFill>
          <a:latin typeface="+mn-lt"/>
          <a:ea typeface="+mn-ea"/>
          <a:cs typeface="+mn-cs"/>
        </a:defRPr>
      </a:lvl6pPr>
      <a:lvl7pPr marL="2741243" algn="l" defTabSz="913748" rtl="0" eaLnBrk="1" latinLnBrk="0" hangingPunct="1">
        <a:defRPr sz="1800" kern="1200">
          <a:solidFill>
            <a:schemeClr val="tx1"/>
          </a:solidFill>
          <a:latin typeface="+mn-lt"/>
          <a:ea typeface="+mn-ea"/>
          <a:cs typeface="+mn-cs"/>
        </a:defRPr>
      </a:lvl7pPr>
      <a:lvl8pPr marL="3198118" algn="l" defTabSz="913748" rtl="0" eaLnBrk="1" latinLnBrk="0" hangingPunct="1">
        <a:defRPr sz="1800" kern="1200">
          <a:solidFill>
            <a:schemeClr val="tx1"/>
          </a:solidFill>
          <a:latin typeface="+mn-lt"/>
          <a:ea typeface="+mn-ea"/>
          <a:cs typeface="+mn-cs"/>
        </a:defRPr>
      </a:lvl8pPr>
      <a:lvl9pPr marL="3654992" algn="l" defTabSz="91374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63228" y="0"/>
            <a:ext cx="7090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7091" name="Rectangle 3"/>
          <p:cNvSpPr>
            <a:spLocks noGrp="1" noChangeArrowheads="1"/>
          </p:cNvSpPr>
          <p:nvPr>
            <p:ph type="body" idx="1"/>
          </p:nvPr>
        </p:nvSpPr>
        <p:spPr bwMode="auto">
          <a:xfrm>
            <a:off x="238085" y="1192378"/>
            <a:ext cx="8499539" cy="52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7093" name="Rectangle 5"/>
          <p:cNvSpPr>
            <a:spLocks noGrp="1" noChangeArrowheads="1"/>
          </p:cNvSpPr>
          <p:nvPr>
            <p:ph type="sldNum" sz="quarter" idx="4"/>
          </p:nvPr>
        </p:nvSpPr>
        <p:spPr bwMode="auto">
          <a:xfrm>
            <a:off x="6945140" y="6623053"/>
            <a:ext cx="211211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Arial Narrow" panose="020B0606020202030204" pitchFamily="34" charset="0"/>
              </a:defRPr>
            </a:lvl1p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210324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hf hdr="0" ftr="0" dt="0"/>
  <p:txStyles>
    <p:title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40000"/>
        </a:spcBef>
        <a:spcAft>
          <a:spcPct val="0"/>
        </a:spcAft>
        <a:buClr>
          <a:schemeClr val="accent4"/>
        </a:buClr>
        <a:buFont typeface="Arial" panose="020B0604020202020204" pitchFamily="34" charset="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1600">
          <a:solidFill>
            <a:srgbClr val="000000"/>
          </a:solidFill>
          <a:latin typeface="+mn-lt"/>
        </a:defRPr>
      </a:lvl3pPr>
      <a:lvl4pPr marL="1600200" indent="-228600" algn="l" rtl="0" eaLnBrk="1" fontAlgn="base" hangingPunct="1">
        <a:spcBef>
          <a:spcPct val="20000"/>
        </a:spcBef>
        <a:spcAft>
          <a:spcPct val="0"/>
        </a:spcAft>
        <a:buChar char="–"/>
        <a:defRPr sz="1400">
          <a:solidFill>
            <a:srgbClr val="000000"/>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263228" y="0"/>
            <a:ext cx="7090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7091" name="Rectangle 3"/>
          <p:cNvSpPr>
            <a:spLocks noGrp="1" noChangeArrowheads="1"/>
          </p:cNvSpPr>
          <p:nvPr>
            <p:ph type="body" idx="1"/>
          </p:nvPr>
        </p:nvSpPr>
        <p:spPr bwMode="auto">
          <a:xfrm>
            <a:off x="238085" y="1192378"/>
            <a:ext cx="8499539" cy="520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7093" name="Rectangle 5"/>
          <p:cNvSpPr>
            <a:spLocks noGrp="1" noChangeArrowheads="1"/>
          </p:cNvSpPr>
          <p:nvPr>
            <p:ph type="sldNum" sz="quarter" idx="4"/>
          </p:nvPr>
        </p:nvSpPr>
        <p:spPr bwMode="auto">
          <a:xfrm>
            <a:off x="6945140" y="6623053"/>
            <a:ext cx="211211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0">
                <a:solidFill>
                  <a:schemeClr val="bg1"/>
                </a:solidFill>
                <a:latin typeface="Arial Narrow" panose="020B0606020202030204" pitchFamily="34" charset="0"/>
              </a:defRPr>
            </a:lvl1pPr>
          </a:lstStyle>
          <a:p>
            <a:fld id="{1384FA50-8B36-4B06-A05C-1E58CBA999B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0552309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Lst>
  <p:hf hdr="0" ftr="0" dt="0"/>
  <p:txStyles>
    <p:title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40000"/>
        </a:spcBef>
        <a:spcAft>
          <a:spcPct val="0"/>
        </a:spcAft>
        <a:buClr>
          <a:schemeClr val="accent4"/>
        </a:buClr>
        <a:buFont typeface="Arial" panose="020B0604020202020204" pitchFamily="34" charset="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1600">
          <a:solidFill>
            <a:srgbClr val="000000"/>
          </a:solidFill>
          <a:latin typeface="+mn-lt"/>
        </a:defRPr>
      </a:lvl3pPr>
      <a:lvl4pPr marL="1600200" indent="-228600" algn="l" rtl="0" eaLnBrk="1" fontAlgn="base" hangingPunct="1">
        <a:spcBef>
          <a:spcPct val="20000"/>
        </a:spcBef>
        <a:spcAft>
          <a:spcPct val="0"/>
        </a:spcAft>
        <a:buChar char="–"/>
        <a:defRPr sz="1400">
          <a:solidFill>
            <a:srgbClr val="000000"/>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2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4.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9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1.x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7.wmf"/><Relationship Id="rId4" Type="http://schemas.openxmlformats.org/officeDocument/2006/relationships/image" Target="../media/image40.png"/><Relationship Id="rId9"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78.xml"/><Relationship Id="rId6" Type="http://schemas.microsoft.com/office/2007/relationships/hdphoto" Target="../media/hdphoto3.wdp"/><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www.silversneaker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A&amp;M University System Annual Enrollment</a:t>
            </a:r>
            <a:endParaRPr lang="en-US" dirty="0"/>
          </a:p>
        </p:txBody>
      </p:sp>
      <p:sp>
        <p:nvSpPr>
          <p:cNvPr id="9" name="TextBox 10"/>
          <p:cNvSpPr txBox="1">
            <a:spLocks/>
          </p:cNvSpPr>
          <p:nvPr/>
        </p:nvSpPr>
        <p:spPr>
          <a:xfrm>
            <a:off x="3657600" y="4892634"/>
            <a:ext cx="5394325" cy="1140031"/>
          </a:xfrm>
          <a:prstGeom prst="roundRect">
            <a:avLst>
              <a:gd name="adj" fmla="val 7395"/>
            </a:avLst>
          </a:prstGeom>
          <a:solidFill>
            <a:srgbClr val="D48886"/>
          </a:solidFill>
          <a:ln>
            <a:noFill/>
          </a:ln>
        </p:spPr>
        <p:style>
          <a:lnRef idx="2">
            <a:schemeClr val="accent2"/>
          </a:lnRef>
          <a:fillRef idx="1">
            <a:schemeClr val="lt1"/>
          </a:fillRef>
          <a:effectRef idx="0">
            <a:schemeClr val="accent2"/>
          </a:effectRef>
          <a:fontRef idx="minor">
            <a:schemeClr val="dk1"/>
          </a:fontRef>
        </p:style>
        <p:txBody>
          <a:bodyPr wrap="square" lIns="137160" tIns="73152" rtlCol="0" anchor="ctr">
            <a:noAutofit/>
          </a:bodyPr>
          <a:lstStyle/>
          <a:p>
            <a:pPr marL="0" marR="0" algn="ctr" fontAlgn="base">
              <a:spcBef>
                <a:spcPts val="0"/>
              </a:spcBef>
              <a:spcAft>
                <a:spcPts val="0"/>
              </a:spcAft>
            </a:pPr>
            <a:r>
              <a:rPr lang="en-US" sz="2000" b="1" kern="1200" dirty="0">
                <a:solidFill>
                  <a:srgbClr val="000000"/>
                </a:solidFill>
                <a:effectLst/>
                <a:ea typeface="Times New Roman"/>
                <a:cs typeface="Times New Roman"/>
              </a:rPr>
              <a:t>Your 2016-2017</a:t>
            </a:r>
            <a:endParaRPr lang="en-US" sz="2000" dirty="0">
              <a:effectLst/>
              <a:ea typeface="Times New Roman"/>
            </a:endParaRPr>
          </a:p>
          <a:p>
            <a:pPr marL="0" marR="0" algn="ctr" fontAlgn="base">
              <a:spcBef>
                <a:spcPts val="0"/>
              </a:spcBef>
              <a:spcAft>
                <a:spcPts val="0"/>
              </a:spcAft>
            </a:pPr>
            <a:r>
              <a:rPr lang="en-US" sz="2000" b="1" kern="1200" dirty="0">
                <a:solidFill>
                  <a:srgbClr val="000000"/>
                </a:solidFill>
                <a:effectLst/>
                <a:ea typeface="Times New Roman"/>
                <a:cs typeface="Times New Roman"/>
              </a:rPr>
              <a:t>A&amp;M Care Benefits At-a-Glance</a:t>
            </a:r>
            <a:endParaRPr lang="en-US" sz="2000" dirty="0">
              <a:effectLst/>
              <a:ea typeface="Times New Roman"/>
            </a:endParaRPr>
          </a:p>
        </p:txBody>
      </p:sp>
    </p:spTree>
    <p:extLst>
      <p:ext uri="{BB962C8B-B14F-4D97-AF65-F5344CB8AC3E}">
        <p14:creationId xmlns:p14="http://schemas.microsoft.com/office/powerpoint/2010/main" val="386042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Photo26b.jpg"/>
          <p:cNvPicPr>
            <a:picLocks noChangeAspect="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115405"/>
            <a:ext cx="9051925" cy="6858000"/>
          </a:xfrm>
          <a:prstGeom prst="rect">
            <a:avLst/>
          </a:prstGeom>
        </p:spPr>
      </p:pic>
      <p:sp>
        <p:nvSpPr>
          <p:cNvPr id="66" name="TextBox 65"/>
          <p:cNvSpPr txBox="1"/>
          <p:nvPr/>
        </p:nvSpPr>
        <p:spPr>
          <a:xfrm>
            <a:off x="1730786" y="2033611"/>
            <a:ext cx="4212661" cy="4471929"/>
          </a:xfrm>
          <a:prstGeom prst="rect">
            <a:avLst/>
          </a:prstGeom>
          <a:noFill/>
        </p:spPr>
        <p:txBody>
          <a:bodyPr wrap="square" lIns="91375" tIns="45688" rIns="91375" bIns="45688" rtlCol="0">
            <a:spAutoFit/>
          </a:bodyPr>
          <a:lstStyle/>
          <a:p>
            <a:pPr algn="r" defTabSz="456875">
              <a:spcAft>
                <a:spcPts val="1240"/>
              </a:spcAft>
            </a:pPr>
            <a:r>
              <a:rPr lang="en-US" sz="1600" b="1" dirty="0">
                <a:solidFill>
                  <a:srgbClr val="0070C0"/>
                </a:solidFill>
                <a:latin typeface="Arial"/>
                <a:cs typeface="Arial"/>
              </a:rPr>
              <a:t>Well onTarget</a:t>
            </a:r>
            <a:r>
              <a:rPr lang="en-US" sz="800" b="1" baseline="100000" dirty="0">
                <a:solidFill>
                  <a:srgbClr val="0070C0"/>
                </a:solidFill>
                <a:latin typeface="Arial"/>
                <a:cs typeface="Arial"/>
              </a:rPr>
              <a:t>®</a:t>
            </a:r>
          </a:p>
          <a:p>
            <a:pPr algn="r" defTabSz="456875">
              <a:lnSpc>
                <a:spcPct val="95000"/>
              </a:lnSpc>
              <a:spcAft>
                <a:spcPts val="1200"/>
              </a:spcAft>
            </a:pPr>
            <a:r>
              <a:rPr lang="en-US" sz="1100" dirty="0">
                <a:solidFill>
                  <a:srgbClr val="000000"/>
                </a:solidFill>
                <a:latin typeface="Arial"/>
                <a:cs typeface="Arial"/>
              </a:rPr>
              <a:t>Health Assessment</a:t>
            </a:r>
          </a:p>
          <a:p>
            <a:pPr algn="r" defTabSz="456875">
              <a:lnSpc>
                <a:spcPct val="95000"/>
              </a:lnSpc>
              <a:spcAft>
                <a:spcPts val="1200"/>
              </a:spcAft>
            </a:pPr>
            <a:r>
              <a:rPr lang="en-US" sz="1100" dirty="0">
                <a:solidFill>
                  <a:srgbClr val="000000"/>
                </a:solidFill>
                <a:latin typeface="Arial"/>
                <a:cs typeface="Arial"/>
              </a:rPr>
              <a:t>Biometrics</a:t>
            </a:r>
          </a:p>
          <a:p>
            <a:pPr algn="r" defTabSz="456875">
              <a:lnSpc>
                <a:spcPct val="95000"/>
              </a:lnSpc>
              <a:spcAft>
                <a:spcPts val="1200"/>
              </a:spcAft>
            </a:pPr>
            <a:r>
              <a:rPr lang="en-US" sz="1100" dirty="0">
                <a:solidFill>
                  <a:srgbClr val="000000"/>
                </a:solidFill>
                <a:latin typeface="Arial"/>
                <a:cs typeface="Arial"/>
              </a:rPr>
              <a:t>Preventive care</a:t>
            </a:r>
          </a:p>
          <a:p>
            <a:pPr algn="r" defTabSz="456875">
              <a:lnSpc>
                <a:spcPct val="95000"/>
              </a:lnSpc>
              <a:spcAft>
                <a:spcPts val="1200"/>
              </a:spcAft>
            </a:pPr>
            <a:r>
              <a:rPr lang="en-US" sz="1100" dirty="0">
                <a:solidFill>
                  <a:srgbClr val="000000"/>
                </a:solidFill>
                <a:latin typeface="Arial"/>
                <a:cs typeface="Arial"/>
              </a:rPr>
              <a:t>Member Portal and online tools</a:t>
            </a:r>
          </a:p>
          <a:p>
            <a:pPr algn="r" defTabSz="456875">
              <a:lnSpc>
                <a:spcPct val="95000"/>
              </a:lnSpc>
              <a:spcAft>
                <a:spcPts val="1200"/>
              </a:spcAft>
            </a:pPr>
            <a:r>
              <a:rPr lang="en-US" sz="1100" dirty="0">
                <a:solidFill>
                  <a:srgbClr val="000000"/>
                </a:solidFill>
                <a:latin typeface="Arial"/>
                <a:cs typeface="Arial"/>
              </a:rPr>
              <a:t>24/7 Nurseline</a:t>
            </a:r>
          </a:p>
          <a:p>
            <a:pPr algn="r" defTabSz="456875">
              <a:lnSpc>
                <a:spcPct val="95000"/>
              </a:lnSpc>
              <a:spcAft>
                <a:spcPts val="1200"/>
              </a:spcAft>
            </a:pPr>
            <a:r>
              <a:rPr lang="en-US" sz="1100" dirty="0">
                <a:solidFill>
                  <a:srgbClr val="000000"/>
                </a:solidFill>
                <a:latin typeface="Arial"/>
                <a:cs typeface="Arial"/>
              </a:rPr>
              <a:t>Behavioral Health</a:t>
            </a:r>
          </a:p>
          <a:p>
            <a:pPr algn="r" defTabSz="456875">
              <a:lnSpc>
                <a:spcPct val="95000"/>
              </a:lnSpc>
              <a:spcAft>
                <a:spcPts val="1200"/>
              </a:spcAft>
            </a:pPr>
            <a:r>
              <a:rPr lang="en-US" sz="1100" dirty="0">
                <a:solidFill>
                  <a:srgbClr val="000000"/>
                </a:solidFill>
                <a:latin typeface="Arial"/>
                <a:cs typeface="Arial"/>
              </a:rPr>
              <a:t>Lifestyle management</a:t>
            </a:r>
          </a:p>
          <a:p>
            <a:pPr algn="r" defTabSz="456875">
              <a:lnSpc>
                <a:spcPct val="95000"/>
              </a:lnSpc>
              <a:spcAft>
                <a:spcPts val="1200"/>
              </a:spcAft>
            </a:pPr>
            <a:r>
              <a:rPr lang="en-US" sz="1100" dirty="0">
                <a:solidFill>
                  <a:srgbClr val="000000"/>
                </a:solidFill>
                <a:latin typeface="Arial"/>
                <a:cs typeface="Arial"/>
              </a:rPr>
              <a:t>Utilization management</a:t>
            </a:r>
          </a:p>
          <a:p>
            <a:pPr algn="r" defTabSz="456875">
              <a:spcAft>
                <a:spcPts val="1200"/>
              </a:spcAft>
            </a:pPr>
            <a:r>
              <a:rPr lang="en-US" sz="1100" dirty="0">
                <a:solidFill>
                  <a:srgbClr val="000000"/>
                </a:solidFill>
                <a:latin typeface="Arial"/>
                <a:cs typeface="Arial"/>
              </a:rPr>
              <a:t>Special Beginnings</a:t>
            </a:r>
            <a:r>
              <a:rPr lang="en-US" sz="1100" baseline="30000" dirty="0">
                <a:solidFill>
                  <a:srgbClr val="000000"/>
                </a:solidFill>
                <a:latin typeface="Arial"/>
                <a:cs typeface="Arial"/>
              </a:rPr>
              <a:t>®’</a:t>
            </a:r>
            <a:r>
              <a:rPr lang="en-US" sz="1100" dirty="0">
                <a:solidFill>
                  <a:srgbClr val="000000"/>
                </a:solidFill>
                <a:latin typeface="Arial"/>
                <a:cs typeface="Arial"/>
              </a:rPr>
              <a:t> maternity program</a:t>
            </a:r>
          </a:p>
          <a:p>
            <a:pPr algn="r" defTabSz="456875">
              <a:spcAft>
                <a:spcPts val="1200"/>
              </a:spcAft>
            </a:pPr>
            <a:r>
              <a:rPr lang="en-US" sz="1100" dirty="0">
                <a:solidFill>
                  <a:srgbClr val="000000"/>
                </a:solidFill>
                <a:latin typeface="Arial"/>
                <a:cs typeface="Arial"/>
              </a:rPr>
              <a:t>Care Coordination and Early Intervention</a:t>
            </a:r>
          </a:p>
          <a:p>
            <a:pPr algn="r" defTabSz="456875">
              <a:spcAft>
                <a:spcPts val="1200"/>
              </a:spcAft>
            </a:pPr>
            <a:r>
              <a:rPr lang="en-US" sz="1100" dirty="0">
                <a:solidFill>
                  <a:srgbClr val="000000"/>
                </a:solidFill>
                <a:latin typeface="Arial"/>
                <a:cs typeface="Arial"/>
              </a:rPr>
              <a:t>Blue Care Advisors nurse coaching</a:t>
            </a:r>
          </a:p>
          <a:p>
            <a:pPr algn="r" defTabSz="456875">
              <a:spcAft>
                <a:spcPts val="1200"/>
              </a:spcAft>
            </a:pPr>
            <a:r>
              <a:rPr lang="en-US" sz="1100" dirty="0" smtClean="0">
                <a:solidFill>
                  <a:srgbClr val="000000"/>
                </a:solidFill>
                <a:latin typeface="Arial"/>
                <a:cs typeface="Arial"/>
              </a:rPr>
              <a:t>Condition </a:t>
            </a:r>
            <a:r>
              <a:rPr lang="en-US" sz="1100" dirty="0">
                <a:solidFill>
                  <a:srgbClr val="000000"/>
                </a:solidFill>
                <a:latin typeface="Arial"/>
                <a:cs typeface="Arial"/>
              </a:rPr>
              <a:t>management</a:t>
            </a:r>
          </a:p>
          <a:p>
            <a:pPr algn="r" defTabSz="456875">
              <a:spcAft>
                <a:spcPts val="1200"/>
              </a:spcAft>
            </a:pPr>
            <a:r>
              <a:rPr lang="en-US" sz="1100" dirty="0">
                <a:solidFill>
                  <a:srgbClr val="000000"/>
                </a:solidFill>
                <a:latin typeface="Arial"/>
                <a:cs typeface="Arial"/>
              </a:rPr>
              <a:t>Case management - complex and catastrophic</a:t>
            </a:r>
          </a:p>
        </p:txBody>
      </p:sp>
      <p:sp>
        <p:nvSpPr>
          <p:cNvPr id="67" name="TextBox 66"/>
          <p:cNvSpPr txBox="1"/>
          <p:nvPr/>
        </p:nvSpPr>
        <p:spPr>
          <a:xfrm rot="17807075">
            <a:off x="5757924" y="1164522"/>
            <a:ext cx="1671923" cy="276934"/>
          </a:xfrm>
          <a:prstGeom prst="rect">
            <a:avLst/>
          </a:prstGeom>
          <a:noFill/>
        </p:spPr>
        <p:txBody>
          <a:bodyPr wrap="square" lIns="91375" tIns="45688" rIns="91375" bIns="45688" rtlCol="0">
            <a:spAutoFit/>
          </a:bodyPr>
          <a:lstStyle/>
          <a:p>
            <a:pPr defTabSz="456875"/>
            <a:r>
              <a:rPr lang="en-US" sz="1200" b="1" dirty="0">
                <a:solidFill>
                  <a:srgbClr val="229BA9"/>
                </a:solidFill>
                <a:latin typeface="Arial"/>
                <a:cs typeface="Arial"/>
              </a:rPr>
              <a:t>HEALTHY</a:t>
            </a:r>
          </a:p>
        </p:txBody>
      </p:sp>
      <p:sp>
        <p:nvSpPr>
          <p:cNvPr id="68" name="TextBox 67"/>
          <p:cNvSpPr txBox="1"/>
          <p:nvPr/>
        </p:nvSpPr>
        <p:spPr>
          <a:xfrm rot="17807075">
            <a:off x="6269569" y="1156274"/>
            <a:ext cx="1671923" cy="276934"/>
          </a:xfrm>
          <a:prstGeom prst="rect">
            <a:avLst/>
          </a:prstGeom>
          <a:noFill/>
        </p:spPr>
        <p:txBody>
          <a:bodyPr wrap="square" lIns="91375" tIns="45688" rIns="91375" bIns="45688" rtlCol="0">
            <a:spAutoFit/>
          </a:bodyPr>
          <a:lstStyle/>
          <a:p>
            <a:pPr defTabSz="456875"/>
            <a:r>
              <a:rPr lang="en-US" sz="1200" b="1" dirty="0">
                <a:solidFill>
                  <a:srgbClr val="101E8E"/>
                </a:solidFill>
                <a:latin typeface="Arial"/>
                <a:cs typeface="Arial"/>
              </a:rPr>
              <a:t>AT-RISK</a:t>
            </a:r>
          </a:p>
        </p:txBody>
      </p:sp>
      <p:sp>
        <p:nvSpPr>
          <p:cNvPr id="69" name="TextBox 68"/>
          <p:cNvSpPr txBox="1"/>
          <p:nvPr/>
        </p:nvSpPr>
        <p:spPr>
          <a:xfrm rot="17807075">
            <a:off x="6799000" y="1081625"/>
            <a:ext cx="1857646" cy="276934"/>
          </a:xfrm>
          <a:prstGeom prst="rect">
            <a:avLst/>
          </a:prstGeom>
          <a:noFill/>
        </p:spPr>
        <p:txBody>
          <a:bodyPr wrap="square" lIns="91375" tIns="45688" rIns="91375" bIns="45688" rtlCol="0">
            <a:spAutoFit/>
          </a:bodyPr>
          <a:lstStyle/>
          <a:p>
            <a:pPr defTabSz="456875"/>
            <a:r>
              <a:rPr lang="en-US" sz="1200" b="1" spc="-100" dirty="0">
                <a:solidFill>
                  <a:srgbClr val="4E439B"/>
                </a:solidFill>
                <a:latin typeface="Arial"/>
                <a:cs typeface="Arial"/>
              </a:rPr>
              <a:t>CHRONIC CONDITION</a:t>
            </a:r>
          </a:p>
        </p:txBody>
      </p:sp>
      <p:sp>
        <p:nvSpPr>
          <p:cNvPr id="70" name="TextBox 69"/>
          <p:cNvSpPr txBox="1"/>
          <p:nvPr/>
        </p:nvSpPr>
        <p:spPr>
          <a:xfrm rot="17807075">
            <a:off x="7368398" y="1073376"/>
            <a:ext cx="1857646" cy="276934"/>
          </a:xfrm>
          <a:prstGeom prst="rect">
            <a:avLst/>
          </a:prstGeom>
          <a:noFill/>
        </p:spPr>
        <p:txBody>
          <a:bodyPr wrap="square" lIns="91375" tIns="45688" rIns="91375" bIns="45688" rtlCol="0">
            <a:spAutoFit/>
          </a:bodyPr>
          <a:lstStyle/>
          <a:p>
            <a:pPr defTabSz="456875"/>
            <a:r>
              <a:rPr lang="en-US" sz="1200" b="1" spc="-100" dirty="0">
                <a:solidFill>
                  <a:srgbClr val="AA198D"/>
                </a:solidFill>
                <a:latin typeface="Arial"/>
                <a:cs typeface="Arial"/>
              </a:rPr>
              <a:t>COMPLEX CONDITION</a:t>
            </a:r>
          </a:p>
        </p:txBody>
      </p:sp>
      <p:pic>
        <p:nvPicPr>
          <p:cNvPr id="71" name="Picture 70"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2020046"/>
            <a:ext cx="565542" cy="329579"/>
          </a:xfrm>
          <a:prstGeom prst="rect">
            <a:avLst/>
          </a:prstGeom>
        </p:spPr>
      </p:pic>
      <p:pic>
        <p:nvPicPr>
          <p:cNvPr id="72" name="Picture 71"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2020046"/>
            <a:ext cx="565542" cy="329579"/>
          </a:xfrm>
          <a:prstGeom prst="rect">
            <a:avLst/>
          </a:prstGeom>
        </p:spPr>
      </p:pic>
      <p:pic>
        <p:nvPicPr>
          <p:cNvPr id="73" name="Picture 72"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2020046"/>
            <a:ext cx="569891" cy="329579"/>
          </a:xfrm>
          <a:prstGeom prst="rect">
            <a:avLst/>
          </a:prstGeom>
        </p:spPr>
      </p:pic>
      <p:pic>
        <p:nvPicPr>
          <p:cNvPr id="74" name="Picture 73" descr="Object26.png"/>
          <p:cNvPicPr>
            <a:picLocks noChangeAspect="1"/>
          </p:cNvPicPr>
          <p:nvPr/>
        </p:nvPicPr>
        <p:blipFill rotWithShape="1">
          <a:blip r:embed="rId5">
            <a:extLst>
              <a:ext uri="{28A0092B-C50C-407E-A947-70E740481C1C}">
                <a14:useLocalDpi xmlns:a14="http://schemas.microsoft.com/office/drawing/2010/main" val="0"/>
              </a:ext>
            </a:extLst>
          </a:blip>
          <a:srcRect l="65986" t="26400" r="27766" b="68794"/>
          <a:stretch/>
        </p:blipFill>
        <p:spPr>
          <a:xfrm>
            <a:off x="5972994" y="2020046"/>
            <a:ext cx="565540" cy="329579"/>
          </a:xfrm>
          <a:prstGeom prst="rect">
            <a:avLst/>
          </a:prstGeom>
        </p:spPr>
      </p:pic>
      <p:pic>
        <p:nvPicPr>
          <p:cNvPr id="75" name="Picture 74" descr="Object26.png"/>
          <p:cNvPicPr>
            <a:picLocks noChangeAspect="1"/>
          </p:cNvPicPr>
          <p:nvPr/>
        </p:nvPicPr>
        <p:blipFill rotWithShape="1">
          <a:blip r:embed="rId5">
            <a:extLst>
              <a:ext uri="{28A0092B-C50C-407E-A947-70E740481C1C}">
                <a14:useLocalDpi xmlns:a14="http://schemas.microsoft.com/office/drawing/2010/main" val="0"/>
              </a:ext>
            </a:extLst>
          </a:blip>
          <a:srcRect l="65986" t="26400" r="27766" b="68794"/>
          <a:stretch/>
        </p:blipFill>
        <p:spPr>
          <a:xfrm>
            <a:off x="5972994" y="2349628"/>
            <a:ext cx="565540" cy="329579"/>
          </a:xfrm>
          <a:prstGeom prst="rect">
            <a:avLst/>
          </a:prstGeom>
        </p:spPr>
      </p:pic>
      <p:pic>
        <p:nvPicPr>
          <p:cNvPr id="76" name="Picture 75" descr="Object26.png"/>
          <p:cNvPicPr>
            <a:picLocks noChangeAspect="1"/>
          </p:cNvPicPr>
          <p:nvPr/>
        </p:nvPicPr>
        <p:blipFill rotWithShape="1">
          <a:blip r:embed="rId5">
            <a:extLst>
              <a:ext uri="{28A0092B-C50C-407E-A947-70E740481C1C}">
                <a14:useLocalDpi xmlns:a14="http://schemas.microsoft.com/office/drawing/2010/main" val="0"/>
              </a:ext>
            </a:extLst>
          </a:blip>
          <a:srcRect l="65986" t="26400" r="27766" b="68794"/>
          <a:stretch/>
        </p:blipFill>
        <p:spPr>
          <a:xfrm>
            <a:off x="5972994" y="2673497"/>
            <a:ext cx="565540" cy="329579"/>
          </a:xfrm>
          <a:prstGeom prst="rect">
            <a:avLst/>
          </a:prstGeom>
        </p:spPr>
      </p:pic>
      <p:pic>
        <p:nvPicPr>
          <p:cNvPr id="77" name="Picture 76" descr="Object26.png"/>
          <p:cNvPicPr>
            <a:picLocks noChangeAspect="1"/>
          </p:cNvPicPr>
          <p:nvPr/>
        </p:nvPicPr>
        <p:blipFill rotWithShape="1">
          <a:blip r:embed="rId5">
            <a:extLst>
              <a:ext uri="{28A0092B-C50C-407E-A947-70E740481C1C}">
                <a14:useLocalDpi xmlns:a14="http://schemas.microsoft.com/office/drawing/2010/main" val="0"/>
              </a:ext>
            </a:extLst>
          </a:blip>
          <a:srcRect l="65986" t="26400" r="27766" b="68794"/>
          <a:stretch/>
        </p:blipFill>
        <p:spPr>
          <a:xfrm>
            <a:off x="5972994" y="2994288"/>
            <a:ext cx="565540" cy="329579"/>
          </a:xfrm>
          <a:prstGeom prst="rect">
            <a:avLst/>
          </a:prstGeom>
        </p:spPr>
      </p:pic>
      <p:pic>
        <p:nvPicPr>
          <p:cNvPr id="78" name="Picture 77" descr="Object26.png"/>
          <p:cNvPicPr>
            <a:picLocks noChangeAspect="1"/>
          </p:cNvPicPr>
          <p:nvPr/>
        </p:nvPicPr>
        <p:blipFill rotWithShape="1">
          <a:blip r:embed="rId5">
            <a:extLst>
              <a:ext uri="{28A0092B-C50C-407E-A947-70E740481C1C}">
                <a14:useLocalDpi xmlns:a14="http://schemas.microsoft.com/office/drawing/2010/main" val="0"/>
              </a:ext>
            </a:extLst>
          </a:blip>
          <a:srcRect l="65986" t="26400" r="27766" b="68794"/>
          <a:stretch/>
        </p:blipFill>
        <p:spPr>
          <a:xfrm>
            <a:off x="5972994" y="3315079"/>
            <a:ext cx="565540" cy="329579"/>
          </a:xfrm>
          <a:prstGeom prst="rect">
            <a:avLst/>
          </a:prstGeom>
        </p:spPr>
      </p:pic>
      <p:pic>
        <p:nvPicPr>
          <p:cNvPr id="79" name="Picture 78" descr="Object26.png"/>
          <p:cNvPicPr>
            <a:picLocks noChangeAspect="1"/>
          </p:cNvPicPr>
          <p:nvPr/>
        </p:nvPicPr>
        <p:blipFill rotWithShape="1">
          <a:blip r:embed="rId5">
            <a:extLst>
              <a:ext uri="{28A0092B-C50C-407E-A947-70E740481C1C}">
                <a14:useLocalDpi xmlns:a14="http://schemas.microsoft.com/office/drawing/2010/main" val="0"/>
              </a:ext>
            </a:extLst>
          </a:blip>
          <a:srcRect l="65986" t="26400" r="27766" b="68794"/>
          <a:stretch/>
        </p:blipFill>
        <p:spPr>
          <a:xfrm>
            <a:off x="5972994" y="3635868"/>
            <a:ext cx="565540" cy="329579"/>
          </a:xfrm>
          <a:prstGeom prst="rect">
            <a:avLst/>
          </a:prstGeom>
        </p:spPr>
      </p:pic>
      <p:pic>
        <p:nvPicPr>
          <p:cNvPr id="80" name="Picture 79"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2343834"/>
            <a:ext cx="569891" cy="329579"/>
          </a:xfrm>
          <a:prstGeom prst="rect">
            <a:avLst/>
          </a:prstGeom>
        </p:spPr>
      </p:pic>
      <p:pic>
        <p:nvPicPr>
          <p:cNvPr id="81" name="Picture 80"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2662526"/>
            <a:ext cx="569891" cy="329579"/>
          </a:xfrm>
          <a:prstGeom prst="rect">
            <a:avLst/>
          </a:prstGeom>
        </p:spPr>
      </p:pic>
      <p:pic>
        <p:nvPicPr>
          <p:cNvPr id="82" name="Picture 81"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2986311"/>
            <a:ext cx="569891" cy="329579"/>
          </a:xfrm>
          <a:prstGeom prst="rect">
            <a:avLst/>
          </a:prstGeom>
        </p:spPr>
      </p:pic>
      <p:pic>
        <p:nvPicPr>
          <p:cNvPr id="83" name="Picture 82"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3314999"/>
            <a:ext cx="569891" cy="329579"/>
          </a:xfrm>
          <a:prstGeom prst="rect">
            <a:avLst/>
          </a:prstGeom>
        </p:spPr>
      </p:pic>
      <p:pic>
        <p:nvPicPr>
          <p:cNvPr id="84" name="Picture 83"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3638781"/>
            <a:ext cx="569891" cy="329579"/>
          </a:xfrm>
          <a:prstGeom prst="rect">
            <a:avLst/>
          </a:prstGeom>
        </p:spPr>
      </p:pic>
      <p:pic>
        <p:nvPicPr>
          <p:cNvPr id="85" name="Picture 84"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3957476"/>
            <a:ext cx="569891" cy="329579"/>
          </a:xfrm>
          <a:prstGeom prst="rect">
            <a:avLst/>
          </a:prstGeom>
        </p:spPr>
      </p:pic>
      <p:pic>
        <p:nvPicPr>
          <p:cNvPr id="86" name="Picture 85"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4281261"/>
            <a:ext cx="569891" cy="329579"/>
          </a:xfrm>
          <a:prstGeom prst="rect">
            <a:avLst/>
          </a:prstGeom>
        </p:spPr>
      </p:pic>
      <p:pic>
        <p:nvPicPr>
          <p:cNvPr id="87" name="Picture 86"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4596769"/>
            <a:ext cx="569891" cy="329579"/>
          </a:xfrm>
          <a:prstGeom prst="rect">
            <a:avLst/>
          </a:prstGeom>
        </p:spPr>
      </p:pic>
      <p:pic>
        <p:nvPicPr>
          <p:cNvPr id="88" name="Picture 87"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4920554"/>
            <a:ext cx="569891" cy="329579"/>
          </a:xfrm>
          <a:prstGeom prst="rect">
            <a:avLst/>
          </a:prstGeom>
        </p:spPr>
      </p:pic>
      <p:pic>
        <p:nvPicPr>
          <p:cNvPr id="89" name="Picture 88"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5239246"/>
            <a:ext cx="569891" cy="329579"/>
          </a:xfrm>
          <a:prstGeom prst="rect">
            <a:avLst/>
          </a:prstGeom>
        </p:spPr>
      </p:pic>
      <p:pic>
        <p:nvPicPr>
          <p:cNvPr id="90" name="Picture 89" descr="Object26.png"/>
          <p:cNvPicPr>
            <a:picLocks noChangeAspect="1"/>
          </p:cNvPicPr>
          <p:nvPr/>
        </p:nvPicPr>
        <p:blipFill rotWithShape="1">
          <a:blip r:embed="rId5">
            <a:extLst>
              <a:ext uri="{28A0092B-C50C-407E-A947-70E740481C1C}">
                <a14:useLocalDpi xmlns:a14="http://schemas.microsoft.com/office/drawing/2010/main" val="0"/>
              </a:ext>
            </a:extLst>
          </a:blip>
          <a:srcRect l="72234" t="26400" r="21470" b="68794"/>
          <a:stretch/>
        </p:blipFill>
        <p:spPr>
          <a:xfrm>
            <a:off x="6538530" y="5563031"/>
            <a:ext cx="569891" cy="329579"/>
          </a:xfrm>
          <a:prstGeom prst="rect">
            <a:avLst/>
          </a:prstGeom>
        </p:spPr>
      </p:pic>
      <p:pic>
        <p:nvPicPr>
          <p:cNvPr id="91" name="Picture 90"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2339440"/>
            <a:ext cx="565542" cy="329579"/>
          </a:xfrm>
          <a:prstGeom prst="rect">
            <a:avLst/>
          </a:prstGeom>
        </p:spPr>
      </p:pic>
      <p:pic>
        <p:nvPicPr>
          <p:cNvPr id="92" name="Picture 91"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2664625"/>
            <a:ext cx="565542" cy="329579"/>
          </a:xfrm>
          <a:prstGeom prst="rect">
            <a:avLst/>
          </a:prstGeom>
        </p:spPr>
      </p:pic>
      <p:pic>
        <p:nvPicPr>
          <p:cNvPr id="93" name="Picture 92"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2984016"/>
            <a:ext cx="565542" cy="329579"/>
          </a:xfrm>
          <a:prstGeom prst="rect">
            <a:avLst/>
          </a:prstGeom>
        </p:spPr>
      </p:pic>
      <p:pic>
        <p:nvPicPr>
          <p:cNvPr id="94" name="Picture 93"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3304976"/>
            <a:ext cx="565542" cy="329579"/>
          </a:xfrm>
          <a:prstGeom prst="rect">
            <a:avLst/>
          </a:prstGeom>
        </p:spPr>
      </p:pic>
      <p:pic>
        <p:nvPicPr>
          <p:cNvPr id="95" name="Picture 94"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3624366"/>
            <a:ext cx="565542" cy="329579"/>
          </a:xfrm>
          <a:prstGeom prst="rect">
            <a:avLst/>
          </a:prstGeom>
        </p:spPr>
      </p:pic>
      <p:pic>
        <p:nvPicPr>
          <p:cNvPr id="96" name="Picture 95"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3949549"/>
            <a:ext cx="565542" cy="329579"/>
          </a:xfrm>
          <a:prstGeom prst="rect">
            <a:avLst/>
          </a:prstGeom>
        </p:spPr>
      </p:pic>
      <p:pic>
        <p:nvPicPr>
          <p:cNvPr id="97" name="Picture 96"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4268943"/>
            <a:ext cx="565542" cy="329579"/>
          </a:xfrm>
          <a:prstGeom prst="rect">
            <a:avLst/>
          </a:prstGeom>
        </p:spPr>
      </p:pic>
      <p:pic>
        <p:nvPicPr>
          <p:cNvPr id="98" name="Picture 97"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4269479"/>
            <a:ext cx="565542" cy="329579"/>
          </a:xfrm>
          <a:prstGeom prst="rect">
            <a:avLst/>
          </a:prstGeom>
        </p:spPr>
      </p:pic>
      <p:pic>
        <p:nvPicPr>
          <p:cNvPr id="99" name="Picture 98"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4588870"/>
            <a:ext cx="565542" cy="329579"/>
          </a:xfrm>
          <a:prstGeom prst="rect">
            <a:avLst/>
          </a:prstGeom>
        </p:spPr>
      </p:pic>
      <p:pic>
        <p:nvPicPr>
          <p:cNvPr id="100" name="Picture 99"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4914055"/>
            <a:ext cx="565542" cy="329579"/>
          </a:xfrm>
          <a:prstGeom prst="rect">
            <a:avLst/>
          </a:prstGeom>
        </p:spPr>
      </p:pic>
      <p:pic>
        <p:nvPicPr>
          <p:cNvPr id="101" name="Picture 100"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5233446"/>
            <a:ext cx="565542" cy="329579"/>
          </a:xfrm>
          <a:prstGeom prst="rect">
            <a:avLst/>
          </a:prstGeom>
        </p:spPr>
      </p:pic>
      <p:pic>
        <p:nvPicPr>
          <p:cNvPr id="102" name="Picture 101"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5554406"/>
            <a:ext cx="565542" cy="329579"/>
          </a:xfrm>
          <a:prstGeom prst="rect">
            <a:avLst/>
          </a:prstGeom>
        </p:spPr>
      </p:pic>
      <p:pic>
        <p:nvPicPr>
          <p:cNvPr id="104" name="Picture 103"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2339440"/>
            <a:ext cx="565542" cy="329579"/>
          </a:xfrm>
          <a:prstGeom prst="rect">
            <a:avLst/>
          </a:prstGeom>
        </p:spPr>
      </p:pic>
      <p:pic>
        <p:nvPicPr>
          <p:cNvPr id="105" name="Picture 104"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2664625"/>
            <a:ext cx="565542" cy="329579"/>
          </a:xfrm>
          <a:prstGeom prst="rect">
            <a:avLst/>
          </a:prstGeom>
        </p:spPr>
      </p:pic>
      <p:pic>
        <p:nvPicPr>
          <p:cNvPr id="106" name="Picture 105"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2984016"/>
            <a:ext cx="565542" cy="329579"/>
          </a:xfrm>
          <a:prstGeom prst="rect">
            <a:avLst/>
          </a:prstGeom>
        </p:spPr>
      </p:pic>
      <p:pic>
        <p:nvPicPr>
          <p:cNvPr id="107" name="Picture 106"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3305787"/>
            <a:ext cx="565542" cy="329579"/>
          </a:xfrm>
          <a:prstGeom prst="rect">
            <a:avLst/>
          </a:prstGeom>
        </p:spPr>
      </p:pic>
      <p:pic>
        <p:nvPicPr>
          <p:cNvPr id="108" name="Picture 107"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3625178"/>
            <a:ext cx="565542" cy="329579"/>
          </a:xfrm>
          <a:prstGeom prst="rect">
            <a:avLst/>
          </a:prstGeom>
        </p:spPr>
      </p:pic>
      <p:pic>
        <p:nvPicPr>
          <p:cNvPr id="109" name="Picture 108"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3950363"/>
            <a:ext cx="565542" cy="329579"/>
          </a:xfrm>
          <a:prstGeom prst="rect">
            <a:avLst/>
          </a:prstGeom>
        </p:spPr>
      </p:pic>
      <p:pic>
        <p:nvPicPr>
          <p:cNvPr id="110" name="Picture 109"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4269754"/>
            <a:ext cx="565542" cy="329579"/>
          </a:xfrm>
          <a:prstGeom prst="rect">
            <a:avLst/>
          </a:prstGeom>
        </p:spPr>
      </p:pic>
      <p:pic>
        <p:nvPicPr>
          <p:cNvPr id="111" name="Picture 110"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4584476"/>
            <a:ext cx="565542" cy="329579"/>
          </a:xfrm>
          <a:prstGeom prst="rect">
            <a:avLst/>
          </a:prstGeom>
        </p:spPr>
      </p:pic>
      <p:pic>
        <p:nvPicPr>
          <p:cNvPr id="112" name="Picture 111"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4903867"/>
            <a:ext cx="565542" cy="329579"/>
          </a:xfrm>
          <a:prstGeom prst="rect">
            <a:avLst/>
          </a:prstGeom>
        </p:spPr>
      </p:pic>
      <p:pic>
        <p:nvPicPr>
          <p:cNvPr id="113" name="Picture 112"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5229052"/>
            <a:ext cx="565542" cy="329579"/>
          </a:xfrm>
          <a:prstGeom prst="rect">
            <a:avLst/>
          </a:prstGeom>
        </p:spPr>
      </p:pic>
      <p:pic>
        <p:nvPicPr>
          <p:cNvPr id="114" name="Picture 113"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5548443"/>
            <a:ext cx="565542" cy="329579"/>
          </a:xfrm>
          <a:prstGeom prst="rect">
            <a:avLst/>
          </a:prstGeom>
        </p:spPr>
      </p:pic>
      <p:pic>
        <p:nvPicPr>
          <p:cNvPr id="116" name="Picture 115"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5873680"/>
            <a:ext cx="565542" cy="329579"/>
          </a:xfrm>
          <a:prstGeom prst="rect">
            <a:avLst/>
          </a:prstGeom>
        </p:spPr>
      </p:pic>
      <p:pic>
        <p:nvPicPr>
          <p:cNvPr id="117" name="Picture 116" descr="Object26.png"/>
          <p:cNvPicPr>
            <a:picLocks noChangeAspect="1"/>
          </p:cNvPicPr>
          <p:nvPr/>
        </p:nvPicPr>
        <p:blipFill rotWithShape="1">
          <a:blip r:embed="rId5">
            <a:extLst>
              <a:ext uri="{28A0092B-C50C-407E-A947-70E740481C1C}">
                <a14:useLocalDpi xmlns:a14="http://schemas.microsoft.com/office/drawing/2010/main" val="0"/>
              </a:ext>
            </a:extLst>
          </a:blip>
          <a:srcRect l="65986" t="26400" r="27766" b="68794"/>
          <a:stretch/>
        </p:blipFill>
        <p:spPr>
          <a:xfrm>
            <a:off x="5972994" y="3957476"/>
            <a:ext cx="565540" cy="329579"/>
          </a:xfrm>
          <a:prstGeom prst="rect">
            <a:avLst/>
          </a:prstGeom>
        </p:spPr>
      </p:pic>
      <p:pic>
        <p:nvPicPr>
          <p:cNvPr id="118" name="Picture 117" descr="Object26.png"/>
          <p:cNvPicPr>
            <a:picLocks noChangeAspect="1"/>
          </p:cNvPicPr>
          <p:nvPr/>
        </p:nvPicPr>
        <p:blipFill rotWithShape="1">
          <a:blip r:embed="rId5">
            <a:extLst>
              <a:ext uri="{28A0092B-C50C-407E-A947-70E740481C1C}">
                <a14:useLocalDpi xmlns:a14="http://schemas.microsoft.com/office/drawing/2010/main" val="0"/>
              </a:ext>
            </a:extLst>
          </a:blip>
          <a:srcRect l="84777" t="26400" r="8975" b="68794"/>
          <a:stretch/>
        </p:blipFill>
        <p:spPr>
          <a:xfrm>
            <a:off x="7673966" y="6189230"/>
            <a:ext cx="565542" cy="329579"/>
          </a:xfrm>
          <a:prstGeom prst="rect">
            <a:avLst/>
          </a:prstGeom>
        </p:spPr>
      </p:pic>
      <p:pic>
        <p:nvPicPr>
          <p:cNvPr id="119" name="Picture 118" descr="Object26.png"/>
          <p:cNvPicPr>
            <a:picLocks noChangeAspect="1"/>
          </p:cNvPicPr>
          <p:nvPr/>
        </p:nvPicPr>
        <p:blipFill rotWithShape="1">
          <a:blip r:embed="rId5">
            <a:extLst>
              <a:ext uri="{28A0092B-C50C-407E-A947-70E740481C1C}">
                <a14:useLocalDpi xmlns:a14="http://schemas.microsoft.com/office/drawing/2010/main" val="0"/>
              </a:ext>
            </a:extLst>
          </a:blip>
          <a:srcRect l="78482" t="26400" r="15270" b="68794"/>
          <a:stretch/>
        </p:blipFill>
        <p:spPr>
          <a:xfrm>
            <a:off x="7104075" y="5873680"/>
            <a:ext cx="565542" cy="329579"/>
          </a:xfrm>
          <a:prstGeom prst="rect">
            <a:avLst/>
          </a:prstGeom>
        </p:spPr>
      </p:pic>
      <p:sp>
        <p:nvSpPr>
          <p:cNvPr id="59" name="TextBox 58"/>
          <p:cNvSpPr txBox="1"/>
          <p:nvPr/>
        </p:nvSpPr>
        <p:spPr>
          <a:xfrm>
            <a:off x="410283" y="445546"/>
            <a:ext cx="5845479" cy="707821"/>
          </a:xfrm>
          <a:prstGeom prst="rect">
            <a:avLst/>
          </a:prstGeom>
          <a:noFill/>
        </p:spPr>
        <p:txBody>
          <a:bodyPr wrap="square" lIns="91375" tIns="45688" rIns="91375" bIns="45688" rtlCol="0">
            <a:spAutoFit/>
          </a:bodyPr>
          <a:lstStyle/>
          <a:p>
            <a:pPr defTabSz="456875" fontAlgn="auto">
              <a:spcBef>
                <a:spcPts val="0"/>
              </a:spcBef>
              <a:spcAft>
                <a:spcPts val="0"/>
              </a:spcAft>
            </a:pPr>
            <a:r>
              <a:rPr lang="en-US" sz="4000" b="1" dirty="0">
                <a:solidFill>
                  <a:srgbClr val="0070C0"/>
                </a:solidFill>
                <a:latin typeface="Franklin Gothic Book" panose="020B0503020102020204" pitchFamily="34" charset="0"/>
                <a:cs typeface="Arial"/>
              </a:rPr>
              <a:t>BLUE CARE CONNECTION</a:t>
            </a:r>
            <a:r>
              <a:rPr lang="en-US" sz="3200" b="1" baseline="44000" dirty="0">
                <a:solidFill>
                  <a:srgbClr val="0070C0"/>
                </a:solidFill>
                <a:latin typeface="Franklin Gothic Book" panose="020B0503020102020204" pitchFamily="34" charset="0"/>
                <a:cs typeface="Arial"/>
              </a:rPr>
              <a:t>®</a:t>
            </a:r>
            <a:endParaRPr lang="en-US" sz="4000" b="1" baseline="44000" dirty="0">
              <a:solidFill>
                <a:srgbClr val="0070C0"/>
              </a:solidFill>
              <a:latin typeface="Franklin Gothic Book" panose="020B0503020102020204" pitchFamily="34" charset="0"/>
              <a:cs typeface="Arial"/>
            </a:endParaRPr>
          </a:p>
        </p:txBody>
      </p:sp>
      <p:sp>
        <p:nvSpPr>
          <p:cNvPr id="60" name="TextBox 59"/>
          <p:cNvSpPr txBox="1"/>
          <p:nvPr/>
        </p:nvSpPr>
        <p:spPr>
          <a:xfrm>
            <a:off x="410284" y="1237513"/>
            <a:ext cx="6303229" cy="400045"/>
          </a:xfrm>
          <a:prstGeom prst="rect">
            <a:avLst/>
          </a:prstGeom>
          <a:noFill/>
        </p:spPr>
        <p:txBody>
          <a:bodyPr wrap="square" lIns="91375" tIns="45688" rIns="91375" bIns="45688" rtlCol="0">
            <a:spAutoFit/>
          </a:bodyPr>
          <a:lstStyle/>
          <a:p>
            <a:pPr defTabSz="456875" fontAlgn="auto">
              <a:spcBef>
                <a:spcPts val="0"/>
              </a:spcBef>
              <a:spcAft>
                <a:spcPts val="0"/>
              </a:spcAft>
            </a:pPr>
            <a:r>
              <a:rPr lang="en-US" sz="2000" dirty="0">
                <a:solidFill>
                  <a:srgbClr val="7030A0"/>
                </a:solidFill>
                <a:latin typeface="Franklin Gothic Book" panose="020B0503020102020204" pitchFamily="34" charset="0"/>
                <a:cs typeface="Arial"/>
              </a:rPr>
              <a:t>An active approach to integrated health management.</a:t>
            </a:r>
          </a:p>
        </p:txBody>
      </p:sp>
      <p:sp>
        <p:nvSpPr>
          <p:cNvPr id="61" name="TextBox 60"/>
          <p:cNvSpPr txBox="1"/>
          <p:nvPr/>
        </p:nvSpPr>
        <p:spPr>
          <a:xfrm>
            <a:off x="410280" y="1792372"/>
            <a:ext cx="3274237" cy="523156"/>
          </a:xfrm>
          <a:prstGeom prst="rect">
            <a:avLst/>
          </a:prstGeom>
          <a:noFill/>
        </p:spPr>
        <p:txBody>
          <a:bodyPr wrap="square" lIns="91375" tIns="45688" rIns="91375" bIns="45688" rtlCol="0">
            <a:spAutoFit/>
          </a:bodyPr>
          <a:lstStyle/>
          <a:p>
            <a:pPr defTabSz="456875" fontAlgn="auto">
              <a:spcBef>
                <a:spcPts val="0"/>
              </a:spcBef>
              <a:spcAft>
                <a:spcPts val="0"/>
              </a:spcAft>
            </a:pPr>
            <a:r>
              <a:rPr lang="en-US" sz="2800" b="1" dirty="0" smtClean="0">
                <a:solidFill>
                  <a:srgbClr val="101E8E"/>
                </a:solidFill>
                <a:latin typeface="Franklin Gothic Book" panose="020B0503020102020204" pitchFamily="34" charset="0"/>
                <a:cs typeface="Arial" panose="020B0604020202020204" pitchFamily="34" charset="0"/>
              </a:rPr>
              <a:t>866-412-8795</a:t>
            </a:r>
            <a:endParaRPr lang="en-US" sz="2800" b="1" dirty="0">
              <a:solidFill>
                <a:srgbClr val="101E8E"/>
              </a:solidFill>
              <a:latin typeface="Franklin Gothic Book" panose="020B0503020102020204" pitchFamily="34" charset="0"/>
              <a:cs typeface="Arial" panose="020B0604020202020204" pitchFamily="34" charset="0"/>
            </a:endParaRPr>
          </a:p>
        </p:txBody>
      </p:sp>
      <p:sp>
        <p:nvSpPr>
          <p:cNvPr id="63" name="Slide Number Placeholder 30"/>
          <p:cNvSpPr txBox="1">
            <a:spLocks/>
          </p:cNvSpPr>
          <p:nvPr/>
        </p:nvSpPr>
        <p:spPr>
          <a:xfrm>
            <a:off x="8210045" y="6470515"/>
            <a:ext cx="754327" cy="247651"/>
          </a:xfrm>
          <a:prstGeom prst="rect">
            <a:avLst/>
          </a:prstGeom>
        </p:spPr>
        <p:txBody>
          <a:bodyPr/>
          <a:lstStyle>
            <a:defPPr>
              <a:defRPr lang="en-US"/>
            </a:defPPr>
            <a:lvl1pPr marL="0" algn="r" defTabSz="913748" rtl="0" eaLnBrk="1" latinLnBrk="0" hangingPunct="1">
              <a:defRPr sz="1000" kern="1200">
                <a:solidFill>
                  <a:schemeClr val="tx1"/>
                </a:solidFill>
                <a:latin typeface="+mn-lt"/>
                <a:ea typeface="+mn-ea"/>
                <a:cs typeface="+mn-cs"/>
              </a:defRPr>
            </a:lvl1pPr>
            <a:lvl2pPr marL="456875"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21" algn="l" defTabSz="913748" rtl="0" eaLnBrk="1" latinLnBrk="0" hangingPunct="1">
              <a:defRPr sz="1800" kern="1200">
                <a:solidFill>
                  <a:schemeClr val="tx1"/>
                </a:solidFill>
                <a:latin typeface="+mn-lt"/>
                <a:ea typeface="+mn-ea"/>
                <a:cs typeface="+mn-cs"/>
              </a:defRPr>
            </a:lvl4pPr>
            <a:lvl5pPr marL="1827495" algn="l" defTabSz="913748" rtl="0" eaLnBrk="1" latinLnBrk="0" hangingPunct="1">
              <a:defRPr sz="1800" kern="1200">
                <a:solidFill>
                  <a:schemeClr val="tx1"/>
                </a:solidFill>
                <a:latin typeface="+mn-lt"/>
                <a:ea typeface="+mn-ea"/>
                <a:cs typeface="+mn-cs"/>
              </a:defRPr>
            </a:lvl5pPr>
            <a:lvl6pPr marL="2284370" algn="l" defTabSz="913748" rtl="0" eaLnBrk="1" latinLnBrk="0" hangingPunct="1">
              <a:defRPr sz="1800" kern="1200">
                <a:solidFill>
                  <a:schemeClr val="tx1"/>
                </a:solidFill>
                <a:latin typeface="+mn-lt"/>
                <a:ea typeface="+mn-ea"/>
                <a:cs typeface="+mn-cs"/>
              </a:defRPr>
            </a:lvl6pPr>
            <a:lvl7pPr marL="2741243" algn="l" defTabSz="913748" rtl="0" eaLnBrk="1" latinLnBrk="0" hangingPunct="1">
              <a:defRPr sz="1800" kern="1200">
                <a:solidFill>
                  <a:schemeClr val="tx1"/>
                </a:solidFill>
                <a:latin typeface="+mn-lt"/>
                <a:ea typeface="+mn-ea"/>
                <a:cs typeface="+mn-cs"/>
              </a:defRPr>
            </a:lvl7pPr>
            <a:lvl8pPr marL="3198118" algn="l" defTabSz="913748" rtl="0" eaLnBrk="1" latinLnBrk="0" hangingPunct="1">
              <a:defRPr sz="1800" kern="1200">
                <a:solidFill>
                  <a:schemeClr val="tx1"/>
                </a:solidFill>
                <a:latin typeface="+mn-lt"/>
                <a:ea typeface="+mn-ea"/>
                <a:cs typeface="+mn-cs"/>
              </a:defRPr>
            </a:lvl8pPr>
            <a:lvl9pPr marL="3654992" algn="l" defTabSz="913748" rtl="0" eaLnBrk="1" latinLnBrk="0" hangingPunct="1">
              <a:defRPr sz="1800" kern="1200">
                <a:solidFill>
                  <a:schemeClr val="tx1"/>
                </a:solidFill>
                <a:latin typeface="+mn-lt"/>
                <a:ea typeface="+mn-ea"/>
                <a:cs typeface="+mn-cs"/>
              </a:defRPr>
            </a:lvl9pPr>
          </a:lstStyle>
          <a:p>
            <a:pPr fontAlgn="auto">
              <a:spcBef>
                <a:spcPts val="0"/>
              </a:spcBef>
              <a:spcAft>
                <a:spcPts val="0"/>
              </a:spcAft>
            </a:pPr>
            <a:fld id="{ACEFA824-ED2B-445F-899D-878575AC8DD3}" type="slidenum">
              <a:rPr lang="en-US" smtClean="0">
                <a:solidFill>
                  <a:srgbClr val="002060"/>
                </a:solidFill>
                <a:latin typeface="Arial"/>
              </a:rPr>
              <a:pPr fontAlgn="auto">
                <a:spcBef>
                  <a:spcPts val="0"/>
                </a:spcBef>
                <a:spcAft>
                  <a:spcPts val="0"/>
                </a:spcAft>
              </a:pPr>
              <a:t>10</a:t>
            </a:fld>
            <a:endParaRPr lang="en-US" dirty="0">
              <a:solidFill>
                <a:srgbClr val="002060"/>
              </a:solidFill>
              <a:latin typeface="Arial"/>
            </a:endParaRPr>
          </a:p>
        </p:txBody>
      </p:sp>
    </p:spTree>
    <p:extLst>
      <p:ext uri="{BB962C8B-B14F-4D97-AF65-F5344CB8AC3E}">
        <p14:creationId xmlns:p14="http://schemas.microsoft.com/office/powerpoint/2010/main" val="8090980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Member Tools</a:t>
            </a:r>
            <a:br>
              <a:rPr lang="en-US" dirty="0" smtClean="0"/>
            </a:br>
            <a:r>
              <a:rPr lang="en-US" dirty="0" smtClean="0"/>
              <a:t>&amp; Services</a:t>
            </a:r>
            <a:endParaRPr lang="en-US" dirty="0"/>
          </a:p>
        </p:txBody>
      </p:sp>
      <p:sp>
        <p:nvSpPr>
          <p:cNvPr id="3" name="TextBox 10"/>
          <p:cNvSpPr txBox="1">
            <a:spLocks/>
          </p:cNvSpPr>
          <p:nvPr/>
        </p:nvSpPr>
        <p:spPr>
          <a:xfrm>
            <a:off x="3657600" y="4892634"/>
            <a:ext cx="5394325" cy="1140031"/>
          </a:xfrm>
          <a:prstGeom prst="roundRect">
            <a:avLst>
              <a:gd name="adj" fmla="val 7395"/>
            </a:avLst>
          </a:prstGeom>
          <a:solidFill>
            <a:srgbClr val="D48886"/>
          </a:solidFill>
          <a:ln>
            <a:noFill/>
          </a:ln>
        </p:spPr>
        <p:style>
          <a:lnRef idx="2">
            <a:schemeClr val="accent2"/>
          </a:lnRef>
          <a:fillRef idx="1">
            <a:schemeClr val="lt1"/>
          </a:fillRef>
          <a:effectRef idx="0">
            <a:schemeClr val="accent2"/>
          </a:effectRef>
          <a:fontRef idx="minor">
            <a:schemeClr val="dk1"/>
          </a:fontRef>
        </p:style>
        <p:txBody>
          <a:bodyPr wrap="square" lIns="137160" tIns="73152" rtlCol="0" anchor="ctr">
            <a:noAutofit/>
          </a:bodyPr>
          <a:lstStyle/>
          <a:p>
            <a:pPr marL="0" marR="0" algn="ctr" fontAlgn="base">
              <a:spcBef>
                <a:spcPts val="0"/>
              </a:spcBef>
              <a:spcAft>
                <a:spcPts val="0"/>
              </a:spcAft>
            </a:pPr>
            <a:r>
              <a:rPr lang="en-US" sz="2000" b="1" kern="1200" dirty="0">
                <a:solidFill>
                  <a:srgbClr val="000000"/>
                </a:solidFill>
                <a:effectLst/>
                <a:ea typeface="Times New Roman"/>
                <a:cs typeface="Times New Roman"/>
              </a:rPr>
              <a:t>Your 2016-2017</a:t>
            </a:r>
            <a:endParaRPr lang="en-US" sz="2000" dirty="0">
              <a:effectLst/>
              <a:ea typeface="Times New Roman"/>
            </a:endParaRPr>
          </a:p>
          <a:p>
            <a:pPr marL="0" marR="0" algn="ctr" fontAlgn="base">
              <a:spcBef>
                <a:spcPts val="0"/>
              </a:spcBef>
              <a:spcAft>
                <a:spcPts val="0"/>
              </a:spcAft>
            </a:pPr>
            <a:r>
              <a:rPr lang="en-US" sz="2000" b="1" kern="1200" dirty="0">
                <a:solidFill>
                  <a:srgbClr val="000000"/>
                </a:solidFill>
                <a:effectLst/>
                <a:ea typeface="Times New Roman"/>
                <a:cs typeface="Times New Roman"/>
              </a:rPr>
              <a:t>A&amp;M Care Benefits At-a-Glance</a:t>
            </a:r>
            <a:endParaRPr lang="en-US" sz="2000" dirty="0">
              <a:effectLst/>
              <a:ea typeface="Times New Roman"/>
            </a:endParaRPr>
          </a:p>
        </p:txBody>
      </p:sp>
    </p:spTree>
    <p:extLst>
      <p:ext uri="{BB962C8B-B14F-4D97-AF65-F5344CB8AC3E}">
        <p14:creationId xmlns:p14="http://schemas.microsoft.com/office/powerpoint/2010/main" val="89804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My</a:t>
            </a:r>
            <a:r>
              <a:rPr lang="en-US" sz="3200" b="1" dirty="0" err="1"/>
              <a:t>E</a:t>
            </a:r>
            <a:r>
              <a:rPr lang="en-US" sz="3200" b="1" dirty="0" err="1" smtClean="0"/>
              <a:t>vive</a:t>
            </a:r>
            <a:r>
              <a:rPr lang="en-US" b="1" dirty="0" smtClean="0"/>
              <a:t>  </a:t>
            </a:r>
            <a:endParaRPr lang="en-US" b="1" dirty="0"/>
          </a:p>
        </p:txBody>
      </p:sp>
      <p:sp>
        <p:nvSpPr>
          <p:cNvPr id="3" name="Content Placeholder 2"/>
          <p:cNvSpPr>
            <a:spLocks noGrp="1"/>
          </p:cNvSpPr>
          <p:nvPr>
            <p:ph idx="1"/>
          </p:nvPr>
        </p:nvSpPr>
        <p:spPr>
          <a:xfrm>
            <a:off x="238084" y="1192378"/>
            <a:ext cx="7635255" cy="1075809"/>
          </a:xfrm>
        </p:spPr>
        <p:txBody>
          <a:bodyPr anchor="ctr"/>
          <a:lstStyle/>
          <a:p>
            <a:pPr marL="0" indent="0">
              <a:buNone/>
            </a:pPr>
            <a:r>
              <a:rPr lang="en-US" sz="2800" dirty="0" smtClean="0"/>
              <a:t>	tamus.myevive.com</a:t>
            </a:r>
            <a:endParaRPr lang="en-US" sz="2800" dirty="0"/>
          </a:p>
        </p:txBody>
      </p:sp>
      <p:sp>
        <p:nvSpPr>
          <p:cNvPr id="4" name="Slide Number Placeholder 3"/>
          <p:cNvSpPr>
            <a:spLocks noGrp="1"/>
          </p:cNvSpPr>
          <p:nvPr>
            <p:ph type="sldNum" sz="quarter" idx="10"/>
          </p:nvPr>
        </p:nvSpPr>
        <p:spPr/>
        <p:txBody>
          <a:bodyPr/>
          <a:lstStyle/>
          <a:p>
            <a:fld id="{2D55A223-BDE3-4662-BD05-6BDBDD27824A}" type="slidenum">
              <a:rPr lang="en-US" smtClean="0"/>
              <a:pPr/>
              <a:t>12</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816" y="2386941"/>
            <a:ext cx="6178859" cy="372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bwMode="auto">
          <a:xfrm rot="10800000">
            <a:off x="7022789" y="4343399"/>
            <a:ext cx="1074463" cy="601579"/>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4073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z="3200" b="1" dirty="0" err="1" smtClean="0"/>
              <a:t>MyEvive</a:t>
            </a:r>
            <a:endParaRPr lang="en-US" sz="3200" b="1" dirty="0"/>
          </a:p>
        </p:txBody>
      </p:sp>
      <p:sp>
        <p:nvSpPr>
          <p:cNvPr id="8" name="Slide Number Placeholder 1"/>
          <p:cNvSpPr>
            <a:spLocks noGrp="1"/>
          </p:cNvSpPr>
          <p:nvPr>
            <p:ph type="sldNum" sz="quarter" idx="10"/>
          </p:nvPr>
        </p:nvSpPr>
        <p:spPr/>
        <p:txBody>
          <a:bodyPr/>
          <a:lstStyle/>
          <a:p>
            <a:fld id="{E447C5A0-04E5-4772-B89A-35F7BCEA9F4F}" type="slidenum">
              <a:rPr lang="en-US" smtClean="0">
                <a:solidFill>
                  <a:srgbClr val="FFFFFF"/>
                </a:solidFill>
              </a:rPr>
              <a:pPr/>
              <a:t>13</a:t>
            </a:fld>
            <a:endParaRPr lang="en-US">
              <a:solidFill>
                <a:srgbClr val="FFFFFF"/>
              </a:solidFill>
            </a:endParaRPr>
          </a:p>
        </p:txBody>
      </p:sp>
      <p:sp>
        <p:nvSpPr>
          <p:cNvPr id="2" name="Rectangle 1"/>
          <p:cNvSpPr/>
          <p:nvPr/>
        </p:nvSpPr>
        <p:spPr bwMode="auto">
          <a:xfrm>
            <a:off x="890648" y="938151"/>
            <a:ext cx="4785757" cy="549827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47" y="938151"/>
            <a:ext cx="6590805" cy="559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781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z="3200" b="1" dirty="0" err="1" smtClean="0"/>
              <a:t>MyEvive</a:t>
            </a:r>
            <a:endParaRPr lang="en-US" sz="3200" b="1" dirty="0"/>
          </a:p>
        </p:txBody>
      </p:sp>
      <p:sp>
        <p:nvSpPr>
          <p:cNvPr id="8" name="Slide Number Placeholder 1"/>
          <p:cNvSpPr>
            <a:spLocks noGrp="1"/>
          </p:cNvSpPr>
          <p:nvPr>
            <p:ph type="sldNum" sz="quarter" idx="10"/>
          </p:nvPr>
        </p:nvSpPr>
        <p:spPr/>
        <p:txBody>
          <a:bodyPr/>
          <a:lstStyle/>
          <a:p>
            <a:fld id="{E447C5A0-04E5-4772-B89A-35F7BCEA9F4F}" type="slidenum">
              <a:rPr lang="en-US" smtClean="0">
                <a:solidFill>
                  <a:srgbClr val="FFFFFF"/>
                </a:solidFill>
              </a:rPr>
              <a:pPr/>
              <a:t>14</a:t>
            </a:fld>
            <a:endParaRPr lang="en-US">
              <a:solidFill>
                <a:srgbClr val="FFFFFF"/>
              </a:solidFill>
            </a:endParaRPr>
          </a:p>
        </p:txBody>
      </p:sp>
      <p:sp>
        <p:nvSpPr>
          <p:cNvPr id="19463" name="AutoShape 7"/>
          <p:cNvSpPr>
            <a:spLocks noChangeArrowheads="1"/>
          </p:cNvSpPr>
          <p:nvPr/>
        </p:nvSpPr>
        <p:spPr bwMode="auto">
          <a:xfrm>
            <a:off x="6175169" y="1503480"/>
            <a:ext cx="2876757" cy="1738484"/>
          </a:xfrm>
          <a:prstGeom prst="roundRect">
            <a:avLst>
              <a:gd name="adj" fmla="val 6194"/>
            </a:avLst>
          </a:prstGeom>
          <a:solidFill>
            <a:srgbClr val="57FB5F"/>
          </a:solidFill>
          <a:ln w="19050">
            <a:noFill/>
            <a:round/>
            <a:headEnd/>
            <a:tailEnd/>
          </a:ln>
          <a:effectLst/>
          <a:extLst/>
        </p:spPr>
        <p:txBody>
          <a:bodyPr wrap="none" anchor="ctr"/>
          <a:lstStyle/>
          <a:p>
            <a:pPr algn="ctr"/>
            <a:r>
              <a:rPr lang="en-US" b="1" dirty="0" smtClean="0">
                <a:solidFill>
                  <a:srgbClr val="000000"/>
                </a:solidFill>
              </a:rPr>
              <a:t>Incentive status for </a:t>
            </a:r>
          </a:p>
          <a:p>
            <a:pPr algn="ctr"/>
            <a:r>
              <a:rPr lang="en-US" b="1" dirty="0" smtClean="0">
                <a:solidFill>
                  <a:srgbClr val="000000"/>
                </a:solidFill>
              </a:rPr>
              <a:t>annual physical </a:t>
            </a:r>
          </a:p>
          <a:p>
            <a:pPr algn="ctr"/>
            <a:r>
              <a:rPr lang="en-US" b="1" dirty="0" smtClean="0">
                <a:solidFill>
                  <a:srgbClr val="000000"/>
                </a:solidFill>
              </a:rPr>
              <a:t>and health assessment</a:t>
            </a:r>
            <a:endParaRPr lang="en-US" b="1" dirty="0">
              <a:solidFill>
                <a:srgbClr val="000000"/>
              </a:solidFill>
            </a:endParaRPr>
          </a:p>
        </p:txBody>
      </p:sp>
      <p:sp>
        <p:nvSpPr>
          <p:cNvPr id="2" name="Rectangle 1"/>
          <p:cNvSpPr/>
          <p:nvPr/>
        </p:nvSpPr>
        <p:spPr bwMode="auto">
          <a:xfrm>
            <a:off x="118754" y="938151"/>
            <a:ext cx="5557652" cy="532014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000" b="1" smtClean="0">
              <a:solidFill>
                <a:srgbClr val="00000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8151"/>
            <a:ext cx="5676406" cy="520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bwMode="auto">
          <a:xfrm flipH="1" flipV="1">
            <a:off x="1163782" y="2010117"/>
            <a:ext cx="5569528" cy="114409"/>
          </a:xfrm>
          <a:prstGeom prst="line">
            <a:avLst/>
          </a:prstGeom>
          <a:solidFill>
            <a:srgbClr val="FFFFFF"/>
          </a:solidFill>
          <a:ln w="9525" cap="flat" cmpd="sng" algn="ctr">
            <a:solidFill>
              <a:srgbClr val="FF0000"/>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AutoShape 7"/>
          <p:cNvSpPr>
            <a:spLocks noChangeArrowheads="1"/>
          </p:cNvSpPr>
          <p:nvPr/>
        </p:nvSpPr>
        <p:spPr bwMode="auto">
          <a:xfrm>
            <a:off x="6349072" y="3883231"/>
            <a:ext cx="2702854" cy="1624042"/>
          </a:xfrm>
          <a:prstGeom prst="roundRect">
            <a:avLst>
              <a:gd name="adj" fmla="val 6194"/>
            </a:avLst>
          </a:prstGeom>
          <a:solidFill>
            <a:srgbClr val="57FB5F"/>
          </a:solidFill>
          <a:ln w="19050">
            <a:noFill/>
            <a:round/>
            <a:headEnd/>
            <a:tailEnd/>
          </a:ln>
          <a:effectLst/>
          <a:extLst/>
        </p:spPr>
        <p:txBody>
          <a:bodyPr wrap="none" anchor="ctr"/>
          <a:lstStyle/>
          <a:p>
            <a:pPr algn="ctr"/>
            <a:r>
              <a:rPr lang="en-US" b="1" dirty="0" smtClean="0">
                <a:solidFill>
                  <a:srgbClr val="000000"/>
                </a:solidFill>
              </a:rPr>
              <a:t>Plan booklets</a:t>
            </a:r>
            <a:endParaRPr lang="en-US" b="1" dirty="0">
              <a:solidFill>
                <a:srgbClr val="000000"/>
              </a:solidFill>
            </a:endParaRPr>
          </a:p>
        </p:txBody>
      </p:sp>
      <p:cxnSp>
        <p:nvCxnSpPr>
          <p:cNvPr id="19" name="Straight Connector 18"/>
          <p:cNvCxnSpPr/>
          <p:nvPr/>
        </p:nvCxnSpPr>
        <p:spPr bwMode="auto">
          <a:xfrm flipH="1" flipV="1">
            <a:off x="2731325" y="2600696"/>
            <a:ext cx="4096988" cy="1935679"/>
          </a:xfrm>
          <a:prstGeom prst="line">
            <a:avLst/>
          </a:prstGeom>
          <a:solidFill>
            <a:srgbClr val="FFFFFF"/>
          </a:solidFill>
          <a:ln w="9525" cap="flat" cmpd="sng" algn="ctr">
            <a:solidFill>
              <a:srgbClr val="FF0000"/>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5539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z="3200" b="1" dirty="0" err="1"/>
              <a:t>MyEvive</a:t>
            </a:r>
            <a:endParaRPr lang="en-US" sz="3200" dirty="0"/>
          </a:p>
        </p:txBody>
      </p:sp>
      <p:sp>
        <p:nvSpPr>
          <p:cNvPr id="8" name="Slide Number Placeholder 1"/>
          <p:cNvSpPr>
            <a:spLocks noGrp="1"/>
          </p:cNvSpPr>
          <p:nvPr>
            <p:ph type="sldNum" sz="quarter" idx="10"/>
          </p:nvPr>
        </p:nvSpPr>
        <p:spPr/>
        <p:txBody>
          <a:bodyPr/>
          <a:lstStyle/>
          <a:p>
            <a:fld id="{E447C5A0-04E5-4772-B89A-35F7BCEA9F4F}" type="slidenum">
              <a:rPr lang="en-US" smtClean="0">
                <a:solidFill>
                  <a:srgbClr val="FFFFFF"/>
                </a:solidFill>
              </a:rPr>
              <a:pPr/>
              <a:t>15</a:t>
            </a:fld>
            <a:endParaRPr lang="en-US">
              <a:solidFill>
                <a:srgbClr val="FFFFFF"/>
              </a:solidFill>
            </a:endParaRPr>
          </a:p>
        </p:txBody>
      </p:sp>
      <p:sp>
        <p:nvSpPr>
          <p:cNvPr id="19463" name="AutoShape 7"/>
          <p:cNvSpPr>
            <a:spLocks noChangeArrowheads="1"/>
          </p:cNvSpPr>
          <p:nvPr/>
        </p:nvSpPr>
        <p:spPr bwMode="auto">
          <a:xfrm>
            <a:off x="6349069" y="1731454"/>
            <a:ext cx="2702855" cy="1738484"/>
          </a:xfrm>
          <a:prstGeom prst="roundRect">
            <a:avLst>
              <a:gd name="adj" fmla="val 6194"/>
            </a:avLst>
          </a:prstGeom>
          <a:solidFill>
            <a:srgbClr val="57FB5F"/>
          </a:solidFill>
          <a:ln w="19050">
            <a:noFill/>
            <a:round/>
            <a:headEnd/>
            <a:tailEnd/>
          </a:ln>
          <a:effectLst/>
          <a:extLst/>
        </p:spPr>
        <p:txBody>
          <a:bodyPr wrap="none" anchor="ctr"/>
          <a:lstStyle/>
          <a:p>
            <a:r>
              <a:rPr lang="en-US" b="1" dirty="0">
                <a:solidFill>
                  <a:srgbClr val="000000"/>
                </a:solidFill>
              </a:rPr>
              <a:t>List of </a:t>
            </a:r>
            <a:r>
              <a:rPr lang="en-US" b="1" dirty="0" smtClean="0">
                <a:solidFill>
                  <a:srgbClr val="000000"/>
                </a:solidFill>
              </a:rPr>
              <a:t>contacts with </a:t>
            </a:r>
          </a:p>
          <a:p>
            <a:r>
              <a:rPr lang="en-US" b="1" dirty="0" smtClean="0">
                <a:solidFill>
                  <a:srgbClr val="000000"/>
                </a:solidFill>
              </a:rPr>
              <a:t>click to </a:t>
            </a:r>
            <a:r>
              <a:rPr lang="en-US" b="1" dirty="0">
                <a:solidFill>
                  <a:srgbClr val="000000"/>
                </a:solidFill>
              </a:rPr>
              <a:t>chat feature</a:t>
            </a:r>
          </a:p>
        </p:txBody>
      </p:sp>
      <p:sp>
        <p:nvSpPr>
          <p:cNvPr id="2" name="Rectangle 1"/>
          <p:cNvSpPr/>
          <p:nvPr/>
        </p:nvSpPr>
        <p:spPr bwMode="auto">
          <a:xfrm>
            <a:off x="118754" y="938151"/>
            <a:ext cx="5557652" cy="532014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000" b="1" smtClean="0">
              <a:solidFill>
                <a:srgbClr val="00000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8151"/>
            <a:ext cx="5676406" cy="520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bwMode="auto">
          <a:xfrm flipH="1">
            <a:off x="878774" y="2600696"/>
            <a:ext cx="5470296" cy="1092530"/>
          </a:xfrm>
          <a:prstGeom prst="line">
            <a:avLst/>
          </a:prstGeom>
          <a:solidFill>
            <a:srgbClr val="FFFFFF"/>
          </a:solidFill>
          <a:ln w="9525"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AutoShape 7"/>
          <p:cNvSpPr>
            <a:spLocks noChangeArrowheads="1"/>
          </p:cNvSpPr>
          <p:nvPr/>
        </p:nvSpPr>
        <p:spPr bwMode="auto">
          <a:xfrm>
            <a:off x="6349072" y="4085113"/>
            <a:ext cx="2702854" cy="1624042"/>
          </a:xfrm>
          <a:prstGeom prst="roundRect">
            <a:avLst>
              <a:gd name="adj" fmla="val 6194"/>
            </a:avLst>
          </a:prstGeom>
          <a:solidFill>
            <a:srgbClr val="57FB5F"/>
          </a:solidFill>
          <a:ln w="19050">
            <a:noFill/>
            <a:round/>
            <a:headEnd/>
            <a:tailEnd/>
          </a:ln>
          <a:effectLst/>
          <a:extLst/>
        </p:spPr>
        <p:txBody>
          <a:bodyPr wrap="none" anchor="ctr"/>
          <a:lstStyle/>
          <a:p>
            <a:pPr algn="ctr"/>
            <a:r>
              <a:rPr lang="en-US" b="1" dirty="0" smtClean="0">
                <a:solidFill>
                  <a:srgbClr val="000000"/>
                </a:solidFill>
              </a:rPr>
              <a:t>List of Apps</a:t>
            </a:r>
            <a:endParaRPr lang="en-US" b="1" dirty="0">
              <a:solidFill>
                <a:srgbClr val="000000"/>
              </a:solidFill>
            </a:endParaRPr>
          </a:p>
        </p:txBody>
      </p:sp>
      <p:cxnSp>
        <p:nvCxnSpPr>
          <p:cNvPr id="19" name="Straight Connector 18"/>
          <p:cNvCxnSpPr/>
          <p:nvPr/>
        </p:nvCxnSpPr>
        <p:spPr bwMode="auto">
          <a:xfrm flipH="1" flipV="1">
            <a:off x="2838203" y="4085113"/>
            <a:ext cx="3883232" cy="712518"/>
          </a:xfrm>
          <a:prstGeom prst="line">
            <a:avLst/>
          </a:prstGeom>
          <a:solidFill>
            <a:srgbClr val="FFFFFF"/>
          </a:solidFill>
          <a:ln w="9525" cap="flat" cmpd="sng" algn="ctr">
            <a:solidFill>
              <a:schemeClr val="tx1"/>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661208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z="3200" b="1" dirty="0" err="1" smtClean="0"/>
              <a:t>MyEvive</a:t>
            </a:r>
            <a:endParaRPr lang="en-US" sz="3200" b="1" dirty="0"/>
          </a:p>
        </p:txBody>
      </p:sp>
      <p:sp>
        <p:nvSpPr>
          <p:cNvPr id="8" name="Slide Number Placeholder 1"/>
          <p:cNvSpPr>
            <a:spLocks noGrp="1"/>
          </p:cNvSpPr>
          <p:nvPr>
            <p:ph type="sldNum" sz="quarter" idx="10"/>
          </p:nvPr>
        </p:nvSpPr>
        <p:spPr/>
        <p:txBody>
          <a:bodyPr/>
          <a:lstStyle/>
          <a:p>
            <a:fld id="{E447C5A0-04E5-4772-B89A-35F7BCEA9F4F}" type="slidenum">
              <a:rPr lang="en-US" smtClean="0">
                <a:solidFill>
                  <a:srgbClr val="FFFFFF"/>
                </a:solidFill>
              </a:rPr>
              <a:pPr/>
              <a:t>16</a:t>
            </a:fld>
            <a:endParaRPr lang="en-US">
              <a:solidFill>
                <a:srgbClr val="FFFFFF"/>
              </a:solidFill>
            </a:endParaRPr>
          </a:p>
        </p:txBody>
      </p:sp>
      <p:sp>
        <p:nvSpPr>
          <p:cNvPr id="19463" name="AutoShape 7"/>
          <p:cNvSpPr>
            <a:spLocks noChangeArrowheads="1"/>
          </p:cNvSpPr>
          <p:nvPr/>
        </p:nvSpPr>
        <p:spPr bwMode="auto">
          <a:xfrm>
            <a:off x="6263964" y="1597223"/>
            <a:ext cx="2787961" cy="1029409"/>
          </a:xfrm>
          <a:prstGeom prst="roundRect">
            <a:avLst>
              <a:gd name="adj" fmla="val 6194"/>
            </a:avLst>
          </a:prstGeom>
          <a:solidFill>
            <a:srgbClr val="57FB5F"/>
          </a:solidFill>
          <a:ln w="19050">
            <a:noFill/>
            <a:round/>
            <a:headEnd/>
            <a:tailEnd/>
          </a:ln>
          <a:effectLst/>
          <a:extLst/>
        </p:spPr>
        <p:txBody>
          <a:bodyPr wrap="none" anchor="ctr"/>
          <a:lstStyle/>
          <a:p>
            <a:pPr marL="285750" indent="-285750">
              <a:buFont typeface="Wingdings" panose="05000000000000000000" pitchFamily="2" charset="2"/>
              <a:buChar char="v"/>
            </a:pPr>
            <a:r>
              <a:rPr lang="en-US" sz="1400" dirty="0">
                <a:solidFill>
                  <a:srgbClr val="000000"/>
                </a:solidFill>
              </a:rPr>
              <a:t>Check your </a:t>
            </a:r>
            <a:r>
              <a:rPr lang="en-US" sz="1400" dirty="0" smtClean="0">
                <a:solidFill>
                  <a:srgbClr val="000000"/>
                </a:solidFill>
              </a:rPr>
              <a:t>claims</a:t>
            </a:r>
          </a:p>
          <a:p>
            <a:pPr marL="285750" indent="-285750">
              <a:buFont typeface="Wingdings" panose="05000000000000000000" pitchFamily="2" charset="2"/>
              <a:buChar char="v"/>
            </a:pPr>
            <a:r>
              <a:rPr lang="en-US" sz="1400" dirty="0">
                <a:solidFill>
                  <a:srgbClr val="000000"/>
                </a:solidFill>
              </a:rPr>
              <a:t>O</a:t>
            </a:r>
            <a:r>
              <a:rPr lang="en-US" sz="1400" dirty="0" smtClean="0">
                <a:solidFill>
                  <a:srgbClr val="000000"/>
                </a:solidFill>
              </a:rPr>
              <a:t>rder </a:t>
            </a:r>
            <a:r>
              <a:rPr lang="en-US" sz="1400" dirty="0">
                <a:solidFill>
                  <a:srgbClr val="000000"/>
                </a:solidFill>
              </a:rPr>
              <a:t>ID </a:t>
            </a:r>
            <a:r>
              <a:rPr lang="en-US" sz="1400" dirty="0" smtClean="0">
                <a:solidFill>
                  <a:srgbClr val="000000"/>
                </a:solidFill>
              </a:rPr>
              <a:t>cards </a:t>
            </a:r>
          </a:p>
          <a:p>
            <a:pPr marL="285750" indent="-285750">
              <a:buFont typeface="Wingdings" panose="05000000000000000000" pitchFamily="2" charset="2"/>
              <a:buChar char="v"/>
            </a:pPr>
            <a:r>
              <a:rPr lang="en-US" sz="1400" dirty="0" smtClean="0">
                <a:solidFill>
                  <a:srgbClr val="000000"/>
                </a:solidFill>
              </a:rPr>
              <a:t>Search for providers</a:t>
            </a:r>
            <a:endParaRPr lang="en-US" sz="1400" dirty="0">
              <a:solidFill>
                <a:srgbClr val="000000"/>
              </a:solidFill>
            </a:endParaRPr>
          </a:p>
        </p:txBody>
      </p:sp>
      <p:sp>
        <p:nvSpPr>
          <p:cNvPr id="2" name="Rectangle 1"/>
          <p:cNvSpPr/>
          <p:nvPr/>
        </p:nvSpPr>
        <p:spPr bwMode="auto">
          <a:xfrm>
            <a:off x="118754" y="938151"/>
            <a:ext cx="5557652" cy="532014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000" b="1" smtClean="0">
              <a:solidFill>
                <a:srgbClr val="00000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8151"/>
            <a:ext cx="5676406" cy="520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a:stCxn id="19463" idx="1"/>
          </p:cNvCxnSpPr>
          <p:nvPr/>
        </p:nvCxnSpPr>
        <p:spPr bwMode="auto">
          <a:xfrm flipH="1">
            <a:off x="979444" y="2111928"/>
            <a:ext cx="5284520" cy="3795106"/>
          </a:xfrm>
          <a:prstGeom prst="line">
            <a:avLst/>
          </a:prstGeom>
          <a:solidFill>
            <a:srgbClr val="FFFFFF"/>
          </a:solidFill>
          <a:ln w="9525" cap="flat" cmpd="sng" algn="ctr">
            <a:solidFill>
              <a:srgbClr val="FF0000"/>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AutoShape 7"/>
          <p:cNvSpPr>
            <a:spLocks noChangeArrowheads="1"/>
          </p:cNvSpPr>
          <p:nvPr/>
        </p:nvSpPr>
        <p:spPr bwMode="auto">
          <a:xfrm>
            <a:off x="6263962" y="2972893"/>
            <a:ext cx="2787961" cy="1761396"/>
          </a:xfrm>
          <a:prstGeom prst="roundRect">
            <a:avLst>
              <a:gd name="adj" fmla="val 6194"/>
            </a:avLst>
          </a:prstGeom>
          <a:solidFill>
            <a:srgbClr val="57FB5F"/>
          </a:solidFill>
          <a:ln w="19050">
            <a:noFill/>
            <a:round/>
            <a:headEnd/>
            <a:tailEnd/>
          </a:ln>
          <a:effectLst/>
          <a:extLst/>
        </p:spPr>
        <p:txBody>
          <a:bodyPr wrap="none" anchor="t"/>
          <a:lstStyle/>
          <a:p>
            <a:pPr marL="285750" indent="-285750">
              <a:buFont typeface="Wingdings" panose="05000000000000000000" pitchFamily="2" charset="2"/>
              <a:buChar char="v"/>
            </a:pPr>
            <a:r>
              <a:rPr lang="en-US" sz="1600" dirty="0" smtClean="0">
                <a:solidFill>
                  <a:srgbClr val="000000"/>
                </a:solidFill>
              </a:rPr>
              <a:t>Take Health Assessment </a:t>
            </a:r>
          </a:p>
          <a:p>
            <a:endParaRPr lang="en-US" sz="1600" dirty="0" smtClean="0">
              <a:solidFill>
                <a:srgbClr val="000000"/>
              </a:solidFill>
            </a:endParaRPr>
          </a:p>
          <a:p>
            <a:pPr marL="285750" indent="-285750">
              <a:buFont typeface="Wingdings" panose="05000000000000000000" pitchFamily="2" charset="2"/>
              <a:buChar char="v"/>
            </a:pPr>
            <a:r>
              <a:rPr lang="en-US" sz="1600" dirty="0" smtClean="0">
                <a:solidFill>
                  <a:srgbClr val="000000"/>
                </a:solidFill>
              </a:rPr>
              <a:t>Well on Target:  Sync </a:t>
            </a:r>
          </a:p>
          <a:p>
            <a:r>
              <a:rPr lang="en-US" sz="1600" dirty="0" smtClean="0">
                <a:solidFill>
                  <a:srgbClr val="000000"/>
                </a:solidFill>
              </a:rPr>
              <a:t>your fitness device, </a:t>
            </a:r>
          </a:p>
          <a:p>
            <a:r>
              <a:rPr lang="en-US" sz="1600" dirty="0" smtClean="0">
                <a:solidFill>
                  <a:srgbClr val="000000"/>
                </a:solidFill>
              </a:rPr>
              <a:t>access health &amp; wellness </a:t>
            </a:r>
          </a:p>
          <a:p>
            <a:r>
              <a:rPr lang="en-US" sz="1600" dirty="0" smtClean="0">
                <a:solidFill>
                  <a:srgbClr val="000000"/>
                </a:solidFill>
              </a:rPr>
              <a:t>info, self-directed courses</a:t>
            </a:r>
            <a:endParaRPr lang="en-US" sz="1600" dirty="0">
              <a:solidFill>
                <a:srgbClr val="000000"/>
              </a:solidFill>
            </a:endParaRPr>
          </a:p>
        </p:txBody>
      </p:sp>
      <p:cxnSp>
        <p:nvCxnSpPr>
          <p:cNvPr id="19" name="Straight Connector 18"/>
          <p:cNvCxnSpPr/>
          <p:nvPr/>
        </p:nvCxnSpPr>
        <p:spPr bwMode="auto">
          <a:xfrm flipH="1">
            <a:off x="2660074" y="3348842"/>
            <a:ext cx="3603890" cy="1799548"/>
          </a:xfrm>
          <a:prstGeom prst="line">
            <a:avLst/>
          </a:prstGeom>
          <a:solidFill>
            <a:srgbClr val="FFFFFF"/>
          </a:solidFill>
          <a:ln w="9525" cap="flat" cmpd="sng" algn="ctr">
            <a:solidFill>
              <a:srgbClr val="FF0000"/>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22"/>
          <p:cNvCxnSpPr/>
          <p:nvPr/>
        </p:nvCxnSpPr>
        <p:spPr bwMode="auto">
          <a:xfrm flipH="1" flipV="1">
            <a:off x="4337057" y="5148390"/>
            <a:ext cx="2158746" cy="186818"/>
          </a:xfrm>
          <a:prstGeom prst="line">
            <a:avLst/>
          </a:prstGeom>
          <a:solidFill>
            <a:srgbClr val="FFFFFF"/>
          </a:solidFill>
          <a:ln w="9525" cap="flat" cmpd="sng" algn="ctr">
            <a:solidFill>
              <a:srgbClr val="FF0000"/>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AutoShape 7"/>
          <p:cNvSpPr>
            <a:spLocks noChangeArrowheads="1"/>
          </p:cNvSpPr>
          <p:nvPr/>
        </p:nvSpPr>
        <p:spPr bwMode="auto">
          <a:xfrm>
            <a:off x="6263964" y="5097319"/>
            <a:ext cx="2787961" cy="797840"/>
          </a:xfrm>
          <a:prstGeom prst="roundRect">
            <a:avLst>
              <a:gd name="adj" fmla="val 6194"/>
            </a:avLst>
          </a:prstGeom>
          <a:solidFill>
            <a:srgbClr val="57FB5F"/>
          </a:solidFill>
          <a:ln w="19050">
            <a:noFill/>
            <a:round/>
            <a:headEnd/>
            <a:tailEnd/>
          </a:ln>
          <a:effectLst/>
          <a:extLst/>
        </p:spPr>
        <p:txBody>
          <a:bodyPr wrap="none" anchor="ctr"/>
          <a:lstStyle/>
          <a:p>
            <a:pPr marL="285750" indent="-285750">
              <a:buFont typeface="Wingdings" panose="05000000000000000000" pitchFamily="2" charset="2"/>
              <a:buChar char="v"/>
            </a:pPr>
            <a:r>
              <a:rPr lang="en-US" sz="1600" dirty="0" smtClean="0">
                <a:solidFill>
                  <a:srgbClr val="000000"/>
                </a:solidFill>
              </a:rPr>
              <a:t>Personalized messaging</a:t>
            </a:r>
            <a:endParaRPr lang="en-US" sz="1600" dirty="0">
              <a:solidFill>
                <a:srgbClr val="000000"/>
              </a:solidFill>
            </a:endParaRPr>
          </a:p>
        </p:txBody>
      </p:sp>
    </p:spTree>
    <p:extLst>
      <p:ext uri="{BB962C8B-B14F-4D97-AF65-F5344CB8AC3E}">
        <p14:creationId xmlns:p14="http://schemas.microsoft.com/office/powerpoint/2010/main" val="520630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Cost Estimator	</a:t>
            </a:r>
            <a:r>
              <a:rPr lang="en-US" sz="1800" b="1" dirty="0" smtClean="0">
                <a:solidFill>
                  <a:schemeClr val="tx1"/>
                </a:solidFill>
              </a:rPr>
              <a:t>    </a:t>
            </a:r>
            <a:endParaRPr lang="en-US" b="1" i="1" dirty="0">
              <a:solidFill>
                <a:schemeClr val="tx1"/>
              </a:solidFill>
            </a:endParaRPr>
          </a:p>
        </p:txBody>
      </p:sp>
      <p:sp>
        <p:nvSpPr>
          <p:cNvPr id="4" name="Slide Number Placeholder 3"/>
          <p:cNvSpPr>
            <a:spLocks noGrp="1"/>
          </p:cNvSpPr>
          <p:nvPr>
            <p:ph type="sldNum" sz="quarter" idx="10"/>
          </p:nvPr>
        </p:nvSpPr>
        <p:spPr/>
        <p:txBody>
          <a:bodyPr/>
          <a:lstStyle/>
          <a:p>
            <a:fld id="{2D55A223-BDE3-4662-BD05-6BDBDD27824A}" type="slidenum">
              <a:rPr lang="en-US" smtClean="0">
                <a:solidFill>
                  <a:srgbClr val="FFFFFF"/>
                </a:solidFill>
              </a:rPr>
              <a:pPr/>
              <a:t>17</a:t>
            </a:fld>
            <a:endParaRPr lang="en-US">
              <a:solidFill>
                <a:srgbClr val="FFFFFF"/>
              </a:solidFill>
            </a:endParaRPr>
          </a:p>
        </p:txBody>
      </p:sp>
      <p:sp>
        <p:nvSpPr>
          <p:cNvPr id="5" name="Title 1"/>
          <p:cNvSpPr txBox="1">
            <a:spLocks noGrp="1"/>
          </p:cNvSpPr>
          <p:nvPr>
            <p:ph idx="1"/>
          </p:nvPr>
        </p:nvSpPr>
        <p:spPr bwMode="auto">
          <a:xfrm>
            <a:off x="85725" y="906629"/>
            <a:ext cx="8867775" cy="493546"/>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0" indent="0">
              <a:buNone/>
            </a:pPr>
            <a:r>
              <a:rPr lang="en-US" sz="2400" dirty="0" smtClean="0">
                <a:solidFill>
                  <a:schemeClr val="bg1"/>
                </a:solidFill>
              </a:rPr>
              <a:t> Blue Access for Members (</a:t>
            </a:r>
            <a:r>
              <a:rPr lang="en-US" sz="2400" dirty="0" err="1" smtClean="0">
                <a:solidFill>
                  <a:schemeClr val="bg1"/>
                </a:solidFill>
              </a:rPr>
              <a:t>MyEvive</a:t>
            </a:r>
            <a:r>
              <a:rPr lang="en-US" sz="2400" dirty="0" smtClean="0">
                <a:solidFill>
                  <a:schemeClr val="bg1"/>
                </a:solidFill>
              </a:rPr>
              <a:t>)</a:t>
            </a:r>
            <a:endParaRPr lang="en-US" sz="2400" kern="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03" y="1750496"/>
            <a:ext cx="4553970" cy="24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75757" y="1382233"/>
            <a:ext cx="8866224" cy="5196697"/>
          </a:xfrm>
          <a:prstGeom prst="rect">
            <a:avLst/>
          </a:prstGeom>
          <a:solidFill>
            <a:srgbClr val="D4ECF4"/>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5000"/>
              </a:lnSpc>
              <a:spcBef>
                <a:spcPct val="0"/>
              </a:spcBef>
              <a:spcAft>
                <a:spcPct val="0"/>
              </a:spcAft>
              <a:buClr>
                <a:schemeClr val="accent4"/>
              </a:buClr>
              <a:buFont typeface="Arial" panose="020B0604020202020204" pitchFamily="34" charset="0"/>
              <a:buChar char="•"/>
              <a:defRPr sz="2800" b="0">
                <a:solidFill>
                  <a:schemeClr val="accent2"/>
                </a:solidFill>
                <a:latin typeface="Franklin Gothic Medium" panose="020B0603020102020204" pitchFamily="34" charset="0"/>
                <a:ea typeface="+mj-ea"/>
                <a:cs typeface="+mj-cs"/>
              </a:defRPr>
            </a:lvl1pPr>
            <a:lvl2pPr marL="742950" indent="-285750" algn="l" rtl="0" eaLnBrk="1" fontAlgn="base" hangingPunct="1">
              <a:spcBef>
                <a:spcPct val="0"/>
              </a:spcBef>
              <a:spcAft>
                <a:spcPct val="0"/>
              </a:spcAft>
              <a:buChar char="–"/>
              <a:defRPr sz="2800" b="1">
                <a:solidFill>
                  <a:schemeClr val="bg1"/>
                </a:solidFill>
                <a:latin typeface="Arial" charset="0"/>
              </a:defRPr>
            </a:lvl2pPr>
            <a:lvl3pPr marL="1143000" indent="-228600" algn="l" rtl="0" eaLnBrk="1" fontAlgn="base" hangingPunct="1">
              <a:spcBef>
                <a:spcPct val="0"/>
              </a:spcBef>
              <a:spcAft>
                <a:spcPct val="0"/>
              </a:spcAft>
              <a:buChar char="•"/>
              <a:defRPr sz="2800" b="1">
                <a:solidFill>
                  <a:schemeClr val="bg1"/>
                </a:solidFill>
                <a:latin typeface="Arial" charset="0"/>
              </a:defRPr>
            </a:lvl3pPr>
            <a:lvl4pPr marL="1600200" indent="-228600" algn="l" rtl="0" eaLnBrk="1" fontAlgn="base" hangingPunct="1">
              <a:spcBef>
                <a:spcPct val="0"/>
              </a:spcBef>
              <a:spcAft>
                <a:spcPct val="0"/>
              </a:spcAft>
              <a:buChar char="–"/>
              <a:defRPr sz="2800" b="1">
                <a:solidFill>
                  <a:schemeClr val="bg1"/>
                </a:solidFill>
                <a:latin typeface="Arial" charset="0"/>
              </a:defRPr>
            </a:lvl4pPr>
            <a:lvl5pPr marL="2057400" indent="-228600" algn="l" rtl="0" eaLnBrk="1" fontAlgn="base" hangingPunct="1">
              <a:spcBef>
                <a:spcPct val="0"/>
              </a:spcBef>
              <a:spcAft>
                <a:spcPct val="0"/>
              </a:spcAft>
              <a:buChar char="»"/>
              <a:defRPr sz="2800" b="1">
                <a:solidFill>
                  <a:schemeClr val="bg1"/>
                </a:solidFill>
                <a:latin typeface="Arial" charset="0"/>
              </a:defRPr>
            </a:lvl5pPr>
            <a:lvl6pPr marL="457200" indent="-228600" algn="l" rtl="0" eaLnBrk="1" fontAlgn="base" hangingPunct="1">
              <a:spcBef>
                <a:spcPct val="0"/>
              </a:spcBef>
              <a:spcAft>
                <a:spcPct val="0"/>
              </a:spcAft>
              <a:buChar char="»"/>
              <a:defRPr sz="2800" b="1">
                <a:solidFill>
                  <a:schemeClr val="bg1"/>
                </a:solidFill>
                <a:latin typeface="Arial" charset="0"/>
              </a:defRPr>
            </a:lvl6pPr>
            <a:lvl7pPr marL="914400" indent="-228600" algn="l" rtl="0" eaLnBrk="1" fontAlgn="base" hangingPunct="1">
              <a:spcBef>
                <a:spcPct val="0"/>
              </a:spcBef>
              <a:spcAft>
                <a:spcPct val="0"/>
              </a:spcAft>
              <a:buChar char="»"/>
              <a:defRPr sz="2800" b="1">
                <a:solidFill>
                  <a:schemeClr val="bg1"/>
                </a:solidFill>
                <a:latin typeface="Arial" charset="0"/>
              </a:defRPr>
            </a:lvl7pPr>
            <a:lvl8pPr marL="1371600" indent="-228600" algn="l" rtl="0" eaLnBrk="1" fontAlgn="base" hangingPunct="1">
              <a:spcBef>
                <a:spcPct val="0"/>
              </a:spcBef>
              <a:spcAft>
                <a:spcPct val="0"/>
              </a:spcAft>
              <a:buChar char="»"/>
              <a:defRPr sz="2800" b="1">
                <a:solidFill>
                  <a:schemeClr val="bg1"/>
                </a:solidFill>
                <a:latin typeface="Arial" charset="0"/>
              </a:defRPr>
            </a:lvl8pPr>
            <a:lvl9pPr marL="1828800" indent="-228600" algn="l" rtl="0" eaLnBrk="1" fontAlgn="base" hangingPunct="1">
              <a:spcBef>
                <a:spcPct val="0"/>
              </a:spcBef>
              <a:spcAft>
                <a:spcPct val="0"/>
              </a:spcAft>
              <a:buChar char="»"/>
              <a:defRPr sz="2800" b="1">
                <a:solidFill>
                  <a:schemeClr val="bg1"/>
                </a:solidFill>
                <a:latin typeface="Arial" charset="0"/>
              </a:defRPr>
            </a:lvl9pPr>
          </a:lstStyle>
          <a:p>
            <a:pPr marL="0" indent="0">
              <a:buClr>
                <a:srgbClr val="145B86"/>
              </a:buClr>
              <a:buFont typeface="Arial" panose="020B0604020202020204" pitchFamily="34" charset="0"/>
              <a:buNone/>
            </a:pPr>
            <a:r>
              <a:rPr lang="en-US" sz="2400" b="1" dirty="0" smtClean="0">
                <a:solidFill>
                  <a:srgbClr val="652547"/>
                </a:solidFill>
              </a:rPr>
              <a:t>  </a:t>
            </a:r>
          </a:p>
          <a:p>
            <a:pPr marL="57150" indent="0">
              <a:lnSpc>
                <a:spcPct val="150000"/>
              </a:lnSpc>
              <a:spcBef>
                <a:spcPts val="600"/>
              </a:spcBef>
              <a:spcAft>
                <a:spcPts val="0"/>
              </a:spcAft>
              <a:buClr>
                <a:srgbClr val="145B86"/>
              </a:buClr>
              <a:buFont typeface="Arial" panose="020B0604020202020204" pitchFamily="34" charset="0"/>
              <a:buNone/>
              <a:tabLst>
                <a:tab pos="285750" algn="l"/>
              </a:tabLst>
            </a:pPr>
            <a:endParaRPr lang="en-US" sz="2400" dirty="0">
              <a:solidFill>
                <a:srgbClr val="652547"/>
              </a:solidFill>
              <a:latin typeface="Arial"/>
              <a:ea typeface="Times New Roman"/>
            </a:endParaRPr>
          </a:p>
          <a:p>
            <a:pPr marL="400050" lvl="1" indent="0">
              <a:lnSpc>
                <a:spcPct val="150000"/>
              </a:lnSpc>
              <a:buFontTx/>
              <a:buNone/>
            </a:pPr>
            <a:endParaRPr lang="en-US" sz="1800" dirty="0" smtClean="0">
              <a:solidFill>
                <a:srgbClr val="FFFFFF"/>
              </a:solidFill>
            </a:endParaRPr>
          </a:p>
          <a:p>
            <a:pPr lvl="1">
              <a:lnSpc>
                <a:spcPct val="150000"/>
              </a:lnSpc>
            </a:pPr>
            <a:endParaRPr lang="en-US" sz="1800" dirty="0" smtClean="0">
              <a:solidFill>
                <a:srgbClr val="FFFFFF"/>
              </a:solidFill>
            </a:endParaRPr>
          </a:p>
        </p:txBody>
      </p:sp>
      <p:pic>
        <p:nvPicPr>
          <p:cNvPr id="9" name="Picture 8"/>
          <p:cNvPicPr/>
          <p:nvPr/>
        </p:nvPicPr>
        <p:blipFill>
          <a:blip r:embed="rId4"/>
          <a:stretch>
            <a:fillRect/>
          </a:stretch>
        </p:blipFill>
        <p:spPr>
          <a:xfrm>
            <a:off x="149525" y="1429734"/>
            <a:ext cx="6602680" cy="5101694"/>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682" y="2810218"/>
            <a:ext cx="3384468" cy="78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6304" y="3849591"/>
            <a:ext cx="1131845" cy="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495" y="5072932"/>
            <a:ext cx="1852655" cy="77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35" y="1655080"/>
            <a:ext cx="1892409" cy="261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468" y="2505824"/>
            <a:ext cx="1009815" cy="36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822" y="2086176"/>
            <a:ext cx="3705307" cy="41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a:stCxn id="24" idx="1"/>
          </p:cNvCxnSpPr>
          <p:nvPr/>
        </p:nvCxnSpPr>
        <p:spPr bwMode="auto">
          <a:xfrm flipH="1">
            <a:off x="1240406" y="2402998"/>
            <a:ext cx="5804450" cy="2932327"/>
          </a:xfrm>
          <a:prstGeom prst="line">
            <a:avLst/>
          </a:prstGeom>
          <a:solidFill>
            <a:srgbClr val="FFFFFF"/>
          </a:solidFill>
          <a:ln w="9525" cap="flat" cmpd="sng" algn="ctr">
            <a:solidFill>
              <a:srgbClr val="FF0000"/>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AutoShape 7"/>
          <p:cNvSpPr>
            <a:spLocks noChangeArrowheads="1"/>
          </p:cNvSpPr>
          <p:nvPr/>
        </p:nvSpPr>
        <p:spPr bwMode="auto">
          <a:xfrm>
            <a:off x="7044856" y="1995777"/>
            <a:ext cx="1788018" cy="814441"/>
          </a:xfrm>
          <a:prstGeom prst="roundRect">
            <a:avLst>
              <a:gd name="adj" fmla="val 6194"/>
            </a:avLst>
          </a:prstGeom>
          <a:solidFill>
            <a:srgbClr val="57FB5F"/>
          </a:solidFill>
          <a:ln w="19050">
            <a:noFill/>
            <a:round/>
            <a:headEnd/>
            <a:tailEnd/>
          </a:ln>
          <a:effectLst/>
          <a:extLst/>
        </p:spPr>
        <p:txBody>
          <a:bodyPr wrap="none" anchor="ctr"/>
          <a:lstStyle/>
          <a:p>
            <a:r>
              <a:rPr lang="en-US" sz="1400" dirty="0" smtClean="0">
                <a:solidFill>
                  <a:srgbClr val="000000"/>
                </a:solidFill>
              </a:rPr>
              <a:t>Click on ‘Get Started</a:t>
            </a:r>
          </a:p>
        </p:txBody>
      </p:sp>
    </p:spTree>
    <p:extLst>
      <p:ext uri="{BB962C8B-B14F-4D97-AF65-F5344CB8AC3E}">
        <p14:creationId xmlns:p14="http://schemas.microsoft.com/office/powerpoint/2010/main" val="3430094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Cost </a:t>
            </a:r>
            <a:r>
              <a:rPr lang="en-US" sz="3200" b="1" dirty="0" smtClean="0">
                <a:solidFill>
                  <a:schemeClr val="tx1"/>
                </a:solidFill>
              </a:rPr>
              <a:t>Estimator </a:t>
            </a:r>
            <a:endParaRPr lang="en-US" sz="3200" b="1" dirty="0">
              <a:solidFill>
                <a:schemeClr val="tx1"/>
              </a:solidFill>
            </a:endParaRPr>
          </a:p>
        </p:txBody>
      </p:sp>
      <p:sp>
        <p:nvSpPr>
          <p:cNvPr id="4" name="Slide Number Placeholder 3"/>
          <p:cNvSpPr>
            <a:spLocks noGrp="1"/>
          </p:cNvSpPr>
          <p:nvPr>
            <p:ph type="sldNum" sz="quarter" idx="10"/>
          </p:nvPr>
        </p:nvSpPr>
        <p:spPr/>
        <p:txBody>
          <a:bodyPr/>
          <a:lstStyle/>
          <a:p>
            <a:fld id="{2D55A223-BDE3-4662-BD05-6BDBDD27824A}" type="slidenum">
              <a:rPr lang="en-US" smtClean="0">
                <a:solidFill>
                  <a:srgbClr val="FFFFFF"/>
                </a:solidFill>
              </a:rPr>
              <a:pPr/>
              <a:t>18</a:t>
            </a:fld>
            <a:endParaRPr lang="en-US">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7572"/>
            <a:ext cx="9051925" cy="545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5561463" y="1056416"/>
            <a:ext cx="1112292" cy="19917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000" b="1" smtClean="0">
              <a:solidFill>
                <a:srgbClr val="000000"/>
              </a:solidFill>
            </a:endParaRPr>
          </a:p>
        </p:txBody>
      </p:sp>
      <p:sp>
        <p:nvSpPr>
          <p:cNvPr id="6" name="Rectangle 5"/>
          <p:cNvSpPr/>
          <p:nvPr/>
        </p:nvSpPr>
        <p:spPr bwMode="auto">
          <a:xfrm>
            <a:off x="7542662" y="1113281"/>
            <a:ext cx="1369325" cy="797406"/>
          </a:xfrm>
          <a:prstGeom prst="rect">
            <a:avLst/>
          </a:prstGeom>
          <a:solidFill>
            <a:srgbClr val="57FB5F"/>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1400" b="1" dirty="0" smtClean="0">
                <a:solidFill>
                  <a:srgbClr val="000000"/>
                </a:solidFill>
              </a:rPr>
              <a:t>Click on tile</a:t>
            </a:r>
          </a:p>
          <a:p>
            <a:r>
              <a:rPr lang="en-US" sz="1400" b="1" dirty="0" smtClean="0">
                <a:solidFill>
                  <a:srgbClr val="000000"/>
                </a:solidFill>
              </a:rPr>
              <a:t> or </a:t>
            </a:r>
          </a:p>
          <a:p>
            <a:r>
              <a:rPr lang="en-US" sz="1400" b="1" dirty="0" smtClean="0">
                <a:solidFill>
                  <a:srgbClr val="000000"/>
                </a:solidFill>
              </a:rPr>
              <a:t>Search</a:t>
            </a:r>
          </a:p>
        </p:txBody>
      </p:sp>
      <p:cxnSp>
        <p:nvCxnSpPr>
          <p:cNvPr id="13" name="Straight Connector 12"/>
          <p:cNvCxnSpPr/>
          <p:nvPr/>
        </p:nvCxnSpPr>
        <p:spPr bwMode="auto">
          <a:xfrm flipH="1">
            <a:off x="4804012" y="1255594"/>
            <a:ext cx="2738650" cy="873457"/>
          </a:xfrm>
          <a:prstGeom prst="line">
            <a:avLst/>
          </a:prstGeom>
          <a:solidFill>
            <a:srgbClr val="FFFFFF"/>
          </a:solidFill>
          <a:ln w="9525" cap="flat" cmpd="sng" algn="ctr">
            <a:solidFill>
              <a:srgbClr val="FF0000"/>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Straight Connector 13"/>
          <p:cNvCxnSpPr/>
          <p:nvPr/>
        </p:nvCxnSpPr>
        <p:spPr bwMode="auto">
          <a:xfrm flipH="1">
            <a:off x="1528549" y="1692322"/>
            <a:ext cx="6014113" cy="3562066"/>
          </a:xfrm>
          <a:prstGeom prst="line">
            <a:avLst/>
          </a:prstGeom>
          <a:solidFill>
            <a:srgbClr val="FFFFFF"/>
          </a:solidFill>
          <a:ln w="9525" cap="flat" cmpd="sng" algn="ctr">
            <a:solidFill>
              <a:srgbClr val="FF0000"/>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510989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Cost </a:t>
            </a:r>
            <a:r>
              <a:rPr lang="en-US" sz="3200" b="1" dirty="0" smtClean="0">
                <a:solidFill>
                  <a:schemeClr val="tx1"/>
                </a:solidFill>
              </a:rPr>
              <a:t>Estimator </a:t>
            </a:r>
            <a:endParaRPr lang="en-US" sz="3200" b="1" dirty="0">
              <a:solidFill>
                <a:schemeClr val="tx1"/>
              </a:solidFill>
            </a:endParaRPr>
          </a:p>
        </p:txBody>
      </p:sp>
      <p:sp>
        <p:nvSpPr>
          <p:cNvPr id="4" name="Slide Number Placeholder 3"/>
          <p:cNvSpPr>
            <a:spLocks noGrp="1"/>
          </p:cNvSpPr>
          <p:nvPr>
            <p:ph type="sldNum" sz="quarter" idx="10"/>
          </p:nvPr>
        </p:nvSpPr>
        <p:spPr/>
        <p:txBody>
          <a:bodyPr/>
          <a:lstStyle/>
          <a:p>
            <a:fld id="{2D55A223-BDE3-4662-BD05-6BDBDD27824A}" type="slidenum">
              <a:rPr lang="en-US" smtClean="0">
                <a:solidFill>
                  <a:srgbClr val="FFFFFF"/>
                </a:solidFill>
              </a:rPr>
              <a:pPr/>
              <a:t>19</a:t>
            </a:fld>
            <a:endParaRPr lang="en-US">
              <a:solidFill>
                <a:srgbClr val="FFFFFF"/>
              </a:solidFill>
            </a:endParaRPr>
          </a:p>
        </p:txBody>
      </p:sp>
      <p:sp>
        <p:nvSpPr>
          <p:cNvPr id="3" name="Rectangle 2"/>
          <p:cNvSpPr/>
          <p:nvPr/>
        </p:nvSpPr>
        <p:spPr bwMode="auto">
          <a:xfrm>
            <a:off x="5561463" y="1056416"/>
            <a:ext cx="1112292" cy="19917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567" y="3476676"/>
            <a:ext cx="4889358" cy="313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607245" y="1602324"/>
            <a:ext cx="1895310" cy="908864"/>
          </a:xfrm>
          <a:prstGeom prst="rect">
            <a:avLst/>
          </a:prstGeom>
          <a:solidFill>
            <a:srgbClr val="57FB5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Select </a:t>
            </a:r>
            <a:r>
              <a:rPr kumimoji="0" lang="en-US" sz="1400" b="1" i="0" u="none" strike="noStrike" cap="none" normalizeH="0" dirty="0" smtClean="0">
                <a:ln>
                  <a:noFill/>
                </a:ln>
                <a:solidFill>
                  <a:schemeClr val="tx1"/>
                </a:solidFill>
                <a:effectLst/>
                <a:latin typeface="Arial" charset="0"/>
              </a:rPr>
              <a:t> next option</a:t>
            </a:r>
            <a:endParaRPr kumimoji="0" lang="en-US" sz="1400" b="1" i="0" u="none" strike="noStrike" cap="none" normalizeH="0" baseline="0" dirty="0" smtClean="0">
              <a:ln>
                <a:noFill/>
              </a:ln>
              <a:solidFill>
                <a:schemeClr val="tx1"/>
              </a:solidFill>
              <a:effectLst/>
              <a:latin typeface="Arial" charset="0"/>
            </a:endParaRP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4349"/>
            <a:ext cx="5165518" cy="283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H="1" flipV="1">
            <a:off x="2582759" y="1388126"/>
            <a:ext cx="3738916" cy="21419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2582759" y="4455995"/>
            <a:ext cx="3738916" cy="361666"/>
          </a:xfrm>
          <a:prstGeom prst="straightConnector1">
            <a:avLst/>
          </a:prstGeom>
          <a:solidFill>
            <a:schemeClr val="accent1"/>
          </a:solidFill>
          <a:ln w="952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24" y="4616263"/>
            <a:ext cx="2051495" cy="92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115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28" y="0"/>
            <a:ext cx="7090675" cy="930166"/>
          </a:xfrm>
        </p:spPr>
        <p:txBody>
          <a:bodyPr/>
          <a:lstStyle/>
          <a:p>
            <a:r>
              <a:rPr lang="en-US" dirty="0" smtClean="0"/>
              <a:t>Plan Overview </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3408151"/>
              </p:ext>
            </p:extLst>
          </p:nvPr>
        </p:nvGraphicFramePr>
        <p:xfrm>
          <a:off x="231327" y="1070006"/>
          <a:ext cx="8671092" cy="4577324"/>
        </p:xfrm>
        <a:graphic>
          <a:graphicData uri="http://schemas.openxmlformats.org/drawingml/2006/table">
            <a:tbl>
              <a:tblPr firstRow="1" bandRow="1">
                <a:tableStyleId>{21E4AEA4-8DFA-4A89-87EB-49C32662AFE0}</a:tableStyleId>
              </a:tblPr>
              <a:tblGrid>
                <a:gridCol w="2405390">
                  <a:extLst>
                    <a:ext uri="{9D8B030D-6E8A-4147-A177-3AD203B41FA5}">
                      <a16:colId xmlns:a16="http://schemas.microsoft.com/office/drawing/2014/main" xmlns="" val="20000"/>
                    </a:ext>
                  </a:extLst>
                </a:gridCol>
                <a:gridCol w="1932704">
                  <a:extLst>
                    <a:ext uri="{9D8B030D-6E8A-4147-A177-3AD203B41FA5}">
                      <a16:colId xmlns:a16="http://schemas.microsoft.com/office/drawing/2014/main" xmlns="" val="20001"/>
                    </a:ext>
                  </a:extLst>
                </a:gridCol>
                <a:gridCol w="2166499">
                  <a:extLst>
                    <a:ext uri="{9D8B030D-6E8A-4147-A177-3AD203B41FA5}">
                      <a16:colId xmlns:a16="http://schemas.microsoft.com/office/drawing/2014/main" xmlns="" val="20002"/>
                    </a:ext>
                  </a:extLst>
                </a:gridCol>
                <a:gridCol w="2166499">
                  <a:extLst>
                    <a:ext uri="{9D8B030D-6E8A-4147-A177-3AD203B41FA5}">
                      <a16:colId xmlns:a16="http://schemas.microsoft.com/office/drawing/2014/main" xmlns="" val="20003"/>
                    </a:ext>
                  </a:extLst>
                </a:gridCol>
              </a:tblGrid>
              <a:tr h="496910">
                <a:tc gridSpan="4">
                  <a:txBody>
                    <a:bodyPr/>
                    <a:lstStyle/>
                    <a:p>
                      <a:pPr algn="ctr"/>
                      <a:r>
                        <a:rPr kumimoji="0" lang="en-US" sz="2400" b="0" i="0" u="none" strike="noStrike" cap="none" normalizeH="0" baseline="0" dirty="0" smtClean="0">
                          <a:ln>
                            <a:noFill/>
                          </a:ln>
                          <a:solidFill>
                            <a:schemeClr val="bg1"/>
                          </a:solidFill>
                          <a:effectLst/>
                          <a:latin typeface="+mn-lt"/>
                        </a:rPr>
                        <a:t>Beginning 9/1/2016</a:t>
                      </a:r>
                    </a:p>
                  </a:txBody>
                  <a:tcPr marL="90519" marR="90519" marT="91440" marB="91440" anchor="ctr">
                    <a:solidFill>
                      <a:schemeClr val="accent4">
                        <a:lumMod val="75000"/>
                      </a:schemeClr>
                    </a:solidFill>
                  </a:tcPr>
                </a:tc>
                <a:tc hMerge="1">
                  <a:txBody>
                    <a:bodyPr/>
                    <a:lstStyle/>
                    <a:p>
                      <a:pPr marL="0" marR="0" lvl="0" indent="0" algn="ctr" defTabSz="914400" rtl="0" eaLnBrk="0" fontAlgn="base" latinLnBrk="0" hangingPunct="0">
                        <a:lnSpc>
                          <a:spcPct val="95000"/>
                        </a:lnSpc>
                        <a:spcBef>
                          <a:spcPct val="0"/>
                        </a:spcBef>
                        <a:spcAft>
                          <a:spcPct val="0"/>
                        </a:spcAft>
                        <a:buClr>
                          <a:srgbClr val="276EC3"/>
                        </a:buClr>
                        <a:buSzPct val="90000"/>
                        <a:buFont typeface="Arial Unicode MS" pitchFamily="34" charset="-128"/>
                        <a:buNone/>
                        <a:tabLst/>
                      </a:pPr>
                      <a:endParaRPr kumimoji="0" lang="en-US" sz="1400" b="1" i="0" u="none" strike="noStrike" cap="none" normalizeH="0" baseline="0" dirty="0" smtClean="0">
                        <a:ln>
                          <a:noFill/>
                        </a:ln>
                        <a:solidFill>
                          <a:schemeClr val="bg1"/>
                        </a:solidFill>
                        <a:effectLst/>
                        <a:latin typeface="+mn-lt"/>
                      </a:endParaRPr>
                    </a:p>
                  </a:txBody>
                  <a:tcPr marL="90519" marR="90519" marT="91440" marB="9144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algn="ctr"/>
                      <a:endParaRPr kumimoji="0" lang="en-US" sz="1800" b="1" i="0" u="none" strike="noStrike" cap="none" normalizeH="0" baseline="0" dirty="0" smtClean="0">
                        <a:ln>
                          <a:noFill/>
                        </a:ln>
                        <a:solidFill>
                          <a:schemeClr val="bg1"/>
                        </a:solidFill>
                        <a:effectLst/>
                        <a:latin typeface="+mn-lt"/>
                      </a:endParaRPr>
                    </a:p>
                  </a:txBody>
                  <a:tcPr marL="90519" marR="90519" marT="91440" marB="91440" anchor="ctr">
                    <a:solidFill>
                      <a:schemeClr val="accent6">
                        <a:lumMod val="75000"/>
                        <a:lumOff val="25000"/>
                      </a:schemeClr>
                    </a:solidFill>
                  </a:tcPr>
                </a:tc>
                <a:tc hMerge="1">
                  <a:txBody>
                    <a:bodyPr/>
                    <a:lstStyle/>
                    <a:p>
                      <a:pPr marL="0" marR="0" lvl="0" indent="0" algn="ctr" defTabSz="914400" rtl="0" eaLnBrk="0" fontAlgn="base" latinLnBrk="0" hangingPunct="0">
                        <a:lnSpc>
                          <a:spcPct val="95000"/>
                        </a:lnSpc>
                        <a:spcBef>
                          <a:spcPct val="0"/>
                        </a:spcBef>
                        <a:spcAft>
                          <a:spcPct val="0"/>
                        </a:spcAft>
                        <a:buClr>
                          <a:srgbClr val="276EC3"/>
                        </a:buClr>
                        <a:buSzPct val="90000"/>
                        <a:buFont typeface="Arial Unicode MS" pitchFamily="34" charset="-128"/>
                        <a:buNone/>
                        <a:tabLst/>
                      </a:pPr>
                      <a:endParaRPr kumimoji="0" lang="en-US" sz="1400" b="1" i="0" u="none" strike="noStrike" cap="none" normalizeH="0" baseline="0" dirty="0" smtClean="0">
                        <a:ln>
                          <a:noFill/>
                        </a:ln>
                        <a:solidFill>
                          <a:schemeClr val="bg1"/>
                        </a:solidFill>
                        <a:effectLst/>
                        <a:latin typeface="+mn-lt"/>
                      </a:endParaRPr>
                    </a:p>
                  </a:txBody>
                  <a:tcPr marL="90519" marR="90519" marT="91440" marB="91440" anchor="ctr" anchorCtr="1" horzOverflow="overflow"/>
                </a:tc>
                <a:extLst>
                  <a:ext uri="{0D108BD9-81ED-4DB2-BD59-A6C34878D82A}">
                    <a16:rowId xmlns:a16="http://schemas.microsoft.com/office/drawing/2014/main" xmlns="" val="10000"/>
                  </a:ext>
                </a:extLst>
              </a:tr>
              <a:tr h="607334">
                <a:tc>
                  <a:txBody>
                    <a:bodyPr/>
                    <a:lstStyle/>
                    <a:p>
                      <a:pPr algn="ctr"/>
                      <a:r>
                        <a:rPr lang="en-US" sz="1600" b="1" dirty="0" smtClean="0">
                          <a:solidFill>
                            <a:schemeClr val="bg1"/>
                          </a:solidFill>
                        </a:rPr>
                        <a:t>Benefits</a:t>
                      </a:r>
                    </a:p>
                    <a:p>
                      <a:pPr algn="ctr"/>
                      <a:r>
                        <a:rPr lang="en-US" sz="1600" b="1" dirty="0" smtClean="0">
                          <a:solidFill>
                            <a:schemeClr val="bg1"/>
                          </a:solidFill>
                        </a:rPr>
                        <a:t>(In-Network)</a:t>
                      </a:r>
                      <a:endParaRPr lang="en-US" sz="1600" b="1" dirty="0">
                        <a:solidFill>
                          <a:schemeClr val="bg1"/>
                        </a:solidFill>
                      </a:endParaRPr>
                    </a:p>
                  </a:txBody>
                  <a:tcPr marL="90519" marR="90519" marT="91440" marB="91440" anchor="ctr">
                    <a:lnR w="38100" cap="flat" cmpd="sng" algn="ctr">
                      <a:solidFill>
                        <a:schemeClr val="bg1"/>
                      </a:solidFill>
                      <a:prstDash val="solid"/>
                      <a:round/>
                      <a:headEnd type="none" w="med" len="med"/>
                      <a:tailEnd type="none" w="med" len="med"/>
                    </a:lnR>
                    <a:solidFill>
                      <a:schemeClr val="accent4">
                        <a:lumMod val="60000"/>
                        <a:lumOff val="40000"/>
                      </a:schemeClr>
                    </a:solidFill>
                  </a:tcPr>
                </a:tc>
                <a:tc>
                  <a:txBody>
                    <a:bodyPr/>
                    <a:lstStyle/>
                    <a:p>
                      <a:pPr marL="0" marR="0" lvl="0" indent="0" algn="ctr" defTabSz="914400" rtl="0" eaLnBrk="0" fontAlgn="base" latinLnBrk="0" hangingPunct="0">
                        <a:lnSpc>
                          <a:spcPct val="95000"/>
                        </a:lnSpc>
                        <a:spcBef>
                          <a:spcPct val="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bg1"/>
                          </a:solidFill>
                          <a:effectLst/>
                          <a:latin typeface="+mn-lt"/>
                        </a:rPr>
                        <a:t>A&amp;M Care</a:t>
                      </a:r>
                      <a:br>
                        <a:rPr kumimoji="0" lang="en-US" sz="1600" b="1" i="0" u="none" strike="noStrike" cap="none" normalizeH="0" baseline="0" dirty="0" smtClean="0">
                          <a:ln>
                            <a:noFill/>
                          </a:ln>
                          <a:solidFill>
                            <a:schemeClr val="bg1"/>
                          </a:solidFill>
                          <a:effectLst/>
                          <a:latin typeface="+mn-lt"/>
                        </a:rPr>
                      </a:br>
                      <a:r>
                        <a:rPr kumimoji="0" lang="en-US" sz="1600" b="1" i="0" u="none" strike="noStrike" cap="none" normalizeH="0" baseline="0" dirty="0" smtClean="0">
                          <a:ln>
                            <a:noFill/>
                          </a:ln>
                          <a:solidFill>
                            <a:schemeClr val="bg1"/>
                          </a:solidFill>
                          <a:effectLst/>
                          <a:latin typeface="+mn-lt"/>
                        </a:rPr>
                        <a:t>(</a:t>
                      </a:r>
                      <a:r>
                        <a:rPr kumimoji="0" lang="en-US" sz="1400" b="1" i="0" u="none" strike="noStrike" cap="none" normalizeH="0" baseline="0" dirty="0" smtClean="0">
                          <a:ln>
                            <a:noFill/>
                          </a:ln>
                          <a:solidFill>
                            <a:schemeClr val="bg1"/>
                          </a:solidFill>
                          <a:effectLst/>
                          <a:latin typeface="+mn-lt"/>
                        </a:rPr>
                        <a:t>You Pay)</a:t>
                      </a:r>
                    </a:p>
                  </a:txBody>
                  <a:tcPr marL="90519" marR="90519" marT="91440" marB="9144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60000"/>
                        <a:lumOff val="40000"/>
                      </a:schemeClr>
                    </a:solidFill>
                  </a:tcPr>
                </a:tc>
                <a:tc>
                  <a:txBody>
                    <a:bodyPr/>
                    <a:lstStyle/>
                    <a:p>
                      <a:pPr marL="0" marR="0" lvl="0" indent="0" algn="ctr" defTabSz="914400" rtl="0" eaLnBrk="0" fontAlgn="base" latinLnBrk="0" hangingPunct="0">
                        <a:lnSpc>
                          <a:spcPct val="95000"/>
                        </a:lnSpc>
                        <a:spcBef>
                          <a:spcPct val="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bg1"/>
                          </a:solidFill>
                          <a:effectLst/>
                          <a:latin typeface="+mn-lt"/>
                        </a:rPr>
                        <a:t>J-Plan</a:t>
                      </a:r>
                    </a:p>
                    <a:p>
                      <a:pPr marL="0" marR="0" lvl="0" indent="0" algn="ctr" defTabSz="914400" rtl="0" eaLnBrk="0" fontAlgn="base" latinLnBrk="0" hangingPunct="0">
                        <a:lnSpc>
                          <a:spcPct val="95000"/>
                        </a:lnSpc>
                        <a:spcBef>
                          <a:spcPct val="0"/>
                        </a:spcBef>
                        <a:spcAft>
                          <a:spcPct val="0"/>
                        </a:spcAft>
                        <a:buClr>
                          <a:srgbClr val="276EC3"/>
                        </a:buClr>
                        <a:buSzPct val="90000"/>
                        <a:buFont typeface="Arial Unicode MS" pitchFamily="34" charset="-128"/>
                        <a:buNone/>
                        <a:tabLst/>
                      </a:pPr>
                      <a:r>
                        <a:rPr kumimoji="0" lang="en-US" sz="1400" b="1" i="0" u="none" strike="noStrike" cap="none" normalizeH="0" baseline="0" dirty="0" smtClean="0">
                          <a:ln>
                            <a:noFill/>
                          </a:ln>
                          <a:solidFill>
                            <a:schemeClr val="bg1"/>
                          </a:solidFill>
                          <a:effectLst/>
                          <a:latin typeface="+mn-lt"/>
                        </a:rPr>
                        <a:t>(You Pay)</a:t>
                      </a:r>
                    </a:p>
                  </a:txBody>
                  <a:tcPr marL="90519" marR="90519" marT="91440" marB="91440" anchor="ctr" anchorCtr="1" horzOverflow="overflow">
                    <a:lnL w="38100" cap="flat" cmpd="sng" algn="ctr">
                      <a:solidFill>
                        <a:schemeClr val="bg1"/>
                      </a:solidFill>
                      <a:prstDash val="solid"/>
                      <a:round/>
                      <a:headEnd type="none" w="med" len="med"/>
                      <a:tailEnd type="none" w="med" len="med"/>
                    </a:lnL>
                    <a:solidFill>
                      <a:schemeClr val="accent4">
                        <a:lumMod val="60000"/>
                        <a:lumOff val="40000"/>
                      </a:schemeClr>
                    </a:solidFill>
                  </a:tcPr>
                </a:tc>
                <a:tc>
                  <a:txBody>
                    <a:bodyPr/>
                    <a:lstStyle/>
                    <a:p>
                      <a:pPr marL="0" marR="0" lvl="0" indent="0" algn="ctr" defTabSz="914400" rtl="0" eaLnBrk="0" fontAlgn="base" latinLnBrk="0" hangingPunct="0">
                        <a:lnSpc>
                          <a:spcPct val="95000"/>
                        </a:lnSpc>
                        <a:spcBef>
                          <a:spcPct val="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bg1"/>
                          </a:solidFill>
                          <a:effectLst/>
                          <a:latin typeface="+mn-lt"/>
                        </a:rPr>
                        <a:t>65+ Plan</a:t>
                      </a:r>
                    </a:p>
                    <a:p>
                      <a:pPr marL="0" marR="0" lvl="0" indent="0" algn="ctr" defTabSz="914400" rtl="0" eaLnBrk="0" fontAlgn="base" latinLnBrk="0" hangingPunct="0">
                        <a:lnSpc>
                          <a:spcPct val="95000"/>
                        </a:lnSpc>
                        <a:spcBef>
                          <a:spcPct val="0"/>
                        </a:spcBef>
                        <a:spcAft>
                          <a:spcPct val="0"/>
                        </a:spcAft>
                        <a:buClr>
                          <a:srgbClr val="276EC3"/>
                        </a:buClr>
                        <a:buSzPct val="90000"/>
                        <a:buFont typeface="Arial Unicode MS" pitchFamily="34" charset="-128"/>
                        <a:buNone/>
                        <a:tabLst/>
                      </a:pPr>
                      <a:r>
                        <a:rPr kumimoji="0" lang="en-US" sz="1400" b="1" i="0" u="none" strike="noStrike" cap="none" normalizeH="0" baseline="0" dirty="0" smtClean="0">
                          <a:ln>
                            <a:noFill/>
                          </a:ln>
                          <a:solidFill>
                            <a:schemeClr val="bg1"/>
                          </a:solidFill>
                          <a:effectLst/>
                          <a:latin typeface="+mn-lt"/>
                        </a:rPr>
                        <a:t>(You Pay)</a:t>
                      </a:r>
                    </a:p>
                  </a:txBody>
                  <a:tcPr marL="90519" marR="90519" marT="91440" marB="91440" anchor="ctr" anchorCtr="1" horzOverflow="overflow">
                    <a:solidFill>
                      <a:schemeClr val="accent4">
                        <a:lumMod val="60000"/>
                        <a:lumOff val="40000"/>
                      </a:schemeClr>
                    </a:solidFill>
                  </a:tcPr>
                </a:tc>
                <a:extLst>
                  <a:ext uri="{0D108BD9-81ED-4DB2-BD59-A6C34878D82A}">
                    <a16:rowId xmlns:a16="http://schemas.microsoft.com/office/drawing/2014/main" xmlns="" val="10001"/>
                  </a:ext>
                </a:extLst>
              </a:tr>
              <a:tr h="971487">
                <a:tc>
                  <a:txBody>
                    <a:bodyPr/>
                    <a:lstStyle/>
                    <a:p>
                      <a:pPr marL="0" marR="0" lvl="0" indent="0" algn="l" defTabSz="914400" rtl="0" eaLnBrk="0" fontAlgn="base"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tx1"/>
                          </a:solidFill>
                          <a:effectLst/>
                          <a:latin typeface="+mn-lt"/>
                          <a:cs typeface="Arial" charset="0"/>
                        </a:rPr>
                        <a:t>Medical Deductible </a:t>
                      </a:r>
                      <a:br>
                        <a:rPr kumimoji="0" lang="en-US" sz="1600" b="1" i="0" u="none" strike="noStrike" cap="none" normalizeH="0" baseline="0" dirty="0" smtClean="0">
                          <a:ln>
                            <a:noFill/>
                          </a:ln>
                          <a:solidFill>
                            <a:schemeClr val="tx1"/>
                          </a:solidFill>
                          <a:effectLst/>
                          <a:latin typeface="+mn-lt"/>
                          <a:cs typeface="Arial" charset="0"/>
                        </a:rPr>
                      </a:br>
                      <a:r>
                        <a:rPr kumimoji="0" lang="en-US" sz="1600" b="0" i="0" u="none" strike="noStrike" cap="none" normalizeH="0" baseline="0" dirty="0" smtClean="0">
                          <a:ln>
                            <a:noFill/>
                          </a:ln>
                          <a:solidFill>
                            <a:schemeClr val="tx1"/>
                          </a:solidFill>
                          <a:effectLst/>
                          <a:latin typeface="+mn-lt"/>
                          <a:cs typeface="Arial" charset="0"/>
                        </a:rPr>
                        <a:t>(per plan year)</a:t>
                      </a:r>
                    </a:p>
                  </a:txBody>
                  <a:tcPr marL="90519" marR="90519" marT="91440" marB="91440" anchor="ctr" horzOverflow="overflow">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tx1"/>
                          </a:solidFill>
                          <a:effectLst/>
                          <a:latin typeface="+mn-lt"/>
                          <a:cs typeface="Arial" charset="0"/>
                        </a:rPr>
                        <a:t>$400 person</a:t>
                      </a:r>
                      <a:br>
                        <a:rPr kumimoji="0" lang="en-US" sz="1600" b="1" i="0" u="none" strike="noStrike" cap="none" normalizeH="0" baseline="0" dirty="0" smtClean="0">
                          <a:ln>
                            <a:noFill/>
                          </a:ln>
                          <a:solidFill>
                            <a:schemeClr val="tx1"/>
                          </a:solidFill>
                          <a:effectLst/>
                          <a:latin typeface="+mn-lt"/>
                          <a:cs typeface="Arial" charset="0"/>
                        </a:rPr>
                      </a:br>
                      <a:r>
                        <a:rPr kumimoji="0" lang="en-US" sz="1600" b="1" i="0" u="none" strike="noStrike" cap="none" normalizeH="0" baseline="0" dirty="0" smtClean="0">
                          <a:ln>
                            <a:noFill/>
                          </a:ln>
                          <a:solidFill>
                            <a:schemeClr val="tx1"/>
                          </a:solidFill>
                          <a:effectLst/>
                          <a:latin typeface="+mn-lt"/>
                          <a:cs typeface="Arial" charset="0"/>
                        </a:rPr>
                        <a:t>$1,200 family</a:t>
                      </a:r>
                    </a:p>
                  </a:txBody>
                  <a:tcPr marL="90519" marR="90519" marT="91440" marB="9144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3">
                        <a:lumMod val="40000"/>
                        <a:lumOff val="6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76EC3"/>
                        </a:buClr>
                        <a:buSzPct val="90000"/>
                        <a:buFont typeface="Arial Unicode MS" pitchFamily="34" charset="-128"/>
                        <a:buNone/>
                        <a:tabLst/>
                        <a:defRPr/>
                      </a:pPr>
                      <a:r>
                        <a:rPr kumimoji="0" lang="en-US" sz="1600" b="1" i="0" u="none" strike="noStrike" cap="none" normalizeH="0" baseline="0" dirty="0" smtClean="0">
                          <a:ln>
                            <a:noFill/>
                          </a:ln>
                          <a:solidFill>
                            <a:schemeClr val="tx1"/>
                          </a:solidFill>
                          <a:effectLst/>
                          <a:latin typeface="+mn-lt"/>
                          <a:cs typeface="Arial" charset="0"/>
                        </a:rPr>
                        <a:t>$400 person</a:t>
                      </a:r>
                    </a:p>
                    <a:p>
                      <a:pPr marL="0" marR="0" lvl="0" indent="0" algn="ctr" defTabSz="914400" rtl="0" eaLnBrk="0" fontAlgn="base" latinLnBrk="0" hangingPunct="0">
                        <a:lnSpc>
                          <a:spcPct val="100000"/>
                        </a:lnSpc>
                        <a:spcBef>
                          <a:spcPct val="30000"/>
                        </a:spcBef>
                        <a:spcAft>
                          <a:spcPct val="0"/>
                        </a:spcAft>
                        <a:buClr>
                          <a:srgbClr val="276EC3"/>
                        </a:buClr>
                        <a:buSzPct val="90000"/>
                        <a:buFont typeface="Arial Unicode MS" pitchFamily="34" charset="-128"/>
                        <a:buNone/>
                        <a:tabLst/>
                        <a:defRPr/>
                      </a:pPr>
                      <a:r>
                        <a:rPr kumimoji="0" lang="en-US" sz="1600" b="1" i="0" u="none" strike="noStrike" cap="none" normalizeH="0" baseline="0" dirty="0" smtClean="0">
                          <a:ln>
                            <a:noFill/>
                          </a:ln>
                          <a:solidFill>
                            <a:schemeClr val="tx1"/>
                          </a:solidFill>
                          <a:effectLst/>
                          <a:latin typeface="+mn-lt"/>
                          <a:cs typeface="Arial" charset="0"/>
                        </a:rPr>
                        <a:t>$1,200 family</a:t>
                      </a:r>
                      <a:endParaRPr kumimoji="0" lang="en-US" sz="1600" b="1" i="0" u="none" strike="noStrike" kern="1200" cap="none" spc="0" normalizeH="0" baseline="0" noProof="0" dirty="0" smtClean="0">
                        <a:ln>
                          <a:noFill/>
                        </a:ln>
                        <a:solidFill>
                          <a:srgbClr val="000000"/>
                        </a:solidFill>
                        <a:effectLst/>
                        <a:uLnTx/>
                        <a:uFillTx/>
                        <a:latin typeface="+mn-lt"/>
                        <a:ea typeface="+mn-ea"/>
                        <a:cs typeface="Arial" charset="0"/>
                      </a:endParaRPr>
                    </a:p>
                  </a:txBody>
                  <a:tcPr marL="90519" marR="90519" marT="91440" marB="91440" anchor="ctr" anchorCtr="1" horzOverflow="overflow">
                    <a:lnL w="38100" cap="flat" cmpd="sng" algn="ctr">
                      <a:solidFill>
                        <a:schemeClr val="bg1"/>
                      </a:solidFill>
                      <a:prstDash val="solid"/>
                      <a:round/>
                      <a:headEnd type="none" w="med" len="med"/>
                      <a:tailEnd type="none" w="med" len="med"/>
                    </a:lnL>
                    <a:solidFill>
                      <a:schemeClr val="accent3">
                        <a:lumMod val="40000"/>
                        <a:lumOff val="6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76EC3"/>
                        </a:buClr>
                        <a:buSzPct val="90000"/>
                        <a:buFont typeface="Arial Unicode MS" pitchFamily="34" charset="-128"/>
                        <a:buNone/>
                        <a:tabLst/>
                        <a:defRPr/>
                      </a:pPr>
                      <a:r>
                        <a:rPr kumimoji="0" lang="en-US" sz="1600" b="1" i="0" u="none" strike="noStrike" cap="none" normalizeH="0" baseline="0" dirty="0" smtClean="0">
                          <a:ln>
                            <a:noFill/>
                          </a:ln>
                          <a:solidFill>
                            <a:schemeClr val="tx1"/>
                          </a:solidFill>
                          <a:effectLst/>
                          <a:latin typeface="+mn-lt"/>
                          <a:cs typeface="Arial" charset="0"/>
                        </a:rPr>
                        <a:t>$400 person</a:t>
                      </a:r>
                      <a:br>
                        <a:rPr kumimoji="0" lang="en-US" sz="1600" b="1" i="0" u="none" strike="noStrike" cap="none" normalizeH="0" baseline="0" dirty="0" smtClean="0">
                          <a:ln>
                            <a:noFill/>
                          </a:ln>
                          <a:solidFill>
                            <a:schemeClr val="tx1"/>
                          </a:solidFill>
                          <a:effectLst/>
                          <a:latin typeface="+mn-lt"/>
                          <a:cs typeface="Arial" charset="0"/>
                        </a:rPr>
                      </a:br>
                      <a:r>
                        <a:rPr kumimoji="0" lang="en-US" sz="1600" b="1" i="0" u="none" strike="noStrike" kern="1200" cap="none" spc="0" normalizeH="0" baseline="0" noProof="0" dirty="0" smtClean="0">
                          <a:ln>
                            <a:noFill/>
                          </a:ln>
                          <a:solidFill>
                            <a:srgbClr val="000000"/>
                          </a:solidFill>
                          <a:effectLst/>
                          <a:uLnTx/>
                          <a:uFillTx/>
                          <a:latin typeface="+mn-lt"/>
                          <a:ea typeface="+mn-ea"/>
                          <a:cs typeface="Arial" charset="0"/>
                        </a:rPr>
                        <a:t>–</a:t>
                      </a:r>
                    </a:p>
                  </a:txBody>
                  <a:tcPr marL="90519" marR="90519" marT="91440" marB="91440" anchor="ctr" anchorCtr="1" horzOverflow="overflow">
                    <a:solidFill>
                      <a:schemeClr val="accent3">
                        <a:lumMod val="40000"/>
                        <a:lumOff val="60000"/>
                      </a:schemeClr>
                    </a:solidFill>
                  </a:tcPr>
                </a:tc>
                <a:extLst>
                  <a:ext uri="{0D108BD9-81ED-4DB2-BD59-A6C34878D82A}">
                    <a16:rowId xmlns:a16="http://schemas.microsoft.com/office/drawing/2014/main" xmlns="" val="10002"/>
                  </a:ext>
                </a:extLst>
              </a:tr>
              <a:tr h="1335058">
                <a:tc>
                  <a:txBody>
                    <a:bodyPr/>
                    <a:lstStyle/>
                    <a:p>
                      <a:pPr marL="0" marR="0" lvl="0" indent="0" algn="l" defTabSz="914400" rtl="0" eaLnBrk="0" fontAlgn="b" latinLnBrk="0" hangingPunct="0">
                        <a:lnSpc>
                          <a:spcPct val="100000"/>
                        </a:lnSpc>
                        <a:spcBef>
                          <a:spcPct val="30000"/>
                        </a:spcBef>
                        <a:spcAft>
                          <a:spcPct val="0"/>
                        </a:spcAft>
                        <a:buClr>
                          <a:srgbClr val="276EC3"/>
                        </a:buClr>
                        <a:buSzPct val="90000"/>
                        <a:buFont typeface="Arial Unicode MS" pitchFamily="34" charset="-128"/>
                        <a:buNone/>
                        <a:tabLst/>
                        <a:defRPr/>
                      </a:pPr>
                      <a:r>
                        <a:rPr kumimoji="0" lang="en-US" sz="1600" b="1" i="0" u="none" strike="noStrike" cap="none" normalizeH="0" baseline="0" dirty="0" smtClean="0">
                          <a:ln>
                            <a:noFill/>
                          </a:ln>
                          <a:solidFill>
                            <a:schemeClr val="tx1"/>
                          </a:solidFill>
                          <a:effectLst/>
                          <a:latin typeface="+mn-lt"/>
                          <a:cs typeface="Arial" charset="0"/>
                        </a:rPr>
                        <a:t>Office Visit </a:t>
                      </a:r>
                      <a:r>
                        <a:rPr kumimoji="0" lang="en-US" sz="1600" b="0" i="0" u="none" strike="noStrike" cap="none" normalizeH="0" baseline="0" dirty="0" smtClean="0">
                          <a:ln>
                            <a:noFill/>
                          </a:ln>
                          <a:solidFill>
                            <a:schemeClr val="tx1"/>
                          </a:solidFill>
                          <a:effectLst/>
                          <a:latin typeface="+mn-lt"/>
                          <a:cs typeface="Arial" charset="0"/>
                        </a:rPr>
                        <a:t>(per visit)</a:t>
                      </a:r>
                    </a:p>
                    <a:p>
                      <a:pPr marL="0" marR="0" lvl="0" indent="0" algn="l" defTabSz="914400" rtl="0" eaLnBrk="0" fontAlgn="b" latinLnBrk="0" hangingPunct="0">
                        <a:lnSpc>
                          <a:spcPct val="100000"/>
                        </a:lnSpc>
                        <a:spcBef>
                          <a:spcPct val="30000"/>
                        </a:spcBef>
                        <a:spcAft>
                          <a:spcPct val="0"/>
                        </a:spcAft>
                        <a:buClr>
                          <a:srgbClr val="276EC3"/>
                        </a:buClr>
                        <a:buSzPct val="90000"/>
                        <a:buFont typeface="Arial Unicode MS" pitchFamily="34" charset="-128"/>
                        <a:buNone/>
                        <a:tabLst/>
                        <a:defRPr/>
                      </a:pPr>
                      <a:r>
                        <a:rPr kumimoji="0" lang="en-US" sz="1600" b="0" i="0" u="none" strike="noStrike" cap="none" normalizeH="0" baseline="0" dirty="0" smtClean="0">
                          <a:ln>
                            <a:noFill/>
                          </a:ln>
                          <a:solidFill>
                            <a:schemeClr val="tx1"/>
                          </a:solidFill>
                          <a:effectLst/>
                          <a:latin typeface="+mn-lt"/>
                          <a:cs typeface="Arial" charset="0"/>
                        </a:rPr>
                        <a:t>Primary Care Physicians</a:t>
                      </a:r>
                    </a:p>
                    <a:p>
                      <a:pPr marL="0" marR="0" lvl="0" indent="0" algn="l" defTabSz="914400" rtl="0" eaLnBrk="0" fontAlgn="b" latinLnBrk="0" hangingPunct="0">
                        <a:lnSpc>
                          <a:spcPct val="100000"/>
                        </a:lnSpc>
                        <a:spcBef>
                          <a:spcPct val="30000"/>
                        </a:spcBef>
                        <a:spcAft>
                          <a:spcPct val="0"/>
                        </a:spcAft>
                        <a:buClr>
                          <a:srgbClr val="276EC3"/>
                        </a:buClr>
                        <a:buSzPct val="90000"/>
                        <a:buFont typeface="Arial Unicode MS" pitchFamily="34" charset="-128"/>
                        <a:buNone/>
                        <a:tabLst/>
                        <a:defRPr/>
                      </a:pPr>
                      <a:r>
                        <a:rPr kumimoji="0" lang="en-US" sz="1600" b="0" i="0" u="none" strike="noStrike" cap="none" normalizeH="0" baseline="0" dirty="0" smtClean="0">
                          <a:ln>
                            <a:noFill/>
                          </a:ln>
                          <a:solidFill>
                            <a:schemeClr val="tx1"/>
                          </a:solidFill>
                          <a:effectLst/>
                          <a:latin typeface="+mn-lt"/>
                          <a:cs typeface="Arial" charset="0"/>
                        </a:rPr>
                        <a:t>Specialists</a:t>
                      </a:r>
                      <a:endParaRPr kumimoji="0" lang="en-US" sz="1600" b="0" i="0" u="none" strike="noStrike" cap="none" normalizeH="0" baseline="0" dirty="0" smtClean="0">
                        <a:ln>
                          <a:noFill/>
                        </a:ln>
                        <a:solidFill>
                          <a:schemeClr val="tx1"/>
                        </a:solidFill>
                        <a:effectLst/>
                        <a:latin typeface="Arial" charset="0"/>
                        <a:cs typeface="Arial" charset="0"/>
                      </a:endParaRPr>
                    </a:p>
                  </a:txBody>
                  <a:tcPr marL="90519" marR="90519" marT="91440" marB="91440" anchor="ctr" horzOverflow="overflow">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endParaRPr kumimoji="0" lang="en-US" sz="1600" b="1" i="0" u="none" strike="noStrike" cap="none" normalizeH="0" baseline="0" dirty="0" smtClean="0">
                        <a:ln>
                          <a:noFill/>
                        </a:ln>
                        <a:solidFill>
                          <a:schemeClr val="tx1"/>
                        </a:solidFill>
                        <a:effectLst/>
                        <a:latin typeface="+mn-lt"/>
                        <a:cs typeface="Arial" charset="0"/>
                      </a:endParaRPr>
                    </a:p>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tx1"/>
                          </a:solidFill>
                          <a:effectLst/>
                          <a:latin typeface="+mn-lt"/>
                          <a:cs typeface="Arial" charset="0"/>
                        </a:rPr>
                        <a:t>$20 copay**</a:t>
                      </a:r>
                      <a:br>
                        <a:rPr kumimoji="0" lang="en-US" sz="1600" b="1" i="0" u="none" strike="noStrike" cap="none" normalizeH="0" baseline="0" dirty="0" smtClean="0">
                          <a:ln>
                            <a:noFill/>
                          </a:ln>
                          <a:solidFill>
                            <a:schemeClr val="tx1"/>
                          </a:solidFill>
                          <a:effectLst/>
                          <a:latin typeface="+mn-lt"/>
                          <a:cs typeface="Arial" charset="0"/>
                        </a:rPr>
                      </a:br>
                      <a:r>
                        <a:rPr kumimoji="0" lang="en-US" sz="1600" b="1" i="0" u="none" strike="noStrike" cap="none" normalizeH="0" baseline="0" dirty="0" smtClean="0">
                          <a:ln>
                            <a:noFill/>
                          </a:ln>
                          <a:solidFill>
                            <a:schemeClr val="tx1"/>
                          </a:solidFill>
                          <a:effectLst/>
                          <a:latin typeface="+mn-lt"/>
                          <a:cs typeface="Arial" charset="0"/>
                        </a:rPr>
                        <a:t>$30 copay**</a:t>
                      </a:r>
                      <a:endParaRPr kumimoji="0" lang="en-US" sz="1600" b="1" i="0" u="none" strike="noStrike" cap="none" normalizeH="0" baseline="0" dirty="0" smtClean="0">
                        <a:ln>
                          <a:noFill/>
                        </a:ln>
                        <a:solidFill>
                          <a:schemeClr val="tx1"/>
                        </a:solidFill>
                        <a:effectLst/>
                        <a:latin typeface="+mn-lt"/>
                      </a:endParaRPr>
                    </a:p>
                  </a:txBody>
                  <a:tcPr marL="90519" marR="90519" marT="91440" marB="9144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3">
                        <a:lumMod val="40000"/>
                        <a:lumOff val="60000"/>
                      </a:schemeClr>
                    </a:solidFill>
                  </a:tcPr>
                </a:tc>
                <a:tc>
                  <a:txBody>
                    <a:bodyPr/>
                    <a:lstStyle/>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endParaRPr kumimoji="0" lang="en-US" sz="1600" b="1" i="0" u="none" strike="noStrike" cap="none" normalizeH="0" baseline="0" dirty="0" smtClean="0">
                        <a:ln>
                          <a:noFill/>
                        </a:ln>
                        <a:solidFill>
                          <a:schemeClr val="tx1"/>
                        </a:solidFill>
                        <a:effectLst/>
                        <a:latin typeface="+mn-lt"/>
                        <a:cs typeface="Arial" charset="0"/>
                      </a:endParaRPr>
                    </a:p>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tx1"/>
                          </a:solidFill>
                          <a:effectLst/>
                          <a:latin typeface="+mn-lt"/>
                          <a:cs typeface="Arial" charset="0"/>
                        </a:rPr>
                        <a:t>$20 copay**</a:t>
                      </a:r>
                      <a:br>
                        <a:rPr kumimoji="0" lang="en-US" sz="1600" b="1" i="0" u="none" strike="noStrike" cap="none" normalizeH="0" baseline="0" dirty="0" smtClean="0">
                          <a:ln>
                            <a:noFill/>
                          </a:ln>
                          <a:solidFill>
                            <a:schemeClr val="tx1"/>
                          </a:solidFill>
                          <a:effectLst/>
                          <a:latin typeface="+mn-lt"/>
                          <a:cs typeface="Arial" charset="0"/>
                        </a:rPr>
                      </a:br>
                      <a:r>
                        <a:rPr kumimoji="0" lang="en-US" sz="1600" b="1" i="0" u="none" strike="noStrike" cap="none" normalizeH="0" baseline="0" dirty="0" smtClean="0">
                          <a:ln>
                            <a:noFill/>
                          </a:ln>
                          <a:solidFill>
                            <a:schemeClr val="tx1"/>
                          </a:solidFill>
                          <a:effectLst/>
                          <a:latin typeface="+mn-lt"/>
                          <a:cs typeface="Arial" charset="0"/>
                        </a:rPr>
                        <a:t>$30 copay**</a:t>
                      </a:r>
                      <a:endParaRPr kumimoji="0" lang="en-US" sz="1600" b="1" i="0" u="none" strike="noStrike" cap="none" normalizeH="0" baseline="0" dirty="0" smtClean="0">
                        <a:ln>
                          <a:noFill/>
                        </a:ln>
                        <a:solidFill>
                          <a:schemeClr val="tx1"/>
                        </a:solidFill>
                        <a:effectLst/>
                        <a:latin typeface="+mn-lt"/>
                      </a:endParaRPr>
                    </a:p>
                  </a:txBody>
                  <a:tcPr marL="90519" marR="90519" marT="91440" marB="91440" anchor="ctr" anchorCtr="1" horzOverflow="overflow">
                    <a:lnL w="38100" cap="flat" cmpd="sng" algn="ctr">
                      <a:solidFill>
                        <a:schemeClr val="bg1"/>
                      </a:solidFill>
                      <a:prstDash val="solid"/>
                      <a:round/>
                      <a:headEnd type="none" w="med" len="med"/>
                      <a:tailEnd type="none" w="med" len="med"/>
                    </a:lnL>
                    <a:solidFill>
                      <a:schemeClr val="accent3">
                        <a:lumMod val="40000"/>
                        <a:lumOff val="60000"/>
                      </a:schemeClr>
                    </a:solidFill>
                  </a:tcPr>
                </a:tc>
                <a:tc>
                  <a:txBody>
                    <a:bodyPr/>
                    <a:lstStyle/>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endParaRPr kumimoji="0" lang="en-US" sz="1600" b="1" i="0" u="none" strike="noStrike" cap="none" normalizeH="0" baseline="0" dirty="0" smtClean="0">
                        <a:ln>
                          <a:noFill/>
                        </a:ln>
                        <a:solidFill>
                          <a:schemeClr val="tx1"/>
                        </a:solidFill>
                        <a:effectLst/>
                        <a:latin typeface="+mn-lt"/>
                        <a:cs typeface="Arial" charset="0"/>
                      </a:endParaRPr>
                    </a:p>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tx1"/>
                          </a:solidFill>
                          <a:effectLst/>
                          <a:latin typeface="+mn-lt"/>
                          <a:cs typeface="Arial" charset="0"/>
                        </a:rPr>
                        <a:t>20% coinsurance after deductible</a:t>
                      </a:r>
                    </a:p>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100" b="1" i="0" u="none" strike="noStrike" cap="none" normalizeH="0" baseline="0" dirty="0" smtClean="0">
                          <a:ln>
                            <a:noFill/>
                          </a:ln>
                          <a:solidFill>
                            <a:schemeClr val="tx1"/>
                          </a:solidFill>
                          <a:effectLst/>
                          <a:latin typeface="+mn-lt"/>
                        </a:rPr>
                        <a:t>(no change)</a:t>
                      </a:r>
                      <a:endParaRPr kumimoji="0" lang="en-US" sz="1100" b="1" i="0" u="none" strike="noStrike" cap="none" normalizeH="0" baseline="0" dirty="0" smtClean="0">
                        <a:ln>
                          <a:noFill/>
                        </a:ln>
                        <a:solidFill>
                          <a:schemeClr val="tx1"/>
                        </a:solidFill>
                        <a:effectLst/>
                        <a:latin typeface="+mn-lt"/>
                        <a:cs typeface="Arial" charset="0"/>
                      </a:endParaRPr>
                    </a:p>
                  </a:txBody>
                  <a:tcPr marL="90519" marR="90519" marT="91440" marB="91440" anchor="ctr" anchorCtr="1" horzOverflow="overflow">
                    <a:solidFill>
                      <a:schemeClr val="accent3">
                        <a:lumMod val="40000"/>
                        <a:lumOff val="60000"/>
                      </a:schemeClr>
                    </a:solidFill>
                  </a:tcPr>
                </a:tc>
                <a:extLst>
                  <a:ext uri="{0D108BD9-81ED-4DB2-BD59-A6C34878D82A}">
                    <a16:rowId xmlns:a16="http://schemas.microsoft.com/office/drawing/2014/main" xmlns="" val="10003"/>
                  </a:ext>
                </a:extLst>
              </a:tr>
              <a:tr h="1051579">
                <a:tc>
                  <a:txBody>
                    <a:bodyPr/>
                    <a:lstStyle/>
                    <a:p>
                      <a:pPr marL="0" marR="0" lvl="0" indent="0" algn="l" defTabSz="914400" rtl="0" eaLnBrk="0" fontAlgn="b" latinLnBrk="0" hangingPunct="0">
                        <a:lnSpc>
                          <a:spcPct val="100000"/>
                        </a:lnSpc>
                        <a:spcBef>
                          <a:spcPct val="30000"/>
                        </a:spcBef>
                        <a:spcAft>
                          <a:spcPct val="0"/>
                        </a:spcAft>
                        <a:buClr>
                          <a:srgbClr val="276EC3"/>
                        </a:buClr>
                        <a:buSzPct val="90000"/>
                        <a:buFont typeface="Arial Unicode MS" pitchFamily="34" charset="-128"/>
                        <a:buNone/>
                        <a:tabLst/>
                        <a:defRPr/>
                      </a:pPr>
                      <a:r>
                        <a:rPr kumimoji="0" lang="en-US" sz="1600" b="1" i="0" u="none" strike="noStrike" cap="none" normalizeH="0" baseline="0" dirty="0" smtClean="0">
                          <a:ln>
                            <a:noFill/>
                          </a:ln>
                          <a:solidFill>
                            <a:schemeClr val="tx1"/>
                          </a:solidFill>
                          <a:effectLst/>
                          <a:latin typeface="+mn-lt"/>
                          <a:cs typeface="Arial" charset="0"/>
                        </a:rPr>
                        <a:t>Coinsurance</a:t>
                      </a:r>
                      <a:endParaRPr kumimoji="0" lang="en-US" sz="1600" b="0" i="0" u="none" strike="noStrike" cap="none" normalizeH="0" baseline="0" dirty="0" smtClean="0">
                        <a:ln>
                          <a:noFill/>
                        </a:ln>
                        <a:solidFill>
                          <a:schemeClr val="tx1"/>
                        </a:solidFill>
                        <a:effectLst/>
                        <a:latin typeface="Arial" charset="0"/>
                        <a:cs typeface="Arial" charset="0"/>
                      </a:endParaRPr>
                    </a:p>
                  </a:txBody>
                  <a:tcPr marL="90519" marR="90519" marT="91440" marB="91440" anchor="ctr" horzOverflow="overflow">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tx1"/>
                          </a:solidFill>
                          <a:effectLst/>
                          <a:latin typeface="+mn-lt"/>
                        </a:rPr>
                        <a:t>20% </a:t>
                      </a:r>
                    </a:p>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100" b="1" i="0" u="none" strike="noStrike" cap="none" normalizeH="0" baseline="0" dirty="0" smtClean="0">
                          <a:ln>
                            <a:noFill/>
                          </a:ln>
                          <a:solidFill>
                            <a:schemeClr val="tx1"/>
                          </a:solidFill>
                          <a:effectLst/>
                          <a:latin typeface="+mn-lt"/>
                        </a:rPr>
                        <a:t>(no change)</a:t>
                      </a:r>
                    </a:p>
                  </a:txBody>
                  <a:tcPr marL="90519" marR="90519" marT="91440" marB="9144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3">
                        <a:lumMod val="40000"/>
                        <a:lumOff val="60000"/>
                      </a:schemeClr>
                    </a:solidFill>
                  </a:tcPr>
                </a:tc>
                <a:tc>
                  <a:txBody>
                    <a:bodyPr/>
                    <a:lstStyle/>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tx1"/>
                          </a:solidFill>
                          <a:effectLst/>
                          <a:latin typeface="+mn-lt"/>
                        </a:rPr>
                        <a:t>20%</a:t>
                      </a:r>
                    </a:p>
                  </a:txBody>
                  <a:tcPr marL="90519" marR="90519" marT="91440" marB="91440" anchor="ctr" anchorCtr="1" horzOverflow="overflow">
                    <a:lnL w="38100" cap="flat" cmpd="sng" algn="ctr">
                      <a:solidFill>
                        <a:schemeClr val="bg1"/>
                      </a:solidFill>
                      <a:prstDash val="solid"/>
                      <a:round/>
                      <a:headEnd type="none" w="med" len="med"/>
                      <a:tailEnd type="none" w="med" len="med"/>
                    </a:lnL>
                    <a:solidFill>
                      <a:schemeClr val="accent3">
                        <a:lumMod val="40000"/>
                        <a:lumOff val="60000"/>
                      </a:schemeClr>
                    </a:solidFill>
                  </a:tcPr>
                </a:tc>
                <a:tc>
                  <a:txBody>
                    <a:bodyPr/>
                    <a:lstStyle/>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600" b="1" i="0" u="none" strike="noStrike" cap="none" normalizeH="0" baseline="0" dirty="0" smtClean="0">
                          <a:ln>
                            <a:noFill/>
                          </a:ln>
                          <a:solidFill>
                            <a:schemeClr val="tx1"/>
                          </a:solidFill>
                          <a:effectLst/>
                          <a:latin typeface="+mn-lt"/>
                        </a:rPr>
                        <a:t>20%</a:t>
                      </a:r>
                      <a:endParaRPr kumimoji="0" lang="en-US" sz="1100" b="1" i="0" u="none" strike="noStrike" cap="none" normalizeH="0" baseline="0" dirty="0" smtClean="0">
                        <a:ln>
                          <a:noFill/>
                        </a:ln>
                        <a:solidFill>
                          <a:schemeClr val="tx1"/>
                        </a:solidFill>
                        <a:effectLst/>
                        <a:latin typeface="+mn-lt"/>
                      </a:endParaRPr>
                    </a:p>
                    <a:p>
                      <a:pPr marL="0" marR="0" lvl="0" indent="0" algn="ctr" defTabSz="914400" rtl="0" eaLnBrk="0" fontAlgn="ctr" latinLnBrk="0" hangingPunct="0">
                        <a:lnSpc>
                          <a:spcPct val="100000"/>
                        </a:lnSpc>
                        <a:spcBef>
                          <a:spcPct val="30000"/>
                        </a:spcBef>
                        <a:spcAft>
                          <a:spcPct val="0"/>
                        </a:spcAft>
                        <a:buClr>
                          <a:srgbClr val="276EC3"/>
                        </a:buClr>
                        <a:buSzPct val="90000"/>
                        <a:buFont typeface="Arial Unicode MS" pitchFamily="34" charset="-128"/>
                        <a:buNone/>
                        <a:tabLst/>
                      </a:pPr>
                      <a:r>
                        <a:rPr kumimoji="0" lang="en-US" sz="1100" b="1" i="0" u="none" strike="noStrike" cap="none" normalizeH="0" baseline="0" dirty="0" smtClean="0">
                          <a:ln>
                            <a:noFill/>
                          </a:ln>
                          <a:solidFill>
                            <a:schemeClr val="tx1"/>
                          </a:solidFill>
                          <a:effectLst/>
                          <a:latin typeface="+mn-lt"/>
                        </a:rPr>
                        <a:t>(no change)</a:t>
                      </a:r>
                      <a:endParaRPr kumimoji="0" lang="en-US" sz="1100" b="1" i="0" u="none" strike="noStrike" cap="none" normalizeH="0" baseline="0" dirty="0" smtClean="0">
                        <a:ln>
                          <a:noFill/>
                        </a:ln>
                        <a:solidFill>
                          <a:schemeClr val="tx1"/>
                        </a:solidFill>
                        <a:effectLst/>
                        <a:latin typeface="+mn-lt"/>
                        <a:cs typeface="Arial" charset="0"/>
                      </a:endParaRPr>
                    </a:p>
                  </a:txBody>
                  <a:tcPr marL="90519" marR="90519" marT="91440" marB="91440" anchor="ctr" anchorCtr="1" horzOverflow="overflow">
                    <a:solidFill>
                      <a:schemeClr val="accent3">
                        <a:lumMod val="40000"/>
                        <a:lumOff val="60000"/>
                      </a:schemeClr>
                    </a:solid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0"/>
          </p:nvPr>
        </p:nvSpPr>
        <p:spPr/>
        <p:txBody>
          <a:bodyPr/>
          <a:lstStyle/>
          <a:p>
            <a:fld id="{2D55A223-BDE3-4662-BD05-6BDBDD27824A}" type="slidenum">
              <a:rPr lang="en-US" smtClean="0"/>
              <a:pPr/>
              <a:t>2</a:t>
            </a:fld>
            <a:endParaRPr lang="en-US"/>
          </a:p>
        </p:txBody>
      </p:sp>
      <p:sp>
        <p:nvSpPr>
          <p:cNvPr id="6" name="Rectangle 5"/>
          <p:cNvSpPr/>
          <p:nvPr/>
        </p:nvSpPr>
        <p:spPr>
          <a:xfrm>
            <a:off x="231327" y="5910679"/>
            <a:ext cx="8639560" cy="590931"/>
          </a:xfrm>
          <a:prstGeom prst="rect">
            <a:avLst/>
          </a:prstGeom>
        </p:spPr>
        <p:txBody>
          <a:bodyPr wrap="square">
            <a:spAutoFit/>
          </a:bodyPr>
          <a:lstStyle/>
          <a:p>
            <a:pPr lvl="0" eaLnBrk="0" fontAlgn="b" hangingPunct="0">
              <a:spcBef>
                <a:spcPct val="30000"/>
              </a:spcBef>
              <a:buClr>
                <a:srgbClr val="276EC3"/>
              </a:buClr>
              <a:buSzPct val="90000"/>
            </a:pPr>
            <a:r>
              <a:rPr lang="en-US" sz="900" b="1" dirty="0" smtClean="0">
                <a:cs typeface="Arial" charset="0"/>
              </a:rPr>
              <a:t>*Out-of-network </a:t>
            </a:r>
            <a:r>
              <a:rPr lang="en-US" sz="900" b="1" dirty="0">
                <a:cs typeface="Arial" charset="0"/>
              </a:rPr>
              <a:t>benefits are also available. When using out-of-network providers, you pay 50 percent after the </a:t>
            </a:r>
            <a:r>
              <a:rPr lang="en-US" sz="900" b="1" dirty="0" smtClean="0">
                <a:cs typeface="Arial" charset="0"/>
              </a:rPr>
              <a:t>out-of-network deductible</a:t>
            </a:r>
            <a:r>
              <a:rPr lang="en-US" sz="900" b="1" dirty="0">
                <a:cs typeface="Arial" charset="0"/>
              </a:rPr>
              <a:t>.</a:t>
            </a:r>
          </a:p>
          <a:p>
            <a:pPr marL="117475" lvl="0" indent="-117475" eaLnBrk="0" fontAlgn="b" hangingPunct="0">
              <a:spcBef>
                <a:spcPct val="30000"/>
              </a:spcBef>
              <a:buClr>
                <a:srgbClr val="276EC3"/>
              </a:buClr>
              <a:buSzPct val="90000"/>
            </a:pPr>
            <a:r>
              <a:rPr lang="en-US" sz="900" b="1" dirty="0" smtClean="0">
                <a:cs typeface="Arial" charset="0"/>
              </a:rPr>
              <a:t>**Retirees  age 65 and older enrolled in the 65+ Plan are not eligible for copays.  Your 65+ Plan benefits are secondary to Medicare. </a:t>
            </a:r>
          </a:p>
          <a:p>
            <a:pPr marL="117475" lvl="0" indent="-117475" eaLnBrk="0" fontAlgn="b" hangingPunct="0">
              <a:spcBef>
                <a:spcPct val="30000"/>
              </a:spcBef>
              <a:buClr>
                <a:srgbClr val="276EC3"/>
              </a:buClr>
              <a:buSzPct val="90000"/>
            </a:pPr>
            <a:r>
              <a:rPr lang="en-US" sz="900" b="1" dirty="0" smtClean="0">
                <a:cs typeface="Arial" charset="0"/>
              </a:rPr>
              <a:t>Please refer to your Benefits Booklet for more detailed information.</a:t>
            </a:r>
            <a:endParaRPr lang="en-US" sz="900" b="1" dirty="0">
              <a:cs typeface="Arial" charset="0"/>
            </a:endParaRPr>
          </a:p>
        </p:txBody>
      </p:sp>
      <p:sp>
        <p:nvSpPr>
          <p:cNvPr id="8" name="Title 1"/>
          <p:cNvSpPr txBox="1">
            <a:spLocks/>
          </p:cNvSpPr>
          <p:nvPr/>
        </p:nvSpPr>
        <p:spPr bwMode="auto">
          <a:xfrm>
            <a:off x="141890" y="924909"/>
            <a:ext cx="8760528" cy="620111"/>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r>
              <a:rPr lang="en-US" kern="0" dirty="0" smtClean="0">
                <a:solidFill>
                  <a:schemeClr val="bg1"/>
                </a:solidFill>
              </a:rPr>
              <a:t>What’s New </a:t>
            </a:r>
            <a:endParaRPr lang="en-US" sz="2400" kern="0" dirty="0">
              <a:solidFill>
                <a:schemeClr val="bg1"/>
              </a:solidFill>
            </a:endParaRPr>
          </a:p>
        </p:txBody>
      </p:sp>
    </p:spTree>
    <p:extLst>
      <p:ext uri="{BB962C8B-B14F-4D97-AF65-F5344CB8AC3E}">
        <p14:creationId xmlns:p14="http://schemas.microsoft.com/office/powerpoint/2010/main" val="1410823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Cost </a:t>
            </a:r>
            <a:r>
              <a:rPr lang="en-US" sz="3200" b="1" dirty="0" smtClean="0">
                <a:solidFill>
                  <a:schemeClr val="tx1"/>
                </a:solidFill>
              </a:rPr>
              <a:t>Estimator</a:t>
            </a:r>
            <a:r>
              <a:rPr lang="en-US" b="1" dirty="0" smtClean="0"/>
              <a:t> </a:t>
            </a:r>
            <a:endParaRPr lang="en-US" b="1" dirty="0"/>
          </a:p>
        </p:txBody>
      </p:sp>
      <p:sp>
        <p:nvSpPr>
          <p:cNvPr id="4" name="Slide Number Placeholder 3"/>
          <p:cNvSpPr>
            <a:spLocks noGrp="1"/>
          </p:cNvSpPr>
          <p:nvPr>
            <p:ph type="sldNum" sz="quarter" idx="10"/>
          </p:nvPr>
        </p:nvSpPr>
        <p:spPr/>
        <p:txBody>
          <a:bodyPr/>
          <a:lstStyle/>
          <a:p>
            <a:fld id="{2D55A223-BDE3-4662-BD05-6BDBDD27824A}" type="slidenum">
              <a:rPr lang="en-US" smtClean="0">
                <a:solidFill>
                  <a:srgbClr val="FFFFFF"/>
                </a:solidFill>
              </a:rPr>
              <a:pPr/>
              <a:t>20</a:t>
            </a:fld>
            <a:endParaRPr lang="en-US">
              <a:solidFill>
                <a:srgbClr val="FFFFFF"/>
              </a:solidFill>
            </a:endParaRPr>
          </a:p>
        </p:txBody>
      </p:sp>
      <p:sp>
        <p:nvSpPr>
          <p:cNvPr id="8" name="AutoShape 7"/>
          <p:cNvSpPr>
            <a:spLocks noChangeArrowheads="1"/>
          </p:cNvSpPr>
          <p:nvPr/>
        </p:nvSpPr>
        <p:spPr bwMode="auto">
          <a:xfrm>
            <a:off x="7075271" y="2068821"/>
            <a:ext cx="1976654" cy="701674"/>
          </a:xfrm>
          <a:prstGeom prst="roundRect">
            <a:avLst>
              <a:gd name="adj" fmla="val 6194"/>
            </a:avLst>
          </a:prstGeom>
          <a:solidFill>
            <a:srgbClr val="57FB5F"/>
          </a:solidFill>
          <a:ln w="19050">
            <a:noFill/>
            <a:round/>
            <a:headEnd/>
            <a:tailEnd/>
          </a:ln>
          <a:effectLst/>
          <a:extLst/>
        </p:spPr>
        <p:txBody>
          <a:bodyPr wrap="none" anchor="ctr"/>
          <a:lstStyle/>
          <a:p>
            <a:pPr algn="ctr"/>
            <a:r>
              <a:rPr lang="en-US" sz="1400" dirty="0" smtClean="0">
                <a:solidFill>
                  <a:srgbClr val="000000"/>
                </a:solidFill>
              </a:rPr>
              <a:t>Expected Costs By You</a:t>
            </a:r>
          </a:p>
        </p:txBody>
      </p:sp>
      <p:sp>
        <p:nvSpPr>
          <p:cNvPr id="16" name="AutoShape 7"/>
          <p:cNvSpPr>
            <a:spLocks noChangeArrowheads="1"/>
          </p:cNvSpPr>
          <p:nvPr/>
        </p:nvSpPr>
        <p:spPr bwMode="auto">
          <a:xfrm>
            <a:off x="7075271" y="1173707"/>
            <a:ext cx="1976654" cy="696036"/>
          </a:xfrm>
          <a:prstGeom prst="roundRect">
            <a:avLst>
              <a:gd name="adj" fmla="val 6194"/>
            </a:avLst>
          </a:prstGeom>
          <a:solidFill>
            <a:srgbClr val="57FB5F"/>
          </a:solidFill>
          <a:ln w="19050">
            <a:noFill/>
            <a:round/>
            <a:headEnd/>
            <a:tailEnd/>
          </a:ln>
          <a:effectLst/>
          <a:extLst/>
        </p:spPr>
        <p:txBody>
          <a:bodyPr wrap="none" anchor="ctr"/>
          <a:lstStyle/>
          <a:p>
            <a:pPr algn="ctr"/>
            <a:r>
              <a:rPr lang="en-US" sz="2000" dirty="0" smtClean="0">
                <a:solidFill>
                  <a:srgbClr val="000000"/>
                </a:solidFill>
              </a:rPr>
              <a:t>GPS Mapping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06609"/>
            <a:ext cx="6831401" cy="506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7"/>
          <p:cNvSpPr>
            <a:spLocks noChangeArrowheads="1"/>
          </p:cNvSpPr>
          <p:nvPr/>
        </p:nvSpPr>
        <p:spPr bwMode="auto">
          <a:xfrm>
            <a:off x="7040765" y="3230098"/>
            <a:ext cx="1976654" cy="701674"/>
          </a:xfrm>
          <a:prstGeom prst="roundRect">
            <a:avLst>
              <a:gd name="adj" fmla="val 6194"/>
            </a:avLst>
          </a:prstGeom>
          <a:solidFill>
            <a:srgbClr val="57FB5F"/>
          </a:solidFill>
          <a:ln w="19050">
            <a:noFill/>
            <a:round/>
            <a:headEnd/>
            <a:tailEnd/>
          </a:ln>
          <a:effectLst/>
          <a:extLst/>
        </p:spPr>
        <p:txBody>
          <a:bodyPr wrap="none" anchor="ctr"/>
          <a:lstStyle/>
          <a:p>
            <a:pPr algn="ctr"/>
            <a:r>
              <a:rPr lang="en-US" sz="1400" dirty="0" smtClean="0">
                <a:solidFill>
                  <a:srgbClr val="000000"/>
                </a:solidFill>
              </a:rPr>
              <a:t>Search Results</a:t>
            </a:r>
          </a:p>
        </p:txBody>
      </p:sp>
      <p:sp>
        <p:nvSpPr>
          <p:cNvPr id="17" name="AutoShape 7"/>
          <p:cNvSpPr>
            <a:spLocks noChangeArrowheads="1"/>
          </p:cNvSpPr>
          <p:nvPr/>
        </p:nvSpPr>
        <p:spPr bwMode="auto">
          <a:xfrm>
            <a:off x="7040765" y="4233904"/>
            <a:ext cx="1976654" cy="701674"/>
          </a:xfrm>
          <a:prstGeom prst="roundRect">
            <a:avLst>
              <a:gd name="adj" fmla="val 6194"/>
            </a:avLst>
          </a:prstGeom>
          <a:solidFill>
            <a:srgbClr val="57FB5F"/>
          </a:solidFill>
          <a:ln w="19050">
            <a:noFill/>
            <a:round/>
            <a:headEnd/>
            <a:tailEnd/>
          </a:ln>
          <a:effectLst/>
          <a:extLst/>
        </p:spPr>
        <p:txBody>
          <a:bodyPr wrap="none" anchor="ctr"/>
          <a:lstStyle/>
          <a:p>
            <a:pPr algn="ctr"/>
            <a:r>
              <a:rPr lang="en-US" sz="1200" dirty="0" smtClean="0">
                <a:solidFill>
                  <a:srgbClr val="000000"/>
                </a:solidFill>
              </a:rPr>
              <a:t>Hover over Cost Details</a:t>
            </a:r>
          </a:p>
          <a:p>
            <a:pPr algn="ctr"/>
            <a:r>
              <a:rPr lang="en-US" sz="1200" dirty="0" smtClean="0">
                <a:solidFill>
                  <a:srgbClr val="000000"/>
                </a:solidFill>
              </a:rPr>
              <a:t>for pricing</a:t>
            </a:r>
          </a:p>
        </p:txBody>
      </p:sp>
      <p:cxnSp>
        <p:nvCxnSpPr>
          <p:cNvPr id="5" name="Straight Arrow Connector 4"/>
          <p:cNvCxnSpPr/>
          <p:nvPr/>
        </p:nvCxnSpPr>
        <p:spPr bwMode="auto">
          <a:xfrm>
            <a:off x="3966358" y="1380226"/>
            <a:ext cx="3305710" cy="0"/>
          </a:xfrm>
          <a:prstGeom prst="straightConnector1">
            <a:avLst/>
          </a:prstGeom>
          <a:solidFill>
            <a:schemeClr val="accent1"/>
          </a:solidFill>
          <a:ln w="952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2090057" y="2188920"/>
            <a:ext cx="5052615" cy="0"/>
          </a:xfrm>
          <a:prstGeom prst="straightConnector1">
            <a:avLst/>
          </a:prstGeom>
          <a:solidFill>
            <a:schemeClr val="accent1"/>
          </a:solidFill>
          <a:ln w="952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2888240" y="3167384"/>
            <a:ext cx="4383828" cy="453932"/>
          </a:xfrm>
          <a:prstGeom prst="straightConnector1">
            <a:avLst/>
          </a:prstGeom>
          <a:solidFill>
            <a:schemeClr val="accent1"/>
          </a:solidFill>
          <a:ln w="952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4589253" y="3835730"/>
            <a:ext cx="2553419" cy="580995"/>
          </a:xfrm>
          <a:prstGeom prst="straightConnector1">
            <a:avLst/>
          </a:prstGeom>
          <a:solidFill>
            <a:schemeClr val="accent1"/>
          </a:solidFill>
          <a:ln w="952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803" y="3854933"/>
            <a:ext cx="9334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537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051925" cy="6858000"/>
          </a:xfrm>
          <a:prstGeom prst="rect">
            <a:avLst/>
          </a:prstGeom>
        </p:spPr>
      </p:pic>
      <p:sp>
        <p:nvSpPr>
          <p:cNvPr id="536" name="Title 3"/>
          <p:cNvSpPr>
            <a:spLocks noGrp="1"/>
          </p:cNvSpPr>
          <p:nvPr>
            <p:ph type="title"/>
          </p:nvPr>
        </p:nvSpPr>
        <p:spPr>
          <a:xfrm>
            <a:off x="301732" y="621197"/>
            <a:ext cx="8569155" cy="690324"/>
          </a:xfrm>
        </p:spPr>
        <p:txBody>
          <a:bodyPr/>
          <a:lstStyle/>
          <a:p>
            <a:pPr>
              <a:lnSpc>
                <a:spcPct val="81000"/>
              </a:lnSpc>
            </a:pPr>
            <a:r>
              <a:rPr lang="en-US" sz="3200" dirty="0">
                <a:solidFill>
                  <a:schemeClr val="accent5">
                    <a:lumMod val="60000"/>
                    <a:lumOff val="40000"/>
                  </a:schemeClr>
                </a:solidFill>
                <a:effectLst>
                  <a:glow rad="101600">
                    <a:schemeClr val="tx1">
                      <a:alpha val="20000"/>
                    </a:schemeClr>
                  </a:glow>
                </a:effectLst>
                <a:latin typeface="Franklin Gothic Demi" panose="020B0703020102020204" pitchFamily="34" charset="0"/>
              </a:rPr>
              <a:t>Fitness Device Integration with Well onTarget</a:t>
            </a:r>
          </a:p>
        </p:txBody>
      </p:sp>
      <p:sp>
        <p:nvSpPr>
          <p:cNvPr id="537" name="Rectangle 536"/>
          <p:cNvSpPr/>
          <p:nvPr/>
        </p:nvSpPr>
        <p:spPr>
          <a:xfrm>
            <a:off x="301731" y="1150890"/>
            <a:ext cx="7246779" cy="584711"/>
          </a:xfrm>
          <a:prstGeom prst="rect">
            <a:avLst/>
          </a:prstGeom>
        </p:spPr>
        <p:txBody>
          <a:bodyPr wrap="square" lIns="91375" tIns="45688" rIns="91375" bIns="45688">
            <a:spAutoFit/>
          </a:bodyPr>
          <a:lstStyle/>
          <a:p>
            <a:pPr defTabSz="913748"/>
            <a:r>
              <a:rPr lang="en-US" sz="3200" b="1" dirty="0">
                <a:solidFill>
                  <a:prstClr val="white"/>
                </a:solidFill>
                <a:effectLst>
                  <a:glow rad="101600">
                    <a:prstClr val="black">
                      <a:alpha val="40000"/>
                    </a:prstClr>
                  </a:glow>
                </a:effectLst>
                <a:latin typeface="Franklin Gothic Book" panose="020B0503020102020204" pitchFamily="34" charset="0"/>
              </a:rPr>
              <a:t>SYNC. MOVE. ACHIEVE</a:t>
            </a:r>
            <a:r>
              <a:rPr lang="en-US" sz="2000" b="1" dirty="0">
                <a:solidFill>
                  <a:prstClr val="white"/>
                </a:solidFill>
                <a:effectLst>
                  <a:glow rad="101600">
                    <a:prstClr val="black">
                      <a:alpha val="40000"/>
                    </a:prstClr>
                  </a:glow>
                </a:effectLst>
                <a:latin typeface="Franklin Gothic Book" panose="020B0503020102020204" pitchFamily="34" charset="0"/>
              </a:rPr>
              <a:t>.</a:t>
            </a:r>
          </a:p>
        </p:txBody>
      </p:sp>
      <p:sp>
        <p:nvSpPr>
          <p:cNvPr id="73" name="TextBox 72"/>
          <p:cNvSpPr txBox="1"/>
          <p:nvPr/>
        </p:nvSpPr>
        <p:spPr>
          <a:xfrm>
            <a:off x="180204" y="4462042"/>
            <a:ext cx="2657602" cy="1215344"/>
          </a:xfrm>
          <a:prstGeom prst="rect">
            <a:avLst/>
          </a:prstGeom>
          <a:noFill/>
        </p:spPr>
        <p:txBody>
          <a:bodyPr wrap="square" lIns="91375" tIns="45688" rIns="91375" bIns="45688" rtlCol="0">
            <a:spAutoFit/>
          </a:bodyPr>
          <a:lstStyle/>
          <a:p>
            <a:pPr defTabSz="913748">
              <a:lnSpc>
                <a:spcPct val="90000"/>
              </a:lnSpc>
              <a:spcAft>
                <a:spcPts val="0"/>
              </a:spcAft>
            </a:pPr>
            <a:r>
              <a:rPr lang="en-US" sz="2000" b="1" dirty="0">
                <a:solidFill>
                  <a:srgbClr val="4BC1A2">
                    <a:lumMod val="60000"/>
                    <a:lumOff val="40000"/>
                  </a:srgbClr>
                </a:solidFill>
                <a:effectLst>
                  <a:glow rad="152400">
                    <a:prstClr val="black">
                      <a:alpha val="40000"/>
                    </a:prstClr>
                  </a:glow>
                  <a:outerShdw blurRad="38100" dist="38100" dir="2700000" algn="tl">
                    <a:srgbClr val="000000">
                      <a:alpha val="43137"/>
                    </a:srgbClr>
                  </a:outerShdw>
                </a:effectLst>
                <a:latin typeface="Arial"/>
              </a:rPr>
              <a:t>16 Apps/Devices </a:t>
            </a:r>
            <a:r>
              <a:rPr lang="en-US" sz="2000" dirty="0">
                <a:solidFill>
                  <a:prstClr val="white"/>
                </a:solidFill>
                <a:effectLst>
                  <a:glow rad="152400">
                    <a:prstClr val="black">
                      <a:alpha val="40000"/>
                    </a:prstClr>
                  </a:glow>
                  <a:outerShdw blurRad="38100" dist="38100" dir="2700000" algn="tl">
                    <a:srgbClr val="000000">
                      <a:alpha val="43137"/>
                    </a:srgbClr>
                  </a:outerShdw>
                </a:effectLst>
                <a:latin typeface="Arial"/>
              </a:rPr>
              <a:t>Including Fitbit, Jawbone, Nike Fuel Band, and Garmin</a:t>
            </a:r>
          </a:p>
        </p:txBody>
      </p:sp>
      <p:sp>
        <p:nvSpPr>
          <p:cNvPr id="74" name="TextBox 73"/>
          <p:cNvSpPr txBox="1"/>
          <p:nvPr/>
        </p:nvSpPr>
        <p:spPr>
          <a:xfrm>
            <a:off x="2740722" y="5159402"/>
            <a:ext cx="2982435" cy="1496098"/>
          </a:xfrm>
          <a:prstGeom prst="rect">
            <a:avLst/>
          </a:prstGeom>
          <a:noFill/>
        </p:spPr>
        <p:txBody>
          <a:bodyPr wrap="square" lIns="91375" tIns="45688" rIns="91375" bIns="45688" rtlCol="0">
            <a:spAutoFit/>
          </a:bodyPr>
          <a:lstStyle/>
          <a:p>
            <a:pPr defTabSz="913748">
              <a:lnSpc>
                <a:spcPct val="90000"/>
              </a:lnSpc>
              <a:spcAft>
                <a:spcPts val="0"/>
              </a:spcAft>
            </a:pPr>
            <a:r>
              <a:rPr lang="en-US" sz="2000" b="1" dirty="0">
                <a:solidFill>
                  <a:srgbClr val="4BC1A2">
                    <a:lumMod val="60000"/>
                    <a:lumOff val="40000"/>
                  </a:srgbClr>
                </a:solidFill>
                <a:effectLst>
                  <a:glow rad="152400">
                    <a:prstClr val="black">
                      <a:alpha val="40000"/>
                    </a:prstClr>
                  </a:glow>
                  <a:outerShdw blurRad="38100" dist="38100" dir="2700000" algn="tl">
                    <a:srgbClr val="000000">
                      <a:alpha val="43137"/>
                    </a:srgbClr>
                  </a:outerShdw>
                </a:effectLst>
                <a:latin typeface="Arial"/>
              </a:rPr>
              <a:t>Well onTarget Member Dashboard</a:t>
            </a:r>
            <a:r>
              <a:rPr lang="en-US" sz="1600" dirty="0">
                <a:solidFill>
                  <a:prstClr val="white"/>
                </a:solidFill>
                <a:effectLst>
                  <a:glow rad="152400">
                    <a:prstClr val="black">
                      <a:alpha val="40000"/>
                    </a:prstClr>
                  </a:glow>
                  <a:outerShdw blurRad="38100" dist="38100" dir="2700000" algn="tl">
                    <a:srgbClr val="000000">
                      <a:alpha val="43137"/>
                    </a:srgbClr>
                  </a:outerShdw>
                </a:effectLst>
                <a:latin typeface="Arial"/>
              </a:rPr>
              <a:t/>
            </a:r>
            <a:br>
              <a:rPr lang="en-US" sz="1600" dirty="0">
                <a:solidFill>
                  <a:prstClr val="white"/>
                </a:solidFill>
                <a:effectLst>
                  <a:glow rad="152400">
                    <a:prstClr val="black">
                      <a:alpha val="40000"/>
                    </a:prstClr>
                  </a:glow>
                  <a:outerShdw blurRad="38100" dist="38100" dir="2700000" algn="tl">
                    <a:srgbClr val="000000">
                      <a:alpha val="43137"/>
                    </a:srgbClr>
                  </a:outerShdw>
                </a:effectLst>
                <a:latin typeface="Arial"/>
              </a:rPr>
            </a:br>
            <a:r>
              <a:rPr lang="en-US" sz="2000" dirty="0">
                <a:solidFill>
                  <a:prstClr val="white"/>
                </a:solidFill>
                <a:effectLst>
                  <a:glow rad="152400">
                    <a:prstClr val="black">
                      <a:alpha val="40000"/>
                    </a:prstClr>
                  </a:glow>
                  <a:outerShdw blurRad="38100" dist="38100" dir="2700000" algn="tl">
                    <a:srgbClr val="000000">
                      <a:alpha val="43137"/>
                    </a:srgbClr>
                  </a:outerShdw>
                </a:effectLst>
                <a:latin typeface="Arial"/>
              </a:rPr>
              <a:t>Minutes exercised, steps taken, calories burned, and more</a:t>
            </a:r>
          </a:p>
        </p:txBody>
      </p:sp>
      <p:sp>
        <p:nvSpPr>
          <p:cNvPr id="75" name="TextBox 74"/>
          <p:cNvSpPr txBox="1"/>
          <p:nvPr/>
        </p:nvSpPr>
        <p:spPr>
          <a:xfrm>
            <a:off x="5822029" y="4600541"/>
            <a:ext cx="2306633" cy="1215344"/>
          </a:xfrm>
          <a:prstGeom prst="rect">
            <a:avLst/>
          </a:prstGeom>
          <a:noFill/>
        </p:spPr>
        <p:txBody>
          <a:bodyPr wrap="square" lIns="91375" tIns="45688" rIns="91375" bIns="45688" rtlCol="0">
            <a:spAutoFit/>
          </a:bodyPr>
          <a:lstStyle/>
          <a:p>
            <a:pPr defTabSz="913748">
              <a:lnSpc>
                <a:spcPct val="90000"/>
              </a:lnSpc>
              <a:spcAft>
                <a:spcPts val="0"/>
              </a:spcAft>
            </a:pPr>
            <a:r>
              <a:rPr lang="en-US" sz="2000" b="1" dirty="0">
                <a:solidFill>
                  <a:srgbClr val="91DFD8">
                    <a:lumMod val="60000"/>
                    <a:lumOff val="40000"/>
                  </a:srgbClr>
                </a:solidFill>
                <a:effectLst>
                  <a:glow rad="152400">
                    <a:prstClr val="black">
                      <a:alpha val="50000"/>
                    </a:prstClr>
                  </a:glow>
                  <a:outerShdw blurRad="38100" dist="38100" dir="2700000" algn="tl">
                    <a:srgbClr val="000000">
                      <a:alpha val="43137"/>
                    </a:srgbClr>
                  </a:outerShdw>
                </a:effectLst>
                <a:latin typeface="Arial"/>
              </a:rPr>
              <a:t>Great Rewards </a:t>
            </a:r>
            <a:r>
              <a:rPr lang="en-US" sz="2000" dirty="0">
                <a:solidFill>
                  <a:prstClr val="white"/>
                </a:solidFill>
                <a:effectLst>
                  <a:glow rad="152400">
                    <a:prstClr val="black">
                      <a:alpha val="50000"/>
                    </a:prstClr>
                  </a:glow>
                  <a:outerShdw blurRad="38100" dist="38100" dir="2700000" algn="tl">
                    <a:srgbClr val="000000">
                      <a:alpha val="43137"/>
                    </a:srgbClr>
                  </a:outerShdw>
                </a:effectLst>
                <a:latin typeface="Arial"/>
              </a:rPr>
              <a:t>Fitness device activity adds to Life Points.</a:t>
            </a:r>
          </a:p>
        </p:txBody>
      </p:sp>
      <p:sp>
        <p:nvSpPr>
          <p:cNvPr id="10" name="Slide Number Placeholder 30"/>
          <p:cNvSpPr txBox="1">
            <a:spLocks/>
          </p:cNvSpPr>
          <p:nvPr/>
        </p:nvSpPr>
        <p:spPr>
          <a:xfrm>
            <a:off x="8210045" y="6470515"/>
            <a:ext cx="754327" cy="247651"/>
          </a:xfrm>
          <a:prstGeom prst="rect">
            <a:avLst/>
          </a:prstGeom>
        </p:spPr>
        <p:txBody>
          <a:bodyPr/>
          <a:lstStyle>
            <a:defPPr>
              <a:defRPr lang="en-US"/>
            </a:defPPr>
            <a:lvl1pPr marL="0" algn="r" defTabSz="913748" rtl="0" eaLnBrk="1" latinLnBrk="0" hangingPunct="1">
              <a:defRPr sz="1000" kern="1200">
                <a:solidFill>
                  <a:schemeClr val="tx1"/>
                </a:solidFill>
                <a:latin typeface="+mn-lt"/>
                <a:ea typeface="+mn-ea"/>
                <a:cs typeface="+mn-cs"/>
              </a:defRPr>
            </a:lvl1pPr>
            <a:lvl2pPr marL="456875"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21" algn="l" defTabSz="913748" rtl="0" eaLnBrk="1" latinLnBrk="0" hangingPunct="1">
              <a:defRPr sz="1800" kern="1200">
                <a:solidFill>
                  <a:schemeClr val="tx1"/>
                </a:solidFill>
                <a:latin typeface="+mn-lt"/>
                <a:ea typeface="+mn-ea"/>
                <a:cs typeface="+mn-cs"/>
              </a:defRPr>
            </a:lvl4pPr>
            <a:lvl5pPr marL="1827495" algn="l" defTabSz="913748" rtl="0" eaLnBrk="1" latinLnBrk="0" hangingPunct="1">
              <a:defRPr sz="1800" kern="1200">
                <a:solidFill>
                  <a:schemeClr val="tx1"/>
                </a:solidFill>
                <a:latin typeface="+mn-lt"/>
                <a:ea typeface="+mn-ea"/>
                <a:cs typeface="+mn-cs"/>
              </a:defRPr>
            </a:lvl5pPr>
            <a:lvl6pPr marL="2284370" algn="l" defTabSz="913748" rtl="0" eaLnBrk="1" latinLnBrk="0" hangingPunct="1">
              <a:defRPr sz="1800" kern="1200">
                <a:solidFill>
                  <a:schemeClr val="tx1"/>
                </a:solidFill>
                <a:latin typeface="+mn-lt"/>
                <a:ea typeface="+mn-ea"/>
                <a:cs typeface="+mn-cs"/>
              </a:defRPr>
            </a:lvl6pPr>
            <a:lvl7pPr marL="2741243" algn="l" defTabSz="913748" rtl="0" eaLnBrk="1" latinLnBrk="0" hangingPunct="1">
              <a:defRPr sz="1800" kern="1200">
                <a:solidFill>
                  <a:schemeClr val="tx1"/>
                </a:solidFill>
                <a:latin typeface="+mn-lt"/>
                <a:ea typeface="+mn-ea"/>
                <a:cs typeface="+mn-cs"/>
              </a:defRPr>
            </a:lvl7pPr>
            <a:lvl8pPr marL="3198118" algn="l" defTabSz="913748" rtl="0" eaLnBrk="1" latinLnBrk="0" hangingPunct="1">
              <a:defRPr sz="1800" kern="1200">
                <a:solidFill>
                  <a:schemeClr val="tx1"/>
                </a:solidFill>
                <a:latin typeface="+mn-lt"/>
                <a:ea typeface="+mn-ea"/>
                <a:cs typeface="+mn-cs"/>
              </a:defRPr>
            </a:lvl8pPr>
            <a:lvl9pPr marL="3654992" algn="l" defTabSz="913748"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CEFA824-ED2B-445F-899D-878575AC8DD3}" type="slidenum">
              <a:rPr lang="en-US" smtClean="0">
                <a:solidFill>
                  <a:prstClr val="white"/>
                </a:solidFill>
                <a:latin typeface="Calibri"/>
              </a:rPr>
              <a:pPr fontAlgn="auto">
                <a:spcBef>
                  <a:spcPts val="0"/>
                </a:spcBef>
                <a:spcAft>
                  <a:spcPts val="0"/>
                </a:spcAft>
                <a:defRPr/>
              </a:pPr>
              <a:t>21</a:t>
            </a:fld>
            <a:endParaRPr lang="en-US" dirty="0">
              <a:solidFill>
                <a:prstClr val="white"/>
              </a:solidFill>
              <a:latin typeface="Calibri"/>
            </a:endParaRPr>
          </a:p>
        </p:txBody>
      </p:sp>
      <p:pic>
        <p:nvPicPr>
          <p:cNvPr id="11" name="Picture 10" descr="BCBSTX All Single Line Master Outlin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7208"/>
          <a:stretch/>
        </p:blipFill>
        <p:spPr bwMode="auto">
          <a:xfrm>
            <a:off x="8051622" y="163997"/>
            <a:ext cx="921844"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37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800"/>
            <a:ext cx="9089640" cy="6926800"/>
          </a:xfrm>
          <a:prstGeom prst="rect">
            <a:avLst/>
          </a:prstGeom>
        </p:spPr>
      </p:pic>
      <p:sp>
        <p:nvSpPr>
          <p:cNvPr id="23" name="TextBox 22"/>
          <p:cNvSpPr txBox="1"/>
          <p:nvPr/>
        </p:nvSpPr>
        <p:spPr>
          <a:xfrm>
            <a:off x="1219549" y="1555192"/>
            <a:ext cx="1676595" cy="328016"/>
          </a:xfrm>
          <a:prstGeom prst="rect">
            <a:avLst/>
          </a:prstGeom>
          <a:noFill/>
        </p:spPr>
        <p:txBody>
          <a:bodyPr wrap="square" lIns="0" tIns="0" rIns="0" bIns="0">
            <a:noAutofit/>
          </a:bodyPr>
          <a:lstStyle/>
          <a:p>
            <a:pPr fontAlgn="auto">
              <a:spcBef>
                <a:spcPts val="0"/>
              </a:spcBef>
              <a:spcAft>
                <a:spcPts val="0"/>
              </a:spcAft>
              <a:defRPr/>
            </a:pPr>
            <a:r>
              <a:rPr lang="en-US" sz="1600" b="1" dirty="0">
                <a:solidFill>
                  <a:srgbClr val="00B0F0"/>
                </a:solidFill>
                <a:latin typeface="Helvetica"/>
                <a:cs typeface="Helvetica"/>
              </a:rPr>
              <a:t>BCBSTX App</a:t>
            </a:r>
          </a:p>
        </p:txBody>
      </p:sp>
      <p:sp>
        <p:nvSpPr>
          <p:cNvPr id="26" name="Rectangle 3"/>
          <p:cNvSpPr txBox="1">
            <a:spLocks noChangeArrowheads="1"/>
          </p:cNvSpPr>
          <p:nvPr/>
        </p:nvSpPr>
        <p:spPr bwMode="auto">
          <a:xfrm>
            <a:off x="220332" y="203052"/>
            <a:ext cx="8130889" cy="48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31775" indent="-231775" algn="l" rtl="0" fontAlgn="base">
              <a:spcBef>
                <a:spcPct val="55000"/>
              </a:spcBef>
              <a:spcAft>
                <a:spcPct val="0"/>
              </a:spcAft>
              <a:buClr>
                <a:schemeClr val="accent2"/>
              </a:buClr>
              <a:buChar char="•"/>
              <a:defRPr sz="2200">
                <a:solidFill>
                  <a:schemeClr val="tx1"/>
                </a:solidFill>
                <a:latin typeface="+mn-lt"/>
                <a:ea typeface="+mn-ea"/>
                <a:cs typeface="+mn-cs"/>
              </a:defRPr>
            </a:lvl1pPr>
            <a:lvl2pPr marL="798513" indent="-231775" algn="l" rtl="0" fontAlgn="base">
              <a:spcBef>
                <a:spcPct val="55000"/>
              </a:spcBef>
              <a:spcAft>
                <a:spcPct val="0"/>
              </a:spcAft>
              <a:buClr>
                <a:schemeClr val="hlink"/>
              </a:buClr>
              <a:buChar char="•"/>
              <a:defRPr sz="2000">
                <a:solidFill>
                  <a:schemeClr val="tx1"/>
                </a:solidFill>
                <a:latin typeface="+mn-lt"/>
              </a:defRPr>
            </a:lvl2pPr>
            <a:lvl3pPr marL="1262063" indent="-231775" algn="l" rtl="0" fontAlgn="base">
              <a:spcBef>
                <a:spcPct val="55000"/>
              </a:spcBef>
              <a:spcAft>
                <a:spcPct val="0"/>
              </a:spcAft>
              <a:buClr>
                <a:schemeClr val="accent1"/>
              </a:buClr>
              <a:buChar char="•"/>
              <a:defRPr>
                <a:solidFill>
                  <a:schemeClr val="tx1"/>
                </a:solidFill>
                <a:latin typeface="+mn-lt"/>
              </a:defRPr>
            </a:lvl3pPr>
            <a:lvl4pPr marL="1604963"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C0504D"/>
              </a:buClr>
              <a:buFontTx/>
              <a:buNone/>
            </a:pPr>
            <a:r>
              <a:rPr lang="en-US" sz="4000" b="1" dirty="0" smtClean="0">
                <a:solidFill>
                  <a:srgbClr val="002060"/>
                </a:solidFill>
                <a:latin typeface="Franklin Gothic Book" panose="020B0503020102020204" pitchFamily="34" charset="0"/>
              </a:rPr>
              <a:t>Mobile App Overview</a:t>
            </a:r>
          </a:p>
        </p:txBody>
      </p:sp>
      <p:pic>
        <p:nvPicPr>
          <p:cNvPr id="5" name="Picture 4" descr="Raising the bar screens-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826" y="2066283"/>
            <a:ext cx="1401731" cy="2926774"/>
          </a:xfrm>
          <a:prstGeom prst="rect">
            <a:avLst/>
          </a:prstGeom>
        </p:spPr>
      </p:pic>
      <p:grpSp>
        <p:nvGrpSpPr>
          <p:cNvPr id="3" name="Group 2"/>
          <p:cNvGrpSpPr/>
          <p:nvPr/>
        </p:nvGrpSpPr>
        <p:grpSpPr>
          <a:xfrm>
            <a:off x="2966333" y="2066283"/>
            <a:ext cx="1401731" cy="2926774"/>
            <a:chOff x="7279971" y="3489612"/>
            <a:chExt cx="1415990" cy="2926774"/>
          </a:xfrm>
        </p:grpSpPr>
        <p:pic>
          <p:nvPicPr>
            <p:cNvPr id="10" name="Picture 9" descr="Raising the bar screens-0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971" y="3489612"/>
              <a:ext cx="1415990" cy="2926774"/>
            </a:xfrm>
            <a:prstGeom prst="rect">
              <a:avLst/>
            </a:prstGeom>
          </p:spPr>
        </p:pic>
        <p:pic>
          <p:nvPicPr>
            <p:cNvPr id="1026" name="Picture 2" descr="https://www.flinto.com/prototypes/54966/screens/684029/d714143c/home-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0388" y="3829696"/>
              <a:ext cx="1195154" cy="212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Raising the bar screens-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549" y="2082101"/>
            <a:ext cx="1394157" cy="2910959"/>
          </a:xfrm>
          <a:prstGeom prst="rect">
            <a:avLst/>
          </a:prstGeom>
        </p:spPr>
      </p:pic>
      <p:sp>
        <p:nvSpPr>
          <p:cNvPr id="30" name="TextBox 29"/>
          <p:cNvSpPr txBox="1"/>
          <p:nvPr/>
        </p:nvSpPr>
        <p:spPr>
          <a:xfrm>
            <a:off x="2803636" y="1564057"/>
            <a:ext cx="1676595" cy="328016"/>
          </a:xfrm>
          <a:prstGeom prst="rect">
            <a:avLst/>
          </a:prstGeom>
          <a:noFill/>
        </p:spPr>
        <p:txBody>
          <a:bodyPr wrap="square" lIns="0" tIns="0" rIns="0" bIns="0">
            <a:noAutofit/>
          </a:bodyPr>
          <a:lstStyle/>
          <a:p>
            <a:pPr algn="ctr" fontAlgn="auto">
              <a:spcBef>
                <a:spcPts val="0"/>
              </a:spcBef>
              <a:spcAft>
                <a:spcPts val="0"/>
              </a:spcAft>
              <a:defRPr/>
            </a:pPr>
            <a:r>
              <a:rPr lang="en-US" sz="1600" b="1" dirty="0">
                <a:solidFill>
                  <a:srgbClr val="00B0F0"/>
                </a:solidFill>
                <a:latin typeface="Helvetica"/>
                <a:cs typeface="Helvetica"/>
              </a:rPr>
              <a:t>Centered</a:t>
            </a:r>
          </a:p>
        </p:txBody>
      </p:sp>
      <p:sp>
        <p:nvSpPr>
          <p:cNvPr id="34" name="TextBox 33"/>
          <p:cNvSpPr txBox="1"/>
          <p:nvPr/>
        </p:nvSpPr>
        <p:spPr>
          <a:xfrm>
            <a:off x="4586903" y="1555192"/>
            <a:ext cx="1676595" cy="328016"/>
          </a:xfrm>
          <a:prstGeom prst="rect">
            <a:avLst/>
          </a:prstGeom>
          <a:noFill/>
        </p:spPr>
        <p:txBody>
          <a:bodyPr wrap="square" lIns="0" tIns="0" rIns="0" bIns="0">
            <a:noAutofit/>
          </a:bodyPr>
          <a:lstStyle/>
          <a:p>
            <a:pPr algn="ctr" fontAlgn="auto">
              <a:spcBef>
                <a:spcPts val="0"/>
              </a:spcBef>
              <a:spcAft>
                <a:spcPts val="0"/>
              </a:spcAft>
              <a:defRPr/>
            </a:pPr>
            <a:r>
              <a:rPr lang="en-US" sz="1600" b="1" dirty="0">
                <a:solidFill>
                  <a:srgbClr val="00B0F0"/>
                </a:solidFill>
                <a:latin typeface="Helvetica"/>
                <a:cs typeface="Helvetica"/>
              </a:rPr>
              <a:t>Healthy Family </a:t>
            </a:r>
          </a:p>
        </p:txBody>
      </p:sp>
      <p:sp>
        <p:nvSpPr>
          <p:cNvPr id="35" name="TextBox 34"/>
          <p:cNvSpPr txBox="1"/>
          <p:nvPr/>
        </p:nvSpPr>
        <p:spPr>
          <a:xfrm>
            <a:off x="2902292" y="5145458"/>
            <a:ext cx="1584087" cy="369332"/>
          </a:xfrm>
          <a:prstGeom prst="rect">
            <a:avLst/>
          </a:prstGeom>
          <a:noFill/>
        </p:spPr>
        <p:txBody>
          <a:bodyPr wrap="square" rtlCol="0">
            <a:spAutoFit/>
          </a:bodyPr>
          <a:lstStyle/>
          <a:p>
            <a:pPr algn="ctr" fontAlgn="auto">
              <a:spcBef>
                <a:spcPts val="0"/>
              </a:spcBef>
              <a:spcAft>
                <a:spcPts val="0"/>
              </a:spcAft>
            </a:pPr>
            <a:r>
              <a:rPr lang="en-US" b="1" dirty="0">
                <a:solidFill>
                  <a:srgbClr val="00B050"/>
                </a:solidFill>
                <a:latin typeface="Calibri"/>
              </a:rPr>
              <a:t>	</a:t>
            </a:r>
          </a:p>
        </p:txBody>
      </p:sp>
      <p:grpSp>
        <p:nvGrpSpPr>
          <p:cNvPr id="2" name="Group 1"/>
          <p:cNvGrpSpPr/>
          <p:nvPr/>
        </p:nvGrpSpPr>
        <p:grpSpPr>
          <a:xfrm>
            <a:off x="6513814" y="2066283"/>
            <a:ext cx="1401731" cy="2926774"/>
            <a:chOff x="7462727" y="1996722"/>
            <a:chExt cx="1415990" cy="2926774"/>
          </a:xfrm>
        </p:grpSpPr>
        <p:pic>
          <p:nvPicPr>
            <p:cNvPr id="41" name="Picture 40" descr="Raising the bar screens-0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2727" y="1996722"/>
              <a:ext cx="1415990" cy="2926774"/>
            </a:xfrm>
            <a:prstGeom prst="rect">
              <a:avLst/>
            </a:prstGeom>
          </p:spPr>
        </p:pic>
        <p:grpSp>
          <p:nvGrpSpPr>
            <p:cNvPr id="22" name="Group 21"/>
            <p:cNvGrpSpPr/>
            <p:nvPr/>
          </p:nvGrpSpPr>
          <p:grpSpPr>
            <a:xfrm>
              <a:off x="7585411" y="2377592"/>
              <a:ext cx="1172827" cy="2042008"/>
              <a:chOff x="6501042" y="1904999"/>
              <a:chExt cx="1760957" cy="3067052"/>
            </a:xfrm>
          </p:grpSpPr>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25306" t="14402" r="23762" b="16441"/>
              <a:stretch/>
            </p:blipFill>
            <p:spPr>
              <a:xfrm>
                <a:off x="6501042" y="1905000"/>
                <a:ext cx="1760955" cy="3067051"/>
              </a:xfrm>
              <a:prstGeom prst="rect">
                <a:avLst/>
              </a:prstGeom>
            </p:spPr>
          </p:pic>
          <p:sp>
            <p:nvSpPr>
              <p:cNvPr id="27" name="Rectangle 26"/>
              <p:cNvSpPr/>
              <p:nvPr/>
            </p:nvSpPr>
            <p:spPr bwMode="auto">
              <a:xfrm rot="16200000">
                <a:off x="7229121" y="1176921"/>
                <a:ext cx="304799" cy="176095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algn="ctr"/>
                <a:endParaRPr lang="en-US" sz="2000" dirty="0">
                  <a:solidFill>
                    <a:prstClr val="black"/>
                  </a:solidFill>
                  <a:latin typeface="Arial"/>
                </a:endParaRPr>
              </a:p>
            </p:txBody>
          </p:sp>
          <p:pic>
            <p:nvPicPr>
              <p:cNvPr id="28" name="Picture 2" descr="Q:\BCC\Wellness\Well onTarget Portal (Onlife)\Communication Materials\Misc\well_ontarget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01690" y="1982411"/>
                <a:ext cx="981424" cy="17248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bwMode="auto">
              <a:xfrm flipV="1">
                <a:off x="6569869" y="2095231"/>
                <a:ext cx="152402" cy="1247"/>
              </a:xfrm>
              <a:prstGeom prst="line">
                <a:avLst/>
              </a:prstGeom>
              <a:noFill/>
              <a:ln w="12700" cap="flat" cmpd="sng" algn="ctr">
                <a:solidFill>
                  <a:srgbClr val="005E9E"/>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30"/>
              <p:cNvCxnSpPr/>
              <p:nvPr/>
            </p:nvCxnSpPr>
            <p:spPr bwMode="auto">
              <a:xfrm flipV="1">
                <a:off x="6569869" y="2012564"/>
                <a:ext cx="152401" cy="1247"/>
              </a:xfrm>
              <a:prstGeom prst="line">
                <a:avLst/>
              </a:prstGeom>
              <a:noFill/>
              <a:ln w="12700" cap="flat" cmpd="sng" algn="ctr">
                <a:solidFill>
                  <a:srgbClr val="005E9E"/>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31"/>
              <p:cNvCxnSpPr/>
              <p:nvPr/>
            </p:nvCxnSpPr>
            <p:spPr bwMode="auto">
              <a:xfrm flipV="1">
                <a:off x="6569869" y="2055136"/>
                <a:ext cx="152401" cy="1247"/>
              </a:xfrm>
              <a:prstGeom prst="line">
                <a:avLst/>
              </a:prstGeom>
              <a:noFill/>
              <a:ln w="12700" cap="flat" cmpd="sng" algn="ctr">
                <a:solidFill>
                  <a:srgbClr val="005E9E"/>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3" name="Group 32"/>
              <p:cNvGrpSpPr/>
              <p:nvPr/>
            </p:nvGrpSpPr>
            <p:grpSpPr>
              <a:xfrm>
                <a:off x="8001000" y="1984525"/>
                <a:ext cx="181553" cy="137169"/>
                <a:chOff x="3384114" y="5492676"/>
                <a:chExt cx="358658" cy="266885"/>
              </a:xfrm>
            </p:grpSpPr>
            <p:sp>
              <p:nvSpPr>
                <p:cNvPr id="38" name="Rectangle 37"/>
                <p:cNvSpPr/>
                <p:nvPr/>
              </p:nvSpPr>
              <p:spPr bwMode="auto">
                <a:xfrm rot="21545773">
                  <a:off x="3384114" y="5492676"/>
                  <a:ext cx="357441" cy="266885"/>
                </a:xfrm>
                <a:prstGeom prst="rect">
                  <a:avLst/>
                </a:prstGeom>
                <a:solidFill>
                  <a:srgbClr val="005E9E"/>
                </a:solidFill>
                <a:ln w="12700">
                  <a:solidFill>
                    <a:schemeClr val="bg1"/>
                  </a:solidFill>
                </a:ln>
                <a:effectLst/>
                <a:extLst/>
              </p:spPr>
              <p:txBody>
                <a:bodyPr vert="horz" wrap="square" lIns="91440" tIns="45720" rIns="91440" bIns="45720" numCol="1" rtlCol="0" anchor="t" anchorCtr="0" compatLnSpc="1">
                  <a:prstTxWarp prst="textNoShape">
                    <a:avLst/>
                  </a:prstTxWarp>
                </a:bodyPr>
                <a:lstStyle/>
                <a:p>
                  <a:pPr algn="ctr"/>
                  <a:endParaRPr lang="en-US" sz="2000" dirty="0">
                    <a:solidFill>
                      <a:prstClr val="black"/>
                    </a:solidFill>
                    <a:latin typeface="Arial"/>
                  </a:endParaRPr>
                </a:p>
              </p:txBody>
            </p:sp>
            <p:sp>
              <p:nvSpPr>
                <p:cNvPr id="39" name="Isosceles Triangle 38"/>
                <p:cNvSpPr/>
                <p:nvPr/>
              </p:nvSpPr>
              <p:spPr bwMode="auto">
                <a:xfrm rot="10745773">
                  <a:off x="3385330" y="5512941"/>
                  <a:ext cx="357442" cy="160132"/>
                </a:xfrm>
                <a:prstGeom prst="triangle">
                  <a:avLst/>
                </a:prstGeom>
                <a:solidFill>
                  <a:srgbClr val="005E9E"/>
                </a:solidFill>
                <a:ln w="12700">
                  <a:solidFill>
                    <a:schemeClr val="bg1"/>
                  </a:solidFill>
                </a:ln>
                <a:effectLst/>
                <a:extLst/>
              </p:spPr>
              <p:txBody>
                <a:bodyPr vert="horz" wrap="square" lIns="91440" tIns="45720" rIns="91440" bIns="45720" numCol="1" rtlCol="0" anchor="t" anchorCtr="0" compatLnSpc="1">
                  <a:prstTxWarp prst="textNoShape">
                    <a:avLst/>
                  </a:prstTxWarp>
                </a:bodyPr>
                <a:lstStyle/>
                <a:p>
                  <a:pPr algn="ctr"/>
                  <a:endParaRPr lang="en-US" sz="2000" dirty="0">
                    <a:solidFill>
                      <a:prstClr val="black"/>
                    </a:solidFill>
                    <a:latin typeface="Arial"/>
                  </a:endParaRPr>
                </a:p>
              </p:txBody>
            </p:sp>
          </p:grpSp>
          <p:sp>
            <p:nvSpPr>
              <p:cNvPr id="36" name="Rounded Rectangle 35"/>
              <p:cNvSpPr/>
              <p:nvPr/>
            </p:nvSpPr>
            <p:spPr bwMode="auto">
              <a:xfrm rot="21545773">
                <a:off x="8128581" y="1957394"/>
                <a:ext cx="97857" cy="99711"/>
              </a:xfrm>
              <a:prstGeom prst="roundRect">
                <a:avLst/>
              </a:prstGeom>
              <a:solidFill>
                <a:srgbClr val="FF9933"/>
              </a:solidFill>
              <a:ln>
                <a:noFill/>
              </a:ln>
              <a:effectLst/>
              <a:extLst/>
            </p:spPr>
            <p:txBody>
              <a:bodyPr vert="horz" wrap="square" lIns="91440" tIns="45720" rIns="91440" bIns="45720" numCol="1" rtlCol="0" anchor="ctr" anchorCtr="0" compatLnSpc="1">
                <a:prstTxWarp prst="textNoShape">
                  <a:avLst/>
                </a:prstTxWarp>
              </a:bodyPr>
              <a:lstStyle/>
              <a:p>
                <a:pPr algn="ctr"/>
                <a:r>
                  <a:rPr lang="en-US" sz="350" b="1" dirty="0">
                    <a:solidFill>
                      <a:prstClr val="white"/>
                    </a:solidFill>
                    <a:latin typeface="Century Gothic" panose="020B0502020202020204" pitchFamily="34" charset="0"/>
                  </a:rPr>
                  <a:t>5</a:t>
                </a:r>
              </a:p>
            </p:txBody>
          </p:sp>
        </p:grpSp>
      </p:grpSp>
      <p:sp>
        <p:nvSpPr>
          <p:cNvPr id="42" name="TextBox 41"/>
          <p:cNvSpPr txBox="1"/>
          <p:nvPr/>
        </p:nvSpPr>
        <p:spPr>
          <a:xfrm>
            <a:off x="6376383" y="1487857"/>
            <a:ext cx="1676595" cy="328016"/>
          </a:xfrm>
          <a:prstGeom prst="rect">
            <a:avLst/>
          </a:prstGeom>
          <a:noFill/>
        </p:spPr>
        <p:txBody>
          <a:bodyPr wrap="square" lIns="0" tIns="0" rIns="0" bIns="0">
            <a:noAutofit/>
          </a:bodyPr>
          <a:lstStyle/>
          <a:p>
            <a:pPr algn="ctr" fontAlgn="auto">
              <a:spcBef>
                <a:spcPts val="0"/>
              </a:spcBef>
              <a:spcAft>
                <a:spcPts val="0"/>
              </a:spcAft>
              <a:defRPr/>
            </a:pPr>
            <a:r>
              <a:rPr lang="en-US" sz="1100" dirty="0">
                <a:solidFill>
                  <a:srgbClr val="00B0F0"/>
                </a:solidFill>
                <a:latin typeface="Helvetica"/>
                <a:cs typeface="Helvetica"/>
              </a:rPr>
              <a:t>AlwaysOn</a:t>
            </a:r>
          </a:p>
          <a:p>
            <a:pPr algn="ctr" fontAlgn="auto">
              <a:spcBef>
                <a:spcPts val="0"/>
              </a:spcBef>
              <a:spcAft>
                <a:spcPts val="0"/>
              </a:spcAft>
              <a:defRPr/>
            </a:pPr>
            <a:r>
              <a:rPr lang="en-US" sz="1400" b="1" dirty="0">
                <a:solidFill>
                  <a:srgbClr val="00B0F0"/>
                </a:solidFill>
                <a:latin typeface="Helvetica"/>
                <a:cs typeface="Helvetica"/>
              </a:rPr>
              <a:t>Well </a:t>
            </a:r>
            <a:r>
              <a:rPr lang="en-US" sz="1400" b="1" dirty="0" err="1">
                <a:solidFill>
                  <a:srgbClr val="00B0F0"/>
                </a:solidFill>
                <a:latin typeface="Helvetica"/>
                <a:cs typeface="Helvetica"/>
              </a:rPr>
              <a:t>onTarget</a:t>
            </a:r>
            <a:r>
              <a:rPr lang="en-US" sz="1400" b="1" dirty="0" smtClean="0">
                <a:solidFill>
                  <a:srgbClr val="00B0F0"/>
                </a:solidFill>
                <a:latin typeface="Helvetica"/>
                <a:cs typeface="Helvetica"/>
              </a:rPr>
              <a:t>®</a:t>
            </a:r>
            <a:endParaRPr lang="en-US" sz="1400" b="1" dirty="0">
              <a:solidFill>
                <a:srgbClr val="00B0F0"/>
              </a:solidFill>
              <a:latin typeface="Helvetica"/>
              <a:cs typeface="Helvetica"/>
            </a:endParaRPr>
          </a:p>
        </p:txBody>
      </p:sp>
      <p:sp>
        <p:nvSpPr>
          <p:cNvPr id="43" name="Slide Number Placeholder 30"/>
          <p:cNvSpPr txBox="1">
            <a:spLocks/>
          </p:cNvSpPr>
          <p:nvPr/>
        </p:nvSpPr>
        <p:spPr>
          <a:xfrm>
            <a:off x="6827526" y="6492878"/>
            <a:ext cx="21121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ACEFA824-ED2B-445F-899D-878575AC8DD3}" type="slidenum">
              <a:rPr lang="en-US" sz="1000" smtClean="0">
                <a:solidFill>
                  <a:srgbClr val="54B7FA">
                    <a:lumMod val="75000"/>
                  </a:srgbClr>
                </a:solidFill>
              </a:rPr>
              <a:pPr algn="r" fontAlgn="auto">
                <a:spcBef>
                  <a:spcPts val="0"/>
                </a:spcBef>
                <a:spcAft>
                  <a:spcPts val="0"/>
                </a:spcAft>
              </a:pPr>
              <a:t>22</a:t>
            </a:fld>
            <a:endParaRPr lang="en-US" sz="1000" dirty="0">
              <a:solidFill>
                <a:srgbClr val="54B7FA">
                  <a:lumMod val="75000"/>
                </a:srgbClr>
              </a:solidFill>
            </a:endParaRPr>
          </a:p>
        </p:txBody>
      </p:sp>
      <p:sp>
        <p:nvSpPr>
          <p:cNvPr id="4" name="Rectangle 3"/>
          <p:cNvSpPr/>
          <p:nvPr/>
        </p:nvSpPr>
        <p:spPr>
          <a:xfrm>
            <a:off x="2776517" y="5760374"/>
            <a:ext cx="4412814" cy="830997"/>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pPr>
            <a:r>
              <a:rPr lang="en-US" sz="1200" b="1" dirty="0" smtClean="0">
                <a:solidFill>
                  <a:srgbClr val="002060"/>
                </a:solidFill>
                <a:latin typeface="Helvetica" panose="020B0604020202020204" pitchFamily="34" charset="0"/>
                <a:cs typeface="Helvetica" panose="020B0604020202020204" pitchFamily="34" charset="0"/>
              </a:rPr>
              <a:t>BCBSTX APP   </a:t>
            </a:r>
            <a:r>
              <a:rPr lang="en-US" sz="1200" dirty="0" smtClean="0">
                <a:solidFill>
                  <a:srgbClr val="002060"/>
                </a:solidFill>
                <a:latin typeface="Helvetica" panose="020B0604020202020204" pitchFamily="34" charset="0"/>
                <a:cs typeface="Helvetica" panose="020B0604020202020204" pitchFamily="34" charset="0"/>
              </a:rPr>
              <a:t>Text BCBSTXAPP to </a:t>
            </a:r>
            <a:r>
              <a:rPr lang="en-US" sz="1200" dirty="0">
                <a:solidFill>
                  <a:srgbClr val="002060"/>
                </a:solidFill>
                <a:latin typeface="Helvetica" panose="020B0604020202020204" pitchFamily="34" charset="0"/>
                <a:cs typeface="Helvetica" panose="020B0604020202020204" pitchFamily="34" charset="0"/>
              </a:rPr>
              <a:t>33633 </a:t>
            </a:r>
            <a:endParaRPr lang="en-US" sz="1200" dirty="0" smtClean="0">
              <a:solidFill>
                <a:srgbClr val="002060"/>
              </a:solidFill>
              <a:latin typeface="Helvetica" panose="020B0604020202020204" pitchFamily="34" charset="0"/>
              <a:cs typeface="Helvetica" panose="020B0604020202020204" pitchFamily="34" charset="0"/>
            </a:endParaRPr>
          </a:p>
          <a:p>
            <a:pPr marL="285750" indent="-285750" fontAlgn="auto">
              <a:spcBef>
                <a:spcPts val="0"/>
              </a:spcBef>
              <a:spcAft>
                <a:spcPts val="0"/>
              </a:spcAft>
              <a:buFont typeface="Arial" panose="020B0604020202020204" pitchFamily="34" charset="0"/>
              <a:buChar char="•"/>
            </a:pPr>
            <a:r>
              <a:rPr lang="en-US" sz="1200" b="1" dirty="0" smtClean="0">
                <a:solidFill>
                  <a:srgbClr val="002060"/>
                </a:solidFill>
                <a:latin typeface="Helvetica" panose="020B0604020202020204" pitchFamily="34" charset="0"/>
                <a:cs typeface="Helvetica" panose="020B0604020202020204" pitchFamily="34" charset="0"/>
              </a:rPr>
              <a:t>Centered  </a:t>
            </a:r>
            <a:r>
              <a:rPr lang="en-US" sz="1200" dirty="0" smtClean="0">
                <a:solidFill>
                  <a:srgbClr val="002060"/>
                </a:solidFill>
                <a:latin typeface="Helvetica" panose="020B0604020202020204" pitchFamily="34" charset="0"/>
                <a:cs typeface="Helvetica" panose="020B0604020202020204" pitchFamily="34" charset="0"/>
              </a:rPr>
              <a:t>        Text CENTERED to 33633</a:t>
            </a:r>
            <a:endParaRPr lang="en-US" sz="1200" b="1" dirty="0" smtClean="0">
              <a:solidFill>
                <a:srgbClr val="002060"/>
              </a:solidFill>
              <a:latin typeface="Helvetica" panose="020B0604020202020204" pitchFamily="34" charset="0"/>
              <a:cs typeface="Helvetica" panose="020B0604020202020204" pitchFamily="34" charset="0"/>
            </a:endParaRPr>
          </a:p>
          <a:p>
            <a:pPr marL="285750" indent="-285750" fontAlgn="auto">
              <a:spcBef>
                <a:spcPts val="0"/>
              </a:spcBef>
              <a:spcAft>
                <a:spcPts val="0"/>
              </a:spcAft>
              <a:buFont typeface="Arial" panose="020B0604020202020204" pitchFamily="34" charset="0"/>
              <a:buChar char="•"/>
            </a:pPr>
            <a:r>
              <a:rPr lang="en-US" sz="1200" b="1" dirty="0" smtClean="0">
                <a:solidFill>
                  <a:srgbClr val="002060"/>
                </a:solidFill>
                <a:latin typeface="Helvetica" panose="020B0604020202020204" pitchFamily="34" charset="0"/>
                <a:cs typeface="Helvetica" panose="020B0604020202020204" pitchFamily="34" charset="0"/>
              </a:rPr>
              <a:t>Healthy Family </a:t>
            </a:r>
            <a:r>
              <a:rPr lang="en-US" sz="1200" dirty="0">
                <a:solidFill>
                  <a:srgbClr val="002060"/>
                </a:solidFill>
                <a:latin typeface="Helvetica" panose="020B0604020202020204" pitchFamily="34" charset="0"/>
                <a:cs typeface="Helvetica" panose="020B0604020202020204" pitchFamily="34" charset="0"/>
              </a:rPr>
              <a:t> </a:t>
            </a:r>
            <a:r>
              <a:rPr lang="en-US" sz="1200" dirty="0" smtClean="0">
                <a:solidFill>
                  <a:srgbClr val="002060"/>
                </a:solidFill>
                <a:latin typeface="Helvetica" panose="020B0604020202020204" pitchFamily="34" charset="0"/>
                <a:cs typeface="Helvetica" panose="020B0604020202020204" pitchFamily="34" charset="0"/>
              </a:rPr>
              <a:t>Text FAMILY to 33633</a:t>
            </a:r>
          </a:p>
          <a:p>
            <a:pPr marL="285750" indent="-285750" fontAlgn="auto">
              <a:spcBef>
                <a:spcPts val="0"/>
              </a:spcBef>
              <a:spcAft>
                <a:spcPts val="0"/>
              </a:spcAft>
              <a:buFont typeface="Arial" panose="020B0604020202020204" pitchFamily="34" charset="0"/>
              <a:buChar char="•"/>
            </a:pPr>
            <a:r>
              <a:rPr lang="en-US" sz="1200" b="1" dirty="0" smtClean="0">
                <a:solidFill>
                  <a:srgbClr val="002060"/>
                </a:solidFill>
                <a:latin typeface="Helvetica" panose="020B0604020202020204" pitchFamily="34" charset="0"/>
                <a:cs typeface="Helvetica" panose="020B0604020202020204" pitchFamily="34" charset="0"/>
              </a:rPr>
              <a:t>Well </a:t>
            </a:r>
            <a:r>
              <a:rPr lang="en-US" sz="1200" b="1" dirty="0" err="1" smtClean="0">
                <a:solidFill>
                  <a:srgbClr val="002060"/>
                </a:solidFill>
                <a:latin typeface="Helvetica" panose="020B0604020202020204" pitchFamily="34" charset="0"/>
                <a:cs typeface="Helvetica" panose="020B0604020202020204" pitchFamily="34" charset="0"/>
              </a:rPr>
              <a:t>onTarget</a:t>
            </a:r>
            <a:r>
              <a:rPr lang="en-US" sz="1200" b="1" dirty="0" smtClean="0">
                <a:solidFill>
                  <a:srgbClr val="002060"/>
                </a:solidFill>
                <a:latin typeface="Helvetica" panose="020B0604020202020204" pitchFamily="34" charset="0"/>
                <a:cs typeface="Helvetica" panose="020B0604020202020204" pitchFamily="34" charset="0"/>
              </a:rPr>
              <a:t> (</a:t>
            </a:r>
            <a:r>
              <a:rPr lang="en-US" sz="1200" b="1" dirty="0" err="1" smtClean="0">
                <a:solidFill>
                  <a:srgbClr val="002060"/>
                </a:solidFill>
                <a:latin typeface="Helvetica" panose="020B0604020202020204" pitchFamily="34" charset="0"/>
                <a:cs typeface="Helvetica" panose="020B0604020202020204" pitchFamily="34" charset="0"/>
              </a:rPr>
              <a:t>AlwaysOn</a:t>
            </a:r>
            <a:r>
              <a:rPr lang="en-US" sz="1200" b="1" dirty="0" smtClean="0">
                <a:solidFill>
                  <a:srgbClr val="002060"/>
                </a:solidFill>
                <a:latin typeface="Helvetica" panose="020B0604020202020204" pitchFamily="34" charset="0"/>
                <a:cs typeface="Helvetica" panose="020B0604020202020204" pitchFamily="34" charset="0"/>
              </a:rPr>
              <a:t>) </a:t>
            </a:r>
            <a:r>
              <a:rPr lang="en-US" sz="1200" dirty="0" smtClean="0">
                <a:solidFill>
                  <a:srgbClr val="002060"/>
                </a:solidFill>
                <a:latin typeface="Helvetica" panose="020B0604020202020204" pitchFamily="34" charset="0"/>
                <a:cs typeface="Helvetica" panose="020B0604020202020204" pitchFamily="34" charset="0"/>
              </a:rPr>
              <a:t>--Download from App Store</a:t>
            </a:r>
            <a:endParaRPr lang="en-US" sz="1200" dirty="0">
              <a:solidFill>
                <a:srgbClr val="002060"/>
              </a:solidFill>
              <a:latin typeface="Helvetica" panose="020B0604020202020204" pitchFamily="34" charset="0"/>
              <a:cs typeface="Helvetica" panose="020B0604020202020204" pitchFamily="34" charset="0"/>
            </a:endParaRPr>
          </a:p>
        </p:txBody>
      </p:sp>
      <p:pic>
        <p:nvPicPr>
          <p:cNvPr id="46" name="Picture 45" descr="BCBSTX All Single Line Master Outline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77208"/>
          <a:stretch/>
        </p:blipFill>
        <p:spPr bwMode="auto">
          <a:xfrm>
            <a:off x="8051622" y="163997"/>
            <a:ext cx="921844"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25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Naturally Slim</a:t>
            </a:r>
            <a:r>
              <a:rPr lang="en-US" sz="3200" b="1" i="1" baseline="30000" dirty="0"/>
              <a:t>®</a:t>
            </a:r>
            <a:r>
              <a:rPr lang="en-US" sz="3200" dirty="0"/>
              <a:t/>
            </a:r>
            <a:br>
              <a:rPr lang="en-US" sz="3200" dirty="0"/>
            </a:br>
            <a:endParaRPr lang="en-US" sz="3200" dirty="0"/>
          </a:p>
        </p:txBody>
      </p:sp>
      <p:sp>
        <p:nvSpPr>
          <p:cNvPr id="4" name="Slide Number Placeholder 3"/>
          <p:cNvSpPr>
            <a:spLocks noGrp="1"/>
          </p:cNvSpPr>
          <p:nvPr>
            <p:ph type="sldNum" sz="quarter" idx="10"/>
          </p:nvPr>
        </p:nvSpPr>
        <p:spPr/>
        <p:txBody>
          <a:bodyPr/>
          <a:lstStyle/>
          <a:p>
            <a:fld id="{2D55A223-BDE3-4662-BD05-6BDBDD27824A}" type="slidenum">
              <a:rPr lang="en-US" smtClean="0"/>
              <a:pPr/>
              <a:t>23</a:t>
            </a:fld>
            <a:endParaRPr lang="en-US"/>
          </a:p>
        </p:txBody>
      </p:sp>
      <p:sp>
        <p:nvSpPr>
          <p:cNvPr id="5" name="Title 1"/>
          <p:cNvSpPr txBox="1">
            <a:spLocks noGrp="1"/>
          </p:cNvSpPr>
          <p:nvPr>
            <p:ph idx="1"/>
          </p:nvPr>
        </p:nvSpPr>
        <p:spPr bwMode="auto">
          <a:xfrm>
            <a:off x="85725" y="906629"/>
            <a:ext cx="8867775" cy="205517"/>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0" indent="0">
              <a:buNone/>
            </a:pPr>
            <a:r>
              <a:rPr lang="en-US" sz="2400" kern="0" dirty="0" smtClean="0">
                <a:solidFill>
                  <a:schemeClr val="bg1"/>
                </a:solidFill>
              </a:rPr>
              <a:t>  </a:t>
            </a:r>
            <a:endParaRPr lang="en-US" sz="2400" kern="0" dirty="0">
              <a:solidFill>
                <a:schemeClr val="bg1"/>
              </a:solidFill>
            </a:endParaRPr>
          </a:p>
        </p:txBody>
      </p:sp>
      <p:sp>
        <p:nvSpPr>
          <p:cNvPr id="8" name="Title 1"/>
          <p:cNvSpPr txBox="1">
            <a:spLocks/>
          </p:cNvSpPr>
          <p:nvPr/>
        </p:nvSpPr>
        <p:spPr bwMode="auto">
          <a:xfrm>
            <a:off x="87276" y="1112146"/>
            <a:ext cx="8866224" cy="5229276"/>
          </a:xfrm>
          <a:prstGeom prst="rect">
            <a:avLst/>
          </a:prstGeom>
          <a:solidFill>
            <a:schemeClr val="accent4">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5000"/>
              </a:lnSpc>
              <a:spcBef>
                <a:spcPct val="0"/>
              </a:spcBef>
              <a:spcAft>
                <a:spcPct val="0"/>
              </a:spcAft>
              <a:buClr>
                <a:schemeClr val="accent4"/>
              </a:buClr>
              <a:buFont typeface="Arial" panose="020B0604020202020204" pitchFamily="34" charset="0"/>
              <a:buChar char="•"/>
              <a:defRPr sz="2800" b="0">
                <a:solidFill>
                  <a:schemeClr val="accent2"/>
                </a:solidFill>
                <a:latin typeface="Franklin Gothic Medium" panose="020B0603020102020204" pitchFamily="34" charset="0"/>
                <a:ea typeface="+mj-ea"/>
                <a:cs typeface="+mj-cs"/>
              </a:defRPr>
            </a:lvl1pPr>
            <a:lvl2pPr marL="742950" indent="-285750" algn="l" rtl="0" eaLnBrk="1" fontAlgn="base" hangingPunct="1">
              <a:spcBef>
                <a:spcPct val="0"/>
              </a:spcBef>
              <a:spcAft>
                <a:spcPct val="0"/>
              </a:spcAft>
              <a:buChar char="–"/>
              <a:defRPr sz="2800" b="1">
                <a:solidFill>
                  <a:schemeClr val="bg1"/>
                </a:solidFill>
                <a:latin typeface="Arial" charset="0"/>
              </a:defRPr>
            </a:lvl2pPr>
            <a:lvl3pPr marL="1143000" indent="-228600" algn="l" rtl="0" eaLnBrk="1" fontAlgn="base" hangingPunct="1">
              <a:spcBef>
                <a:spcPct val="0"/>
              </a:spcBef>
              <a:spcAft>
                <a:spcPct val="0"/>
              </a:spcAft>
              <a:buChar char="•"/>
              <a:defRPr sz="2800" b="1">
                <a:solidFill>
                  <a:schemeClr val="bg1"/>
                </a:solidFill>
                <a:latin typeface="Arial" charset="0"/>
              </a:defRPr>
            </a:lvl3pPr>
            <a:lvl4pPr marL="1600200" indent="-228600" algn="l" rtl="0" eaLnBrk="1" fontAlgn="base" hangingPunct="1">
              <a:spcBef>
                <a:spcPct val="0"/>
              </a:spcBef>
              <a:spcAft>
                <a:spcPct val="0"/>
              </a:spcAft>
              <a:buChar char="–"/>
              <a:defRPr sz="2800" b="1">
                <a:solidFill>
                  <a:schemeClr val="bg1"/>
                </a:solidFill>
                <a:latin typeface="Arial" charset="0"/>
              </a:defRPr>
            </a:lvl4pPr>
            <a:lvl5pPr marL="2057400" indent="-228600" algn="l" rtl="0" eaLnBrk="1" fontAlgn="base" hangingPunct="1">
              <a:spcBef>
                <a:spcPct val="0"/>
              </a:spcBef>
              <a:spcAft>
                <a:spcPct val="0"/>
              </a:spcAft>
              <a:buChar char="»"/>
              <a:defRPr sz="2800" b="1">
                <a:solidFill>
                  <a:schemeClr val="bg1"/>
                </a:solidFill>
                <a:latin typeface="Arial" charset="0"/>
              </a:defRPr>
            </a:lvl5pPr>
            <a:lvl6pPr marL="457200" indent="-228600" algn="l" rtl="0" eaLnBrk="1" fontAlgn="base" hangingPunct="1">
              <a:spcBef>
                <a:spcPct val="0"/>
              </a:spcBef>
              <a:spcAft>
                <a:spcPct val="0"/>
              </a:spcAft>
              <a:buChar char="»"/>
              <a:defRPr sz="2800" b="1">
                <a:solidFill>
                  <a:schemeClr val="bg1"/>
                </a:solidFill>
                <a:latin typeface="Arial" charset="0"/>
              </a:defRPr>
            </a:lvl6pPr>
            <a:lvl7pPr marL="914400" indent="-228600" algn="l" rtl="0" eaLnBrk="1" fontAlgn="base" hangingPunct="1">
              <a:spcBef>
                <a:spcPct val="0"/>
              </a:spcBef>
              <a:spcAft>
                <a:spcPct val="0"/>
              </a:spcAft>
              <a:buChar char="»"/>
              <a:defRPr sz="2800" b="1">
                <a:solidFill>
                  <a:schemeClr val="bg1"/>
                </a:solidFill>
                <a:latin typeface="Arial" charset="0"/>
              </a:defRPr>
            </a:lvl7pPr>
            <a:lvl8pPr marL="1371600" indent="-228600" algn="l" rtl="0" eaLnBrk="1" fontAlgn="base" hangingPunct="1">
              <a:spcBef>
                <a:spcPct val="0"/>
              </a:spcBef>
              <a:spcAft>
                <a:spcPct val="0"/>
              </a:spcAft>
              <a:buChar char="»"/>
              <a:defRPr sz="2800" b="1">
                <a:solidFill>
                  <a:schemeClr val="bg1"/>
                </a:solidFill>
                <a:latin typeface="Arial" charset="0"/>
              </a:defRPr>
            </a:lvl8pPr>
            <a:lvl9pPr marL="1828800" indent="-228600" algn="l" rtl="0" eaLnBrk="1" fontAlgn="base" hangingPunct="1">
              <a:spcBef>
                <a:spcPct val="0"/>
              </a:spcBef>
              <a:spcAft>
                <a:spcPct val="0"/>
              </a:spcAft>
              <a:buChar char="»"/>
              <a:defRPr sz="2800" b="1">
                <a:solidFill>
                  <a:schemeClr val="bg1"/>
                </a:solidFill>
                <a:latin typeface="Arial" charset="0"/>
              </a:defRPr>
            </a:lvl9pPr>
          </a:lstStyle>
          <a:p>
            <a:pPr marL="285750" indent="0">
              <a:buNone/>
            </a:pPr>
            <a:endParaRPr lang="en-US" sz="2400" b="1" dirty="0" smtClean="0">
              <a:solidFill>
                <a:schemeClr val="tx1"/>
              </a:solidFill>
              <a:latin typeface="+mn-lt"/>
            </a:endParaRPr>
          </a:p>
          <a:p>
            <a:pPr marL="285750" indent="0">
              <a:buNone/>
            </a:pPr>
            <a:r>
              <a:rPr lang="en-US" sz="2400" b="1" dirty="0" smtClean="0">
                <a:solidFill>
                  <a:schemeClr val="tx1"/>
                </a:solidFill>
                <a:latin typeface="+mn-lt"/>
              </a:rPr>
              <a:t>What is Naturally Slim? </a:t>
            </a:r>
          </a:p>
          <a:p>
            <a:pPr marL="285750" indent="0">
              <a:buNone/>
            </a:pPr>
            <a:endParaRPr lang="en-US" sz="2400" b="1" dirty="0" smtClean="0">
              <a:solidFill>
                <a:srgbClr val="0070C0"/>
              </a:solidFill>
              <a:latin typeface="+mn-lt"/>
            </a:endParaRPr>
          </a:p>
          <a:p>
            <a:pPr marL="971550" lvl="1">
              <a:buFont typeface="Arial" panose="020B0604020202020204" pitchFamily="34" charset="0"/>
              <a:buChar char="•"/>
            </a:pPr>
            <a:r>
              <a:rPr lang="en-US" sz="2400" b="1" dirty="0" smtClean="0">
                <a:solidFill>
                  <a:srgbClr val="0070C0"/>
                </a:solidFill>
                <a:latin typeface="+mn-lt"/>
              </a:rPr>
              <a:t>A </a:t>
            </a:r>
            <a:r>
              <a:rPr lang="en-US" sz="2400" b="1" dirty="0">
                <a:solidFill>
                  <a:srgbClr val="0070C0"/>
                </a:solidFill>
                <a:latin typeface="+mn-lt"/>
              </a:rPr>
              <a:t>weight loss and metabolic syndrome reduction </a:t>
            </a:r>
            <a:r>
              <a:rPr lang="en-US" sz="2400" b="1" dirty="0" smtClean="0">
                <a:solidFill>
                  <a:srgbClr val="0070C0"/>
                </a:solidFill>
                <a:latin typeface="+mn-lt"/>
              </a:rPr>
              <a:t>program</a:t>
            </a:r>
          </a:p>
          <a:p>
            <a:pPr marL="685800" lvl="1" indent="0">
              <a:buNone/>
            </a:pPr>
            <a:endParaRPr lang="en-US" sz="2400" b="1" dirty="0" smtClean="0">
              <a:solidFill>
                <a:srgbClr val="0070C0"/>
              </a:solidFill>
              <a:latin typeface="+mn-lt"/>
            </a:endParaRPr>
          </a:p>
          <a:p>
            <a:pPr marL="971550" lvl="1">
              <a:buFont typeface="Arial" panose="020B0604020202020204" pitchFamily="34" charset="0"/>
              <a:buChar char="•"/>
            </a:pPr>
            <a:r>
              <a:rPr lang="en-US" sz="2400" dirty="0" smtClean="0">
                <a:solidFill>
                  <a:srgbClr val="0070C0"/>
                </a:solidFill>
                <a:latin typeface="+mn-lt"/>
              </a:rPr>
              <a:t>On average </a:t>
            </a:r>
            <a:r>
              <a:rPr lang="en-US" sz="2400" b="1" dirty="0" smtClean="0">
                <a:solidFill>
                  <a:srgbClr val="0070C0"/>
                </a:solidFill>
                <a:latin typeface="+mn-lt"/>
              </a:rPr>
              <a:t>over </a:t>
            </a:r>
            <a:r>
              <a:rPr lang="en-US" sz="2400" b="1" dirty="0">
                <a:solidFill>
                  <a:srgbClr val="0070C0"/>
                </a:solidFill>
                <a:latin typeface="+mn-lt"/>
              </a:rPr>
              <a:t>10 pounds lost in 10 weeks and a 50% metabolic syndrome reversal rate. </a:t>
            </a:r>
            <a:endParaRPr lang="en-US" sz="2400" b="1" dirty="0" smtClean="0">
              <a:solidFill>
                <a:srgbClr val="0070C0"/>
              </a:solidFill>
              <a:latin typeface="+mn-lt"/>
            </a:endParaRPr>
          </a:p>
          <a:p>
            <a:pPr marL="400050" lvl="1" indent="0">
              <a:buNone/>
            </a:pPr>
            <a:endParaRPr lang="en-US" sz="2000" dirty="0" smtClean="0">
              <a:solidFill>
                <a:schemeClr val="tx1"/>
              </a:solidFill>
              <a:latin typeface="+mn-lt"/>
            </a:endParaRPr>
          </a:p>
          <a:p>
            <a:pPr marL="800100" lvl="3" indent="-342900">
              <a:lnSpc>
                <a:spcPct val="85000"/>
              </a:lnSpc>
              <a:buClr>
                <a:schemeClr val="accent4"/>
              </a:buClr>
            </a:pPr>
            <a:endParaRPr lang="en-US" sz="2000" b="0" dirty="0">
              <a:solidFill>
                <a:schemeClr val="tx1"/>
              </a:solidFill>
              <a:latin typeface="+mn-lt"/>
            </a:endParaRPr>
          </a:p>
          <a:p>
            <a:endParaRPr lang="en-US" sz="2000" dirty="0" smtClean="0">
              <a:latin typeface="+mn-lt"/>
            </a:endParaRPr>
          </a:p>
          <a:p>
            <a:pPr lvl="2">
              <a:buFont typeface="Arial" panose="020B0604020202020204" pitchFamily="34" charset="0"/>
              <a:buChar char="•"/>
            </a:pPr>
            <a:endParaRPr lang="en-US" sz="2000" b="0" dirty="0" smtClean="0">
              <a:solidFill>
                <a:schemeClr val="tx2">
                  <a:lumMod val="85000"/>
                  <a:lumOff val="15000"/>
                </a:schemeClr>
              </a:solidFill>
              <a:latin typeface="+mn-lt"/>
            </a:endParaRPr>
          </a:p>
          <a:p>
            <a:pPr lvl="2">
              <a:buFont typeface="Arial" panose="020B0604020202020204" pitchFamily="34" charset="0"/>
              <a:buChar char="•"/>
            </a:pPr>
            <a:endParaRPr lang="en-US" sz="1600" b="0" dirty="0" smtClean="0">
              <a:solidFill>
                <a:schemeClr val="tx2">
                  <a:lumMod val="85000"/>
                  <a:lumOff val="15000"/>
                </a:schemeClr>
              </a:solidFill>
              <a:latin typeface="+mn-lt"/>
            </a:endParaRPr>
          </a:p>
          <a:p>
            <a:pPr lvl="2">
              <a:buFont typeface="Arial" panose="020B0604020202020204" pitchFamily="34" charset="0"/>
              <a:buChar char="•"/>
            </a:pPr>
            <a:endParaRPr lang="en-US" sz="1600" b="0" dirty="0" smtClean="0">
              <a:solidFill>
                <a:schemeClr val="tx1"/>
              </a:solidFill>
              <a:latin typeface="+mn-lt"/>
            </a:endParaRPr>
          </a:p>
        </p:txBody>
      </p:sp>
    </p:spTree>
    <p:extLst>
      <p:ext uri="{BB962C8B-B14F-4D97-AF65-F5344CB8AC3E}">
        <p14:creationId xmlns:p14="http://schemas.microsoft.com/office/powerpoint/2010/main" val="467269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Naturally Slim</a:t>
            </a:r>
            <a:r>
              <a:rPr lang="en-US" sz="3200" b="1" i="1" baseline="30000" dirty="0"/>
              <a:t>®</a:t>
            </a:r>
            <a:r>
              <a:rPr lang="en-US" sz="3200" dirty="0"/>
              <a:t/>
            </a:r>
            <a:br>
              <a:rPr lang="en-US" sz="3200" dirty="0"/>
            </a:br>
            <a:endParaRPr lang="en-US" sz="3200" dirty="0"/>
          </a:p>
        </p:txBody>
      </p:sp>
      <p:sp>
        <p:nvSpPr>
          <p:cNvPr id="4" name="Slide Number Placeholder 3"/>
          <p:cNvSpPr>
            <a:spLocks noGrp="1"/>
          </p:cNvSpPr>
          <p:nvPr>
            <p:ph type="sldNum" sz="quarter" idx="10"/>
          </p:nvPr>
        </p:nvSpPr>
        <p:spPr/>
        <p:txBody>
          <a:bodyPr/>
          <a:lstStyle/>
          <a:p>
            <a:fld id="{2D55A223-BDE3-4662-BD05-6BDBDD27824A}" type="slidenum">
              <a:rPr lang="en-US" smtClean="0"/>
              <a:pPr/>
              <a:t>24</a:t>
            </a:fld>
            <a:endParaRPr lang="en-US"/>
          </a:p>
        </p:txBody>
      </p:sp>
      <p:sp>
        <p:nvSpPr>
          <p:cNvPr id="5" name="Title 1"/>
          <p:cNvSpPr txBox="1">
            <a:spLocks noGrp="1"/>
          </p:cNvSpPr>
          <p:nvPr>
            <p:ph idx="1"/>
          </p:nvPr>
        </p:nvSpPr>
        <p:spPr bwMode="auto">
          <a:xfrm>
            <a:off x="85725" y="906629"/>
            <a:ext cx="8867775" cy="205517"/>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0" indent="0">
              <a:buNone/>
            </a:pPr>
            <a:r>
              <a:rPr lang="en-US" sz="2400" kern="0" dirty="0" smtClean="0">
                <a:solidFill>
                  <a:schemeClr val="bg1"/>
                </a:solidFill>
              </a:rPr>
              <a:t>  </a:t>
            </a:r>
            <a:endParaRPr lang="en-US" sz="2400" kern="0" dirty="0">
              <a:solidFill>
                <a:schemeClr val="bg1"/>
              </a:solidFill>
            </a:endParaRPr>
          </a:p>
        </p:txBody>
      </p:sp>
      <p:sp>
        <p:nvSpPr>
          <p:cNvPr id="8" name="Title 1"/>
          <p:cNvSpPr txBox="1">
            <a:spLocks/>
          </p:cNvSpPr>
          <p:nvPr/>
        </p:nvSpPr>
        <p:spPr bwMode="auto">
          <a:xfrm>
            <a:off x="87276" y="1112146"/>
            <a:ext cx="8866224" cy="5229276"/>
          </a:xfrm>
          <a:prstGeom prst="rect">
            <a:avLst/>
          </a:prstGeom>
          <a:solidFill>
            <a:schemeClr val="accent4">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5000"/>
              </a:lnSpc>
              <a:spcBef>
                <a:spcPct val="0"/>
              </a:spcBef>
              <a:spcAft>
                <a:spcPct val="0"/>
              </a:spcAft>
              <a:buClr>
                <a:schemeClr val="accent4"/>
              </a:buClr>
              <a:buFont typeface="Arial" panose="020B0604020202020204" pitchFamily="34" charset="0"/>
              <a:buChar char="•"/>
              <a:defRPr sz="2800" b="0">
                <a:solidFill>
                  <a:schemeClr val="accent2"/>
                </a:solidFill>
                <a:latin typeface="Franklin Gothic Medium" panose="020B0603020102020204" pitchFamily="34" charset="0"/>
                <a:ea typeface="+mj-ea"/>
                <a:cs typeface="+mj-cs"/>
              </a:defRPr>
            </a:lvl1pPr>
            <a:lvl2pPr marL="742950" indent="-285750" algn="l" rtl="0" eaLnBrk="1" fontAlgn="base" hangingPunct="1">
              <a:spcBef>
                <a:spcPct val="0"/>
              </a:spcBef>
              <a:spcAft>
                <a:spcPct val="0"/>
              </a:spcAft>
              <a:buChar char="–"/>
              <a:defRPr sz="2800" b="1">
                <a:solidFill>
                  <a:schemeClr val="bg1"/>
                </a:solidFill>
                <a:latin typeface="Arial" charset="0"/>
              </a:defRPr>
            </a:lvl2pPr>
            <a:lvl3pPr marL="1143000" indent="-228600" algn="l" rtl="0" eaLnBrk="1" fontAlgn="base" hangingPunct="1">
              <a:spcBef>
                <a:spcPct val="0"/>
              </a:spcBef>
              <a:spcAft>
                <a:spcPct val="0"/>
              </a:spcAft>
              <a:buChar char="•"/>
              <a:defRPr sz="2800" b="1">
                <a:solidFill>
                  <a:schemeClr val="bg1"/>
                </a:solidFill>
                <a:latin typeface="Arial" charset="0"/>
              </a:defRPr>
            </a:lvl3pPr>
            <a:lvl4pPr marL="1600200" indent="-228600" algn="l" rtl="0" eaLnBrk="1" fontAlgn="base" hangingPunct="1">
              <a:spcBef>
                <a:spcPct val="0"/>
              </a:spcBef>
              <a:spcAft>
                <a:spcPct val="0"/>
              </a:spcAft>
              <a:buChar char="–"/>
              <a:defRPr sz="2800" b="1">
                <a:solidFill>
                  <a:schemeClr val="bg1"/>
                </a:solidFill>
                <a:latin typeface="Arial" charset="0"/>
              </a:defRPr>
            </a:lvl4pPr>
            <a:lvl5pPr marL="2057400" indent="-228600" algn="l" rtl="0" eaLnBrk="1" fontAlgn="base" hangingPunct="1">
              <a:spcBef>
                <a:spcPct val="0"/>
              </a:spcBef>
              <a:spcAft>
                <a:spcPct val="0"/>
              </a:spcAft>
              <a:buChar char="»"/>
              <a:defRPr sz="2800" b="1">
                <a:solidFill>
                  <a:schemeClr val="bg1"/>
                </a:solidFill>
                <a:latin typeface="Arial" charset="0"/>
              </a:defRPr>
            </a:lvl5pPr>
            <a:lvl6pPr marL="457200" indent="-228600" algn="l" rtl="0" eaLnBrk="1" fontAlgn="base" hangingPunct="1">
              <a:spcBef>
                <a:spcPct val="0"/>
              </a:spcBef>
              <a:spcAft>
                <a:spcPct val="0"/>
              </a:spcAft>
              <a:buChar char="»"/>
              <a:defRPr sz="2800" b="1">
                <a:solidFill>
                  <a:schemeClr val="bg1"/>
                </a:solidFill>
                <a:latin typeface="Arial" charset="0"/>
              </a:defRPr>
            </a:lvl6pPr>
            <a:lvl7pPr marL="914400" indent="-228600" algn="l" rtl="0" eaLnBrk="1" fontAlgn="base" hangingPunct="1">
              <a:spcBef>
                <a:spcPct val="0"/>
              </a:spcBef>
              <a:spcAft>
                <a:spcPct val="0"/>
              </a:spcAft>
              <a:buChar char="»"/>
              <a:defRPr sz="2800" b="1">
                <a:solidFill>
                  <a:schemeClr val="bg1"/>
                </a:solidFill>
                <a:latin typeface="Arial" charset="0"/>
              </a:defRPr>
            </a:lvl7pPr>
            <a:lvl8pPr marL="1371600" indent="-228600" algn="l" rtl="0" eaLnBrk="1" fontAlgn="base" hangingPunct="1">
              <a:spcBef>
                <a:spcPct val="0"/>
              </a:spcBef>
              <a:spcAft>
                <a:spcPct val="0"/>
              </a:spcAft>
              <a:buChar char="»"/>
              <a:defRPr sz="2800" b="1">
                <a:solidFill>
                  <a:schemeClr val="bg1"/>
                </a:solidFill>
                <a:latin typeface="Arial" charset="0"/>
              </a:defRPr>
            </a:lvl8pPr>
            <a:lvl9pPr marL="1828800" indent="-228600" algn="l" rtl="0" eaLnBrk="1" fontAlgn="base" hangingPunct="1">
              <a:spcBef>
                <a:spcPct val="0"/>
              </a:spcBef>
              <a:spcAft>
                <a:spcPct val="0"/>
              </a:spcAft>
              <a:buChar char="»"/>
              <a:defRPr sz="2800" b="1">
                <a:solidFill>
                  <a:schemeClr val="bg1"/>
                </a:solidFill>
                <a:latin typeface="Arial" charset="0"/>
              </a:defRPr>
            </a:lvl9pPr>
          </a:lstStyle>
          <a:p>
            <a:pPr marL="285750" indent="0">
              <a:buNone/>
            </a:pPr>
            <a:endParaRPr lang="en-US" sz="2000" b="1" dirty="0" smtClean="0">
              <a:solidFill>
                <a:schemeClr val="tx1"/>
              </a:solidFill>
              <a:latin typeface="+mn-lt"/>
            </a:endParaRPr>
          </a:p>
          <a:p>
            <a:pPr marL="400050" lvl="1" indent="0">
              <a:buNone/>
            </a:pPr>
            <a:r>
              <a:rPr lang="en-US" sz="2000" dirty="0" smtClean="0">
                <a:solidFill>
                  <a:schemeClr val="tx1"/>
                </a:solidFill>
                <a:latin typeface="+mn-lt"/>
              </a:rPr>
              <a:t>Offered to employees, retirees and their spouses in the A&amp;M Care, 65 PLUS or J plans. </a:t>
            </a:r>
          </a:p>
          <a:p>
            <a:pPr lvl="2"/>
            <a:r>
              <a:rPr lang="en-US" sz="2000" dirty="0" smtClean="0">
                <a:solidFill>
                  <a:srgbClr val="0070C0"/>
                </a:solidFill>
                <a:latin typeface="+mn-lt"/>
              </a:rPr>
              <a:t>For eligible, accepted participants, the program is provided at no costs</a:t>
            </a:r>
            <a:r>
              <a:rPr lang="en-US" sz="2000" dirty="0" smtClean="0">
                <a:latin typeface="+mn-lt"/>
              </a:rPr>
              <a:t>.</a:t>
            </a:r>
          </a:p>
          <a:p>
            <a:pPr marL="0" indent="0">
              <a:buNone/>
            </a:pPr>
            <a:endParaRPr lang="en-US" sz="2000" dirty="0" smtClean="0">
              <a:latin typeface="+mn-lt"/>
            </a:endParaRPr>
          </a:p>
          <a:p>
            <a:pPr marL="400050" lvl="1" indent="0">
              <a:buNone/>
            </a:pPr>
            <a:r>
              <a:rPr lang="en-US" sz="2000" dirty="0" smtClean="0">
                <a:solidFill>
                  <a:schemeClr val="tx1"/>
                </a:solidFill>
                <a:latin typeface="+mn-lt"/>
              </a:rPr>
              <a:t>To qualify, you must have a risk factor related to Metabolic Syndrome. </a:t>
            </a:r>
          </a:p>
          <a:p>
            <a:pPr lvl="2">
              <a:buFont typeface="Arial" panose="020B0604020202020204" pitchFamily="34" charset="0"/>
              <a:buChar char="•"/>
            </a:pPr>
            <a:r>
              <a:rPr lang="en-US" sz="2000" dirty="0" smtClean="0">
                <a:solidFill>
                  <a:srgbClr val="0070C0"/>
                </a:solidFill>
                <a:latin typeface="+mn-lt"/>
              </a:rPr>
              <a:t>BMI over 30 or a BMI over 25 plus an additional risk factor. </a:t>
            </a:r>
          </a:p>
          <a:p>
            <a:pPr marL="0" indent="0">
              <a:buNone/>
            </a:pPr>
            <a:endParaRPr lang="en-US" sz="2000" dirty="0" smtClean="0">
              <a:latin typeface="+mn-lt"/>
            </a:endParaRPr>
          </a:p>
          <a:p>
            <a:pPr marL="400050" lvl="1" indent="0">
              <a:buNone/>
            </a:pPr>
            <a:r>
              <a:rPr lang="en-US" sz="2000" dirty="0" smtClean="0">
                <a:solidFill>
                  <a:schemeClr val="tx1"/>
                </a:solidFill>
                <a:latin typeface="+mn-lt"/>
              </a:rPr>
              <a:t>After acceptance, participants watch a series of weekly videos instructing them on the Naturally Slim® program principles. </a:t>
            </a:r>
          </a:p>
          <a:p>
            <a:pPr lvl="2">
              <a:buFont typeface="Arial" panose="020B0604020202020204" pitchFamily="34" charset="0"/>
              <a:buChar char="•"/>
            </a:pPr>
            <a:r>
              <a:rPr lang="en-US" sz="2000" dirty="0" smtClean="0">
                <a:solidFill>
                  <a:srgbClr val="0070C0"/>
                </a:solidFill>
                <a:latin typeface="+mn-lt"/>
              </a:rPr>
              <a:t>You will be notified when you can apply for the classes</a:t>
            </a:r>
            <a:endParaRPr lang="en-US" sz="2000" b="0" dirty="0" smtClean="0">
              <a:solidFill>
                <a:srgbClr val="0070C0"/>
              </a:solidFill>
              <a:latin typeface="+mn-lt"/>
            </a:endParaRPr>
          </a:p>
          <a:p>
            <a:pPr marL="0" indent="0">
              <a:buNone/>
            </a:pPr>
            <a:endParaRPr lang="en-US" sz="2400" dirty="0">
              <a:solidFill>
                <a:schemeClr val="tx2">
                  <a:lumMod val="85000"/>
                  <a:lumOff val="15000"/>
                </a:schemeClr>
              </a:solidFill>
              <a:latin typeface="+mn-lt"/>
            </a:endParaRPr>
          </a:p>
          <a:p>
            <a:pPr marL="0" indent="0">
              <a:buNone/>
            </a:pPr>
            <a:endParaRPr lang="en-US" sz="2400" b="0" dirty="0" smtClean="0">
              <a:solidFill>
                <a:schemeClr val="tx2">
                  <a:lumMod val="85000"/>
                  <a:lumOff val="15000"/>
                </a:schemeClr>
              </a:solidFill>
              <a:latin typeface="+mn-lt"/>
            </a:endParaRPr>
          </a:p>
          <a:p>
            <a:pPr marL="800100" lvl="3" indent="-342900">
              <a:lnSpc>
                <a:spcPct val="85000"/>
              </a:lnSpc>
              <a:buClr>
                <a:schemeClr val="accent4"/>
              </a:buClr>
            </a:pPr>
            <a:endParaRPr lang="en-US" sz="2000" b="0" dirty="0" smtClean="0">
              <a:solidFill>
                <a:schemeClr val="tx1"/>
              </a:solidFill>
              <a:latin typeface="+mn-lt"/>
            </a:endParaRPr>
          </a:p>
          <a:p>
            <a:pPr marL="800100" lvl="3" indent="-342900">
              <a:lnSpc>
                <a:spcPct val="85000"/>
              </a:lnSpc>
              <a:buClr>
                <a:schemeClr val="accent4"/>
              </a:buClr>
            </a:pPr>
            <a:endParaRPr lang="en-US" sz="2000" b="0" dirty="0">
              <a:solidFill>
                <a:schemeClr val="tx1"/>
              </a:solidFill>
              <a:latin typeface="+mn-lt"/>
            </a:endParaRPr>
          </a:p>
          <a:p>
            <a:endParaRPr lang="en-US" sz="2000" dirty="0" smtClean="0">
              <a:latin typeface="+mn-lt"/>
            </a:endParaRPr>
          </a:p>
          <a:p>
            <a:pPr lvl="2">
              <a:buFont typeface="Arial" panose="020B0604020202020204" pitchFamily="34" charset="0"/>
              <a:buChar char="•"/>
            </a:pPr>
            <a:endParaRPr lang="en-US" sz="2000" b="0" dirty="0" smtClean="0">
              <a:solidFill>
                <a:schemeClr val="tx2">
                  <a:lumMod val="85000"/>
                  <a:lumOff val="15000"/>
                </a:schemeClr>
              </a:solidFill>
              <a:latin typeface="+mn-lt"/>
            </a:endParaRPr>
          </a:p>
          <a:p>
            <a:pPr lvl="2">
              <a:buFont typeface="Arial" panose="020B0604020202020204" pitchFamily="34" charset="0"/>
              <a:buChar char="•"/>
            </a:pPr>
            <a:endParaRPr lang="en-US" sz="1600" b="0" dirty="0" smtClean="0">
              <a:solidFill>
                <a:schemeClr val="tx2">
                  <a:lumMod val="85000"/>
                  <a:lumOff val="15000"/>
                </a:schemeClr>
              </a:solidFill>
              <a:latin typeface="+mn-lt"/>
            </a:endParaRPr>
          </a:p>
          <a:p>
            <a:pPr lvl="2">
              <a:buFont typeface="Arial" panose="020B0604020202020204" pitchFamily="34" charset="0"/>
              <a:buChar char="•"/>
            </a:pPr>
            <a:endParaRPr lang="en-US" sz="1600" b="0" dirty="0" smtClean="0">
              <a:solidFill>
                <a:schemeClr val="tx1"/>
              </a:solidFill>
              <a:latin typeface="+mn-lt"/>
            </a:endParaRPr>
          </a:p>
        </p:txBody>
      </p:sp>
    </p:spTree>
    <p:extLst>
      <p:ext uri="{BB962C8B-B14F-4D97-AF65-F5344CB8AC3E}">
        <p14:creationId xmlns:p14="http://schemas.microsoft.com/office/powerpoint/2010/main" val="1791939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Identify Protection Services</a:t>
            </a:r>
            <a:r>
              <a:rPr lang="en-US" sz="1800" baseline="30000" dirty="0" smtClean="0"/>
              <a:t> </a:t>
            </a:r>
            <a:r>
              <a:rPr lang="en-US" sz="1800" dirty="0" smtClean="0"/>
              <a:t>    </a:t>
            </a:r>
            <a:endParaRPr lang="en-US" sz="1800" dirty="0"/>
          </a:p>
        </p:txBody>
      </p:sp>
      <p:sp>
        <p:nvSpPr>
          <p:cNvPr id="4" name="Slide Number Placeholder 3"/>
          <p:cNvSpPr>
            <a:spLocks noGrp="1"/>
          </p:cNvSpPr>
          <p:nvPr>
            <p:ph type="sldNum" sz="quarter" idx="10"/>
          </p:nvPr>
        </p:nvSpPr>
        <p:spPr/>
        <p:txBody>
          <a:bodyPr/>
          <a:lstStyle/>
          <a:p>
            <a:fld id="{2D55A223-BDE3-4662-BD05-6BDBDD27824A}" type="slidenum">
              <a:rPr lang="en-US" smtClean="0"/>
              <a:pPr/>
              <a:t>25</a:t>
            </a:fld>
            <a:endParaRPr lang="en-US"/>
          </a:p>
        </p:txBody>
      </p:sp>
      <p:sp>
        <p:nvSpPr>
          <p:cNvPr id="5" name="Title 1"/>
          <p:cNvSpPr txBox="1">
            <a:spLocks noGrp="1"/>
          </p:cNvSpPr>
          <p:nvPr>
            <p:ph idx="1"/>
          </p:nvPr>
        </p:nvSpPr>
        <p:spPr bwMode="auto">
          <a:xfrm>
            <a:off x="85725" y="906629"/>
            <a:ext cx="8867775" cy="270661"/>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0" indent="0">
              <a:buNone/>
            </a:pPr>
            <a:r>
              <a:rPr lang="en-US" sz="2400" kern="0" dirty="0" smtClean="0">
                <a:solidFill>
                  <a:schemeClr val="bg1"/>
                </a:solidFill>
              </a:rPr>
              <a:t>  </a:t>
            </a:r>
            <a:endParaRPr lang="en-US" sz="2400" kern="0" dirty="0">
              <a:solidFill>
                <a:schemeClr val="bg1"/>
              </a:solidFill>
            </a:endParaRPr>
          </a:p>
        </p:txBody>
      </p:sp>
      <p:sp>
        <p:nvSpPr>
          <p:cNvPr id="8" name="Title 1"/>
          <p:cNvSpPr txBox="1">
            <a:spLocks/>
          </p:cNvSpPr>
          <p:nvPr/>
        </p:nvSpPr>
        <p:spPr bwMode="auto">
          <a:xfrm>
            <a:off x="75756" y="1177290"/>
            <a:ext cx="8877743" cy="5164132"/>
          </a:xfrm>
          <a:prstGeom prst="rect">
            <a:avLst/>
          </a:prstGeom>
          <a:solidFill>
            <a:schemeClr val="accent4">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5000"/>
              </a:lnSpc>
              <a:spcBef>
                <a:spcPct val="0"/>
              </a:spcBef>
              <a:spcAft>
                <a:spcPct val="0"/>
              </a:spcAft>
              <a:buClr>
                <a:schemeClr val="accent4"/>
              </a:buClr>
              <a:buFont typeface="Arial" panose="020B0604020202020204" pitchFamily="34" charset="0"/>
              <a:buChar char="•"/>
              <a:defRPr sz="2800" b="0">
                <a:solidFill>
                  <a:schemeClr val="accent2"/>
                </a:solidFill>
                <a:latin typeface="Franklin Gothic Medium" panose="020B0603020102020204" pitchFamily="34" charset="0"/>
                <a:ea typeface="+mj-ea"/>
                <a:cs typeface="+mj-cs"/>
              </a:defRPr>
            </a:lvl1pPr>
            <a:lvl2pPr marL="742950" indent="-285750" algn="l" rtl="0" eaLnBrk="1" fontAlgn="base" hangingPunct="1">
              <a:spcBef>
                <a:spcPct val="0"/>
              </a:spcBef>
              <a:spcAft>
                <a:spcPct val="0"/>
              </a:spcAft>
              <a:buChar char="–"/>
              <a:defRPr sz="2800" b="1">
                <a:solidFill>
                  <a:schemeClr val="bg1"/>
                </a:solidFill>
                <a:latin typeface="Arial" charset="0"/>
              </a:defRPr>
            </a:lvl2pPr>
            <a:lvl3pPr marL="1143000" indent="-228600" algn="l" rtl="0" eaLnBrk="1" fontAlgn="base" hangingPunct="1">
              <a:spcBef>
                <a:spcPct val="0"/>
              </a:spcBef>
              <a:spcAft>
                <a:spcPct val="0"/>
              </a:spcAft>
              <a:buChar char="•"/>
              <a:defRPr sz="2800" b="1">
                <a:solidFill>
                  <a:schemeClr val="bg1"/>
                </a:solidFill>
                <a:latin typeface="Arial" charset="0"/>
              </a:defRPr>
            </a:lvl3pPr>
            <a:lvl4pPr marL="1600200" indent="-228600" algn="l" rtl="0" eaLnBrk="1" fontAlgn="base" hangingPunct="1">
              <a:spcBef>
                <a:spcPct val="0"/>
              </a:spcBef>
              <a:spcAft>
                <a:spcPct val="0"/>
              </a:spcAft>
              <a:buChar char="–"/>
              <a:defRPr sz="2800" b="1">
                <a:solidFill>
                  <a:schemeClr val="bg1"/>
                </a:solidFill>
                <a:latin typeface="Arial" charset="0"/>
              </a:defRPr>
            </a:lvl4pPr>
            <a:lvl5pPr marL="2057400" indent="-228600" algn="l" rtl="0" eaLnBrk="1" fontAlgn="base" hangingPunct="1">
              <a:spcBef>
                <a:spcPct val="0"/>
              </a:spcBef>
              <a:spcAft>
                <a:spcPct val="0"/>
              </a:spcAft>
              <a:buChar char="»"/>
              <a:defRPr sz="2800" b="1">
                <a:solidFill>
                  <a:schemeClr val="bg1"/>
                </a:solidFill>
                <a:latin typeface="Arial" charset="0"/>
              </a:defRPr>
            </a:lvl5pPr>
            <a:lvl6pPr marL="457200" indent="-228600" algn="l" rtl="0" eaLnBrk="1" fontAlgn="base" hangingPunct="1">
              <a:spcBef>
                <a:spcPct val="0"/>
              </a:spcBef>
              <a:spcAft>
                <a:spcPct val="0"/>
              </a:spcAft>
              <a:buChar char="»"/>
              <a:defRPr sz="2800" b="1">
                <a:solidFill>
                  <a:schemeClr val="bg1"/>
                </a:solidFill>
                <a:latin typeface="Arial" charset="0"/>
              </a:defRPr>
            </a:lvl6pPr>
            <a:lvl7pPr marL="914400" indent="-228600" algn="l" rtl="0" eaLnBrk="1" fontAlgn="base" hangingPunct="1">
              <a:spcBef>
                <a:spcPct val="0"/>
              </a:spcBef>
              <a:spcAft>
                <a:spcPct val="0"/>
              </a:spcAft>
              <a:buChar char="»"/>
              <a:defRPr sz="2800" b="1">
                <a:solidFill>
                  <a:schemeClr val="bg1"/>
                </a:solidFill>
                <a:latin typeface="Arial" charset="0"/>
              </a:defRPr>
            </a:lvl7pPr>
            <a:lvl8pPr marL="1371600" indent="-228600" algn="l" rtl="0" eaLnBrk="1" fontAlgn="base" hangingPunct="1">
              <a:spcBef>
                <a:spcPct val="0"/>
              </a:spcBef>
              <a:spcAft>
                <a:spcPct val="0"/>
              </a:spcAft>
              <a:buChar char="»"/>
              <a:defRPr sz="2800" b="1">
                <a:solidFill>
                  <a:schemeClr val="bg1"/>
                </a:solidFill>
                <a:latin typeface="Arial" charset="0"/>
              </a:defRPr>
            </a:lvl8pPr>
            <a:lvl9pPr marL="1828800" indent="-228600" algn="l" rtl="0" eaLnBrk="1" fontAlgn="base" hangingPunct="1">
              <a:spcBef>
                <a:spcPct val="0"/>
              </a:spcBef>
              <a:spcAft>
                <a:spcPct val="0"/>
              </a:spcAft>
              <a:buChar char="»"/>
              <a:defRPr sz="2800" b="1">
                <a:solidFill>
                  <a:schemeClr val="bg1"/>
                </a:solidFill>
                <a:latin typeface="Arial" charset="0"/>
              </a:defRPr>
            </a:lvl9pPr>
          </a:lstStyle>
          <a:p>
            <a:pPr marL="0" indent="0">
              <a:buNone/>
            </a:pPr>
            <a:endParaRPr lang="en-US" sz="2000" dirty="0"/>
          </a:p>
          <a:p>
            <a:r>
              <a:rPr lang="en-US" sz="2000" dirty="0" smtClean="0"/>
              <a:t>Offered </a:t>
            </a:r>
            <a:r>
              <a:rPr lang="en-US" sz="2000" dirty="0"/>
              <a:t>through Experian </a:t>
            </a:r>
            <a:r>
              <a:rPr lang="en-US" sz="2000" dirty="0">
                <a:solidFill>
                  <a:srgbClr val="FF0000"/>
                </a:solidFill>
              </a:rPr>
              <a:t>at no costs </a:t>
            </a:r>
            <a:r>
              <a:rPr lang="en-US" sz="2000" dirty="0"/>
              <a:t>to employees, retirees and their dependents </a:t>
            </a:r>
            <a:r>
              <a:rPr lang="en-US" sz="2000" dirty="0" smtClean="0"/>
              <a:t>enrolled </a:t>
            </a:r>
            <a:r>
              <a:rPr lang="en-US" sz="2000" dirty="0"/>
              <a:t>in the A&amp;M Care Plans. </a:t>
            </a:r>
            <a:endParaRPr lang="en-US" sz="2000" dirty="0" smtClean="0"/>
          </a:p>
          <a:p>
            <a:endParaRPr lang="en-US" sz="2000" dirty="0"/>
          </a:p>
          <a:p>
            <a:r>
              <a:rPr lang="en-US" sz="2000" dirty="0" smtClean="0"/>
              <a:t>You </a:t>
            </a:r>
            <a:r>
              <a:rPr lang="en-US" sz="2000" dirty="0"/>
              <a:t>must be an active employee or retired from the A&amp;M System and enrolled in the A&amp;M Care or 65 Plus Plans. </a:t>
            </a:r>
            <a:endParaRPr lang="en-US" sz="2000" dirty="0" smtClean="0"/>
          </a:p>
          <a:p>
            <a:endParaRPr lang="en-US" sz="2000" dirty="0">
              <a:solidFill>
                <a:schemeClr val="tx1"/>
              </a:solidFill>
            </a:endParaRPr>
          </a:p>
          <a:p>
            <a:r>
              <a:rPr lang="en-US" sz="2000" dirty="0" smtClean="0">
                <a:solidFill>
                  <a:schemeClr val="tx1"/>
                </a:solidFill>
              </a:rPr>
              <a:t>You </a:t>
            </a:r>
            <a:r>
              <a:rPr lang="en-US" sz="2000" dirty="0">
                <a:solidFill>
                  <a:schemeClr val="tx1"/>
                </a:solidFill>
              </a:rPr>
              <a:t>must </a:t>
            </a:r>
            <a:r>
              <a:rPr lang="en-US" sz="2000" dirty="0">
                <a:solidFill>
                  <a:srgbClr val="FF0000"/>
                </a:solidFill>
              </a:rPr>
              <a:t>sign up directly with Experian </a:t>
            </a:r>
            <a:r>
              <a:rPr lang="en-US" sz="2000" dirty="0"/>
              <a:t>for identity protection services. </a:t>
            </a:r>
            <a:endParaRPr lang="en-US" sz="2000" dirty="0" smtClean="0"/>
          </a:p>
          <a:p>
            <a:endParaRPr lang="en-US" sz="2000" dirty="0"/>
          </a:p>
          <a:p>
            <a:r>
              <a:rPr lang="en-US" sz="2000" dirty="0" smtClean="0"/>
              <a:t>Visit </a:t>
            </a:r>
            <a:r>
              <a:rPr lang="en-US" sz="2000" dirty="0"/>
              <a:t>the A&amp;M System Benefits Administration website at</a:t>
            </a:r>
            <a:r>
              <a:rPr lang="en-US" sz="2000" dirty="0">
                <a:solidFill>
                  <a:srgbClr val="FF0000"/>
                </a:solidFill>
              </a:rPr>
              <a:t> </a:t>
            </a:r>
            <a:r>
              <a:rPr lang="en-US" sz="2000" b="1" dirty="0">
                <a:solidFill>
                  <a:srgbClr val="FF0000"/>
                </a:solidFill>
              </a:rPr>
              <a:t>www.tamus.edu/business/benefits-administration/employeeretiree-benefits/id-protection/</a:t>
            </a:r>
            <a:r>
              <a:rPr lang="en-US" sz="2000" b="1" dirty="0"/>
              <a:t> </a:t>
            </a:r>
            <a:r>
              <a:rPr lang="en-US" sz="2000" dirty="0"/>
              <a:t>for more details and to learn how to enroll.</a:t>
            </a:r>
          </a:p>
        </p:txBody>
      </p:sp>
      <p:pic>
        <p:nvPicPr>
          <p:cNvPr id="6" name="Picture 5"/>
          <p:cNvPicPr>
            <a:picLocks noChangeAspect="1"/>
          </p:cNvPicPr>
          <p:nvPr/>
        </p:nvPicPr>
        <p:blipFill>
          <a:blip r:embed="rId3"/>
          <a:stretch>
            <a:fillRect/>
          </a:stretch>
        </p:blipFill>
        <p:spPr>
          <a:xfrm>
            <a:off x="6164071" y="4688430"/>
            <a:ext cx="2761017" cy="1652991"/>
          </a:xfrm>
          <a:prstGeom prst="rect">
            <a:avLst/>
          </a:prstGeom>
        </p:spPr>
      </p:pic>
    </p:spTree>
    <p:extLst>
      <p:ext uri="{BB962C8B-B14F-4D97-AF65-F5344CB8AC3E}">
        <p14:creationId xmlns:p14="http://schemas.microsoft.com/office/powerpoint/2010/main" val="10688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0"/>
            <a:ext cx="9051925" cy="6858000"/>
          </a:xfrm>
          <a:prstGeom prst="rect">
            <a:avLst/>
          </a:prstGeom>
        </p:spPr>
      </p:pic>
      <p:sp>
        <p:nvSpPr>
          <p:cNvPr id="7" name="TextBox 6"/>
          <p:cNvSpPr txBox="1"/>
          <p:nvPr/>
        </p:nvSpPr>
        <p:spPr>
          <a:xfrm>
            <a:off x="4827181" y="123905"/>
            <a:ext cx="4248631" cy="899925"/>
          </a:xfrm>
          <a:prstGeom prst="rect">
            <a:avLst/>
          </a:prstGeom>
          <a:noFill/>
        </p:spPr>
        <p:txBody>
          <a:bodyPr wrap="square" lIns="91375" tIns="45688" rIns="91375" bIns="45688" rtlCol="0">
            <a:spAutoFit/>
          </a:bodyPr>
          <a:lstStyle/>
          <a:p>
            <a:pPr defTabSz="913748" fontAlgn="auto">
              <a:lnSpc>
                <a:spcPct val="82000"/>
              </a:lnSpc>
              <a:spcBef>
                <a:spcPts val="0"/>
              </a:spcBef>
              <a:spcAft>
                <a:spcPts val="0"/>
              </a:spcAft>
            </a:pPr>
            <a:r>
              <a:rPr lang="en-US" sz="3200" b="1" dirty="0" smtClean="0">
                <a:solidFill>
                  <a:srgbClr val="FFFFFF"/>
                </a:solidFill>
                <a:latin typeface="Franklin Gothic Medium" panose="020B0603020102020204" pitchFamily="34" charset="0"/>
              </a:rPr>
              <a:t>The BVA</a:t>
            </a:r>
            <a:br>
              <a:rPr lang="en-US" sz="3200" b="1" dirty="0" smtClean="0">
                <a:solidFill>
                  <a:srgbClr val="FFFFFF"/>
                </a:solidFill>
                <a:latin typeface="Franklin Gothic Medium" panose="020B0603020102020204" pitchFamily="34" charset="0"/>
              </a:rPr>
            </a:br>
            <a:r>
              <a:rPr lang="en-US" sz="3200" b="1" dirty="0" smtClean="0">
                <a:solidFill>
                  <a:srgbClr val="FFFFFF"/>
                </a:solidFill>
                <a:latin typeface="Franklin Gothic Medium" panose="020B0603020102020204" pitchFamily="34" charset="0"/>
              </a:rPr>
              <a:t>Benefits Value Advisor</a:t>
            </a:r>
            <a:endParaRPr lang="en-US" sz="3200" b="1" dirty="0">
              <a:solidFill>
                <a:srgbClr val="FFFFFF"/>
              </a:solidFill>
              <a:latin typeface="Franklin Gothic Medium" panose="020B0603020102020204" pitchFamily="34" charset="0"/>
            </a:endParaRPr>
          </a:p>
        </p:txBody>
      </p:sp>
      <p:sp>
        <p:nvSpPr>
          <p:cNvPr id="9" name="Rectangle 8"/>
          <p:cNvSpPr/>
          <p:nvPr/>
        </p:nvSpPr>
        <p:spPr>
          <a:xfrm rot="18720000">
            <a:off x="2821695" y="4801138"/>
            <a:ext cx="5213091" cy="384656"/>
          </a:xfrm>
          <a:prstGeom prst="rect">
            <a:avLst/>
          </a:prstGeom>
          <a:ln>
            <a:noFill/>
          </a:ln>
        </p:spPr>
        <p:txBody>
          <a:bodyPr wrap="square" lIns="91375" tIns="45688" rIns="91375" bIns="45688">
            <a:spAutoFit/>
          </a:bodyPr>
          <a:lstStyle/>
          <a:p>
            <a:pPr algn="ctr" defTabSz="913748" fontAlgn="auto">
              <a:spcBef>
                <a:spcPts val="0"/>
              </a:spcBef>
              <a:spcAft>
                <a:spcPts val="0"/>
              </a:spcAft>
            </a:pPr>
            <a:r>
              <a:rPr lang="en-US" sz="1900" dirty="0">
                <a:solidFill>
                  <a:srgbClr val="000000"/>
                </a:solidFill>
                <a:latin typeface="Arial"/>
              </a:rPr>
              <a:t>EDUCATION  </a:t>
            </a:r>
            <a:r>
              <a:rPr lang="en-US" sz="1900" baseline="10000" dirty="0">
                <a:solidFill>
                  <a:srgbClr val="000000"/>
                </a:solidFill>
                <a:latin typeface="Arial"/>
              </a:rPr>
              <a:t>•</a:t>
            </a:r>
            <a:r>
              <a:rPr lang="en-US" sz="1900" dirty="0">
                <a:solidFill>
                  <a:srgbClr val="000000"/>
                </a:solidFill>
                <a:latin typeface="Arial"/>
              </a:rPr>
              <a:t>  GUIDANCE  </a:t>
            </a:r>
            <a:r>
              <a:rPr lang="en-US" sz="1900" baseline="10000" dirty="0">
                <a:solidFill>
                  <a:srgbClr val="000000"/>
                </a:solidFill>
                <a:latin typeface="Arial"/>
              </a:rPr>
              <a:t>• </a:t>
            </a:r>
            <a:r>
              <a:rPr lang="en-US" sz="1900" dirty="0">
                <a:solidFill>
                  <a:srgbClr val="000000"/>
                </a:solidFill>
                <a:latin typeface="Arial"/>
              </a:rPr>
              <a:t> SUPPORT   </a:t>
            </a:r>
          </a:p>
        </p:txBody>
      </p:sp>
      <p:sp>
        <p:nvSpPr>
          <p:cNvPr id="2" name="Slide Number Placeholder 1"/>
          <p:cNvSpPr>
            <a:spLocks noGrp="1"/>
          </p:cNvSpPr>
          <p:nvPr>
            <p:ph type="sldNum" sz="quarter" idx="4"/>
          </p:nvPr>
        </p:nvSpPr>
        <p:spPr/>
        <p:txBody>
          <a:bodyPr/>
          <a:lstStyle/>
          <a:p>
            <a:pPr fontAlgn="base">
              <a:spcBef>
                <a:spcPct val="0"/>
              </a:spcBef>
              <a:spcAft>
                <a:spcPct val="0"/>
              </a:spcAft>
              <a:defRPr/>
            </a:pPr>
            <a:fld id="{1BFF99A3-9808-460D-BFC9-01E9768B4113}" type="slidenum">
              <a:rPr lang="en-US" smtClean="0">
                <a:solidFill>
                  <a:srgbClr val="FFFFFF"/>
                </a:solidFill>
              </a:rPr>
              <a:pPr fontAlgn="base">
                <a:spcBef>
                  <a:spcPct val="0"/>
                </a:spcBef>
                <a:spcAft>
                  <a:spcPct val="0"/>
                </a:spcAft>
                <a:defRPr/>
              </a:pPr>
              <a:t>26</a:t>
            </a:fld>
            <a:endParaRPr lang="en-US" dirty="0">
              <a:solidFill>
                <a:srgbClr val="FFFFFF"/>
              </a:solidFill>
            </a:endParaRPr>
          </a:p>
        </p:txBody>
      </p:sp>
      <p:sp>
        <p:nvSpPr>
          <p:cNvPr id="10" name="TextBox 9"/>
          <p:cNvSpPr txBox="1"/>
          <p:nvPr/>
        </p:nvSpPr>
        <p:spPr>
          <a:xfrm>
            <a:off x="6024730" y="4334235"/>
            <a:ext cx="3017308" cy="2490425"/>
          </a:xfrm>
          <a:prstGeom prst="rect">
            <a:avLst/>
          </a:prstGeom>
          <a:noFill/>
        </p:spPr>
        <p:txBody>
          <a:bodyPr wrap="square" rtlCol="0">
            <a:spAutoFit/>
          </a:bodyPr>
          <a:lstStyle/>
          <a:p>
            <a:pPr algn="r">
              <a:spcBef>
                <a:spcPts val="500"/>
              </a:spcBef>
            </a:pPr>
            <a:r>
              <a:rPr lang="en-US" b="1" dirty="0" smtClean="0">
                <a:solidFill>
                  <a:schemeClr val="bg1"/>
                </a:solidFill>
                <a:latin typeface="Arial"/>
              </a:rPr>
              <a:t>ONE CALL SOLUTION</a:t>
            </a:r>
          </a:p>
          <a:p>
            <a:pPr marL="285750" indent="-285750">
              <a:spcBef>
                <a:spcPts val="500"/>
              </a:spcBef>
              <a:buFont typeface="Arial" pitchFamily="34" charset="0"/>
              <a:buChar char="•"/>
            </a:pPr>
            <a:r>
              <a:rPr lang="en-US" sz="1300" b="1" dirty="0" smtClean="0">
                <a:solidFill>
                  <a:schemeClr val="bg1"/>
                </a:solidFill>
                <a:latin typeface="Arial"/>
              </a:rPr>
              <a:t>Help you understand your  benefits</a:t>
            </a:r>
          </a:p>
          <a:p>
            <a:pPr marL="285750" indent="-285750">
              <a:spcBef>
                <a:spcPts val="500"/>
              </a:spcBef>
              <a:buFont typeface="Arial" pitchFamily="34" charset="0"/>
              <a:buChar char="•"/>
            </a:pPr>
            <a:r>
              <a:rPr lang="en-US" sz="1300" b="1" dirty="0" smtClean="0">
                <a:solidFill>
                  <a:schemeClr val="bg1"/>
                </a:solidFill>
                <a:latin typeface="Arial"/>
              </a:rPr>
              <a:t>Cost comparison on X-rays, MRIs, CT Scans, maternity services, surgeries</a:t>
            </a:r>
          </a:p>
          <a:p>
            <a:pPr marL="285750" indent="-285750">
              <a:spcBef>
                <a:spcPts val="500"/>
              </a:spcBef>
              <a:buFont typeface="Arial" pitchFamily="34" charset="0"/>
              <a:buChar char="•"/>
            </a:pPr>
            <a:r>
              <a:rPr lang="en-US" sz="1300" b="1" dirty="0" smtClean="0">
                <a:solidFill>
                  <a:schemeClr val="bg1"/>
                </a:solidFill>
                <a:latin typeface="Arial"/>
              </a:rPr>
              <a:t>Appointment scheduling</a:t>
            </a:r>
          </a:p>
          <a:p>
            <a:pPr marL="285750" indent="-285750">
              <a:spcBef>
                <a:spcPts val="500"/>
              </a:spcBef>
              <a:buFont typeface="Arial" pitchFamily="34" charset="0"/>
              <a:buChar char="•"/>
            </a:pPr>
            <a:r>
              <a:rPr lang="en-US" sz="1300" b="1" dirty="0">
                <a:solidFill>
                  <a:schemeClr val="bg1"/>
                </a:solidFill>
                <a:latin typeface="Arial"/>
              </a:rPr>
              <a:t>Find in-network </a:t>
            </a:r>
            <a:r>
              <a:rPr lang="en-US" sz="1300" b="1" dirty="0" smtClean="0">
                <a:solidFill>
                  <a:schemeClr val="bg1"/>
                </a:solidFill>
                <a:latin typeface="Arial"/>
              </a:rPr>
              <a:t>providers</a:t>
            </a:r>
          </a:p>
          <a:p>
            <a:pPr marL="285750" indent="-285750">
              <a:spcBef>
                <a:spcPts val="500"/>
              </a:spcBef>
              <a:buFont typeface="Arial" pitchFamily="34" charset="0"/>
              <a:buChar char="•"/>
            </a:pPr>
            <a:r>
              <a:rPr lang="en-US" sz="1300" b="1" dirty="0" smtClean="0">
                <a:solidFill>
                  <a:schemeClr val="bg1"/>
                </a:solidFill>
                <a:latin typeface="Arial"/>
              </a:rPr>
              <a:t>Help you access online educational tools</a:t>
            </a:r>
          </a:p>
        </p:txBody>
      </p:sp>
    </p:spTree>
    <p:extLst>
      <p:ext uri="{BB962C8B-B14F-4D97-AF65-F5344CB8AC3E}">
        <p14:creationId xmlns:p14="http://schemas.microsoft.com/office/powerpoint/2010/main" val="6754039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Find a PPO Provider </a:t>
            </a:r>
            <a:endParaRPr lang="en-US" dirty="0"/>
          </a:p>
        </p:txBody>
      </p:sp>
      <p:sp>
        <p:nvSpPr>
          <p:cNvPr id="18" name="Slide Number Placeholder 5"/>
          <p:cNvSpPr>
            <a:spLocks noGrp="1"/>
          </p:cNvSpPr>
          <p:nvPr>
            <p:ph type="sldNum" sz="quarter" idx="4294967295"/>
          </p:nvPr>
        </p:nvSpPr>
        <p:spPr>
          <a:xfrm>
            <a:off x="6802062" y="6477003"/>
            <a:ext cx="2112116" cy="244475"/>
          </a:xfrm>
          <a:prstGeom prst="rect">
            <a:avLst/>
          </a:prstGeom>
        </p:spPr>
        <p:txBody>
          <a:bodyPr/>
          <a:lstStyle/>
          <a:p>
            <a:fld id="{41D4590F-4286-4E47-820A-28AEBC75787C}" type="slidenum">
              <a:rPr lang="en-US" smtClean="0">
                <a:solidFill>
                  <a:srgbClr val="FFFFFF"/>
                </a:solidFill>
              </a:rPr>
              <a:pPr/>
              <a:t>27</a:t>
            </a:fld>
            <a:endParaRPr lang="en-US">
              <a:solidFill>
                <a:srgbClr val="FFFFFF"/>
              </a:solidFill>
            </a:endParaRPr>
          </a:p>
        </p:txBody>
      </p:sp>
      <p:grpSp>
        <p:nvGrpSpPr>
          <p:cNvPr id="3" name="Group 2"/>
          <p:cNvGrpSpPr/>
          <p:nvPr/>
        </p:nvGrpSpPr>
        <p:grpSpPr>
          <a:xfrm>
            <a:off x="3269111" y="1259117"/>
            <a:ext cx="2942061" cy="4923480"/>
            <a:chOff x="3302363" y="1676514"/>
            <a:chExt cx="2971988" cy="492348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302363" y="4009806"/>
              <a:ext cx="2971987" cy="2590188"/>
            </a:xfrm>
            <a:prstGeom prst="rect">
              <a:avLst/>
            </a:prstGeom>
          </p:spPr>
        </p:pic>
        <p:grpSp>
          <p:nvGrpSpPr>
            <p:cNvPr id="5" name="Group 5"/>
            <p:cNvGrpSpPr>
              <a:grpSpLocks/>
            </p:cNvGrpSpPr>
            <p:nvPr/>
          </p:nvGrpSpPr>
          <p:grpSpPr bwMode="auto">
            <a:xfrm>
              <a:off x="3302364" y="1676514"/>
              <a:ext cx="2971987" cy="2255838"/>
              <a:chOff x="1429" y="1937"/>
              <a:chExt cx="2523" cy="1421"/>
            </a:xfrm>
          </p:grpSpPr>
          <p:sp>
            <p:nvSpPr>
              <p:cNvPr id="6" name="AutoShape 6"/>
              <p:cNvSpPr>
                <a:spLocks noChangeArrowheads="1"/>
              </p:cNvSpPr>
              <p:nvPr/>
            </p:nvSpPr>
            <p:spPr bwMode="auto">
              <a:xfrm>
                <a:off x="1429" y="1937"/>
                <a:ext cx="2523" cy="1411"/>
              </a:xfrm>
              <a:prstGeom prst="roundRect">
                <a:avLst>
                  <a:gd name="adj" fmla="val 0"/>
                </a:avLst>
              </a:prstGeom>
              <a:solidFill>
                <a:schemeClr val="accent4"/>
              </a:solidFill>
              <a:ln w="19050" algn="ctr">
                <a:noFill/>
                <a:round/>
                <a:headEnd/>
                <a:tailEnd/>
              </a:ln>
              <a:effectLst/>
              <a:extLst/>
            </p:spPr>
            <p:txBody>
              <a:bodyPr wrap="none" anchor="ctr"/>
              <a:lstStyle/>
              <a:p>
                <a:endParaRPr lang="en-US" dirty="0">
                  <a:solidFill>
                    <a:srgbClr val="000000"/>
                  </a:solidFill>
                </a:endParaRPr>
              </a:p>
            </p:txBody>
          </p:sp>
          <p:sp>
            <p:nvSpPr>
              <p:cNvPr id="7" name="Text Box 7"/>
              <p:cNvSpPr txBox="1">
                <a:spLocks noChangeArrowheads="1"/>
              </p:cNvSpPr>
              <p:nvPr/>
            </p:nvSpPr>
            <p:spPr bwMode="auto">
              <a:xfrm>
                <a:off x="1429" y="2392"/>
                <a:ext cx="2523" cy="966"/>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ct val="15000"/>
                  </a:spcAft>
                </a:pPr>
                <a:r>
                  <a:rPr lang="en-US" dirty="0">
                    <a:solidFill>
                      <a:srgbClr val="FFFFFF"/>
                    </a:solidFill>
                    <a:latin typeface="Arial" panose="020B0604020202020204" pitchFamily="34" charset="0"/>
                    <a:cs typeface="Arial" panose="020B0604020202020204" pitchFamily="34" charset="0"/>
                  </a:rPr>
                  <a:t>Call Customer Service on the back of your ID card</a:t>
                </a:r>
                <a:br>
                  <a:rPr lang="en-US" dirty="0">
                    <a:solidFill>
                      <a:srgbClr val="FFFFFF"/>
                    </a:solidFill>
                    <a:latin typeface="Arial" panose="020B0604020202020204" pitchFamily="34" charset="0"/>
                    <a:cs typeface="Arial" panose="020B0604020202020204" pitchFamily="34" charset="0"/>
                  </a:rPr>
                </a:br>
                <a:r>
                  <a:rPr lang="en-US" sz="3200" b="1" dirty="0">
                    <a:solidFill>
                      <a:srgbClr val="FFFFFF"/>
                    </a:solidFill>
                  </a:rPr>
                  <a:t>866-295-1212</a:t>
                </a:r>
                <a:endParaRPr lang="en-US" sz="3200" dirty="0">
                  <a:solidFill>
                    <a:srgbClr val="FFFFFF"/>
                  </a:solidFill>
                </a:endParaRPr>
              </a:p>
              <a:p>
                <a:pPr algn="ctr">
                  <a:lnSpc>
                    <a:spcPct val="95000"/>
                  </a:lnSpc>
                </a:pPr>
                <a:endParaRPr lang="en-US" sz="2200" b="1" dirty="0">
                  <a:solidFill>
                    <a:srgbClr val="FFFFFF"/>
                  </a:solidFill>
                  <a:latin typeface="Arial" panose="020B0604020202020204" pitchFamily="34" charset="0"/>
                  <a:cs typeface="Arial" panose="020B0604020202020204" pitchFamily="34" charset="0"/>
                </a:endParaRPr>
              </a:p>
            </p:txBody>
          </p:sp>
        </p:grpSp>
      </p:grpSp>
      <p:grpSp>
        <p:nvGrpSpPr>
          <p:cNvPr id="8" name="Group 7"/>
          <p:cNvGrpSpPr/>
          <p:nvPr/>
        </p:nvGrpSpPr>
        <p:grpSpPr>
          <a:xfrm>
            <a:off x="243338" y="1259118"/>
            <a:ext cx="2942060" cy="4951420"/>
            <a:chOff x="245812" y="1676515"/>
            <a:chExt cx="2971987" cy="4951420"/>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812" y="1676515"/>
              <a:ext cx="2971800" cy="2587752"/>
            </a:xfrm>
            <a:prstGeom prst="rect">
              <a:avLst/>
            </a:prstGeom>
          </p:spPr>
        </p:pic>
        <p:grpSp>
          <p:nvGrpSpPr>
            <p:cNvPr id="10" name="Group 5"/>
            <p:cNvGrpSpPr>
              <a:grpSpLocks/>
            </p:cNvGrpSpPr>
            <p:nvPr/>
          </p:nvGrpSpPr>
          <p:grpSpPr bwMode="auto">
            <a:xfrm>
              <a:off x="245812" y="4341933"/>
              <a:ext cx="2971987" cy="2286002"/>
              <a:chOff x="1429" y="1988"/>
              <a:chExt cx="2523" cy="1440"/>
            </a:xfrm>
          </p:grpSpPr>
          <p:sp>
            <p:nvSpPr>
              <p:cNvPr id="11" name="AutoShape 6"/>
              <p:cNvSpPr>
                <a:spLocks noChangeArrowheads="1"/>
              </p:cNvSpPr>
              <p:nvPr/>
            </p:nvSpPr>
            <p:spPr bwMode="auto">
              <a:xfrm>
                <a:off x="1429" y="1988"/>
                <a:ext cx="2523" cy="1422"/>
              </a:xfrm>
              <a:prstGeom prst="roundRect">
                <a:avLst>
                  <a:gd name="adj" fmla="val 0"/>
                </a:avLst>
              </a:prstGeom>
              <a:solidFill>
                <a:srgbClr val="00B0F0"/>
              </a:solidFill>
              <a:ln w="19050" algn="ctr">
                <a:noFill/>
                <a:round/>
                <a:headEnd/>
                <a:tailEnd/>
              </a:ln>
              <a:effectLst/>
              <a:extLst/>
            </p:spPr>
            <p:txBody>
              <a:bodyPr wrap="none" anchor="ctr"/>
              <a:lstStyle/>
              <a:p>
                <a:endParaRPr lang="en-US" dirty="0">
                  <a:solidFill>
                    <a:srgbClr val="000000"/>
                  </a:solidFill>
                </a:endParaRPr>
              </a:p>
            </p:txBody>
          </p:sp>
          <p:sp>
            <p:nvSpPr>
              <p:cNvPr id="12" name="Text Box 7"/>
              <p:cNvSpPr txBox="1">
                <a:spLocks noChangeArrowheads="1"/>
              </p:cNvSpPr>
              <p:nvPr/>
            </p:nvSpPr>
            <p:spPr bwMode="auto">
              <a:xfrm>
                <a:off x="1429" y="2209"/>
                <a:ext cx="2523" cy="1219"/>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spcBef>
                    <a:spcPct val="50000"/>
                  </a:spcBef>
                </a:pPr>
                <a:r>
                  <a:rPr lang="en-US" dirty="0">
                    <a:solidFill>
                      <a:srgbClr val="FFFFFF"/>
                    </a:solidFill>
                    <a:latin typeface="Arial" panose="020B0604020202020204" pitchFamily="34" charset="0"/>
                    <a:cs typeface="Arial" panose="020B0604020202020204" pitchFamily="34" charset="0"/>
                  </a:rPr>
                  <a:t>From your computer OR mobile phone, log on to </a:t>
                </a:r>
                <a:r>
                  <a:rPr lang="en-US" sz="2400" b="1" dirty="0" smtClean="0">
                    <a:solidFill>
                      <a:srgbClr val="FFFFFF"/>
                    </a:solidFill>
                    <a:latin typeface="Arial" panose="020B0604020202020204" pitchFamily="34" charset="0"/>
                    <a:cs typeface="Arial" panose="020B0604020202020204" pitchFamily="34" charset="0"/>
                  </a:rPr>
                  <a:t>bcbstx.com</a:t>
                </a:r>
                <a:r>
                  <a:rPr lang="en-US" sz="2400" dirty="0">
                    <a:solidFill>
                      <a:srgbClr val="FFFFFF"/>
                    </a:solidFill>
                    <a:latin typeface="Arial" panose="020B0604020202020204" pitchFamily="34" charset="0"/>
                    <a:cs typeface="Arial" panose="020B0604020202020204" pitchFamily="34" charset="0"/>
                  </a:rPr>
                  <a:t/>
                </a:r>
                <a:br>
                  <a:rPr lang="en-US" sz="2400"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and click on </a:t>
                </a:r>
                <a:br>
                  <a:rPr lang="en-US" dirty="0">
                    <a:solidFill>
                      <a:srgbClr val="FFFFFF"/>
                    </a:solidFill>
                    <a:latin typeface="Arial" panose="020B0604020202020204" pitchFamily="34" charset="0"/>
                    <a:cs typeface="Arial" panose="020B0604020202020204" pitchFamily="34" charset="0"/>
                  </a:rPr>
                </a:br>
                <a:r>
                  <a:rPr lang="en-US" sz="2400" b="1" dirty="0" smtClean="0">
                    <a:solidFill>
                      <a:srgbClr val="FFFFFF"/>
                    </a:solidFill>
                    <a:latin typeface="Arial" panose="020B0604020202020204" pitchFamily="34" charset="0"/>
                    <a:cs typeface="Arial" panose="020B0604020202020204" pitchFamily="34" charset="0"/>
                  </a:rPr>
                  <a:t>“Doctors and Hospitals”</a:t>
                </a:r>
                <a:endParaRPr lang="en-US" sz="2400" b="1" dirty="0">
                  <a:solidFill>
                    <a:srgbClr val="FFFFFF"/>
                  </a:solidFill>
                  <a:latin typeface="Arial" panose="020B0604020202020204" pitchFamily="34" charset="0"/>
                  <a:cs typeface="Arial" panose="020B0604020202020204" pitchFamily="34" charset="0"/>
                </a:endParaRPr>
              </a:p>
            </p:txBody>
          </p:sp>
        </p:grpSp>
      </p:grpSp>
      <p:grpSp>
        <p:nvGrpSpPr>
          <p:cNvPr id="13" name="Group 12"/>
          <p:cNvGrpSpPr/>
          <p:nvPr/>
        </p:nvGrpSpPr>
        <p:grpSpPr>
          <a:xfrm>
            <a:off x="6289727" y="1259118"/>
            <a:ext cx="2489617" cy="4922846"/>
            <a:chOff x="6353705" y="1676515"/>
            <a:chExt cx="2514941" cy="4922846"/>
          </a:xfrm>
        </p:grpSpPr>
        <p:grpSp>
          <p:nvGrpSpPr>
            <p:cNvPr id="14" name="Group 5"/>
            <p:cNvGrpSpPr>
              <a:grpSpLocks/>
            </p:cNvGrpSpPr>
            <p:nvPr/>
          </p:nvGrpSpPr>
          <p:grpSpPr bwMode="auto">
            <a:xfrm>
              <a:off x="6353705" y="4341934"/>
              <a:ext cx="2514941" cy="2257427"/>
              <a:chOff x="1711" y="1988"/>
              <a:chExt cx="2135" cy="1422"/>
            </a:xfrm>
          </p:grpSpPr>
          <p:sp>
            <p:nvSpPr>
              <p:cNvPr id="16" name="AutoShape 6"/>
              <p:cNvSpPr>
                <a:spLocks noChangeArrowheads="1"/>
              </p:cNvSpPr>
              <p:nvPr/>
            </p:nvSpPr>
            <p:spPr bwMode="auto">
              <a:xfrm>
                <a:off x="1711" y="1988"/>
                <a:ext cx="2135" cy="1422"/>
              </a:xfrm>
              <a:prstGeom prst="roundRect">
                <a:avLst>
                  <a:gd name="adj" fmla="val 0"/>
                </a:avLst>
              </a:prstGeom>
              <a:solidFill>
                <a:schemeClr val="accent6">
                  <a:lumMod val="75000"/>
                  <a:lumOff val="25000"/>
                </a:schemeClr>
              </a:solidFill>
              <a:ln w="19050" algn="ctr">
                <a:noFill/>
                <a:round/>
                <a:headEnd/>
                <a:tailEnd/>
              </a:ln>
              <a:effectLst/>
              <a:extLst/>
            </p:spPr>
            <p:txBody>
              <a:bodyPr wrap="none" anchor="ctr"/>
              <a:lstStyle/>
              <a:p>
                <a:endParaRPr lang="en-US" dirty="0">
                  <a:solidFill>
                    <a:srgbClr val="000000"/>
                  </a:solidFill>
                  <a:latin typeface="Arial" panose="020B0604020202020204" pitchFamily="34" charset="0"/>
                  <a:cs typeface="Arial" panose="020B0604020202020204" pitchFamily="34" charset="0"/>
                </a:endParaRPr>
              </a:p>
            </p:txBody>
          </p:sp>
          <p:sp>
            <p:nvSpPr>
              <p:cNvPr id="17" name="Text Box 7"/>
              <p:cNvSpPr txBox="1">
                <a:spLocks noChangeArrowheads="1"/>
              </p:cNvSpPr>
              <p:nvPr/>
            </p:nvSpPr>
            <p:spPr bwMode="auto">
              <a:xfrm>
                <a:off x="1711" y="2191"/>
                <a:ext cx="2135" cy="64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spcBef>
                    <a:spcPct val="50000"/>
                  </a:spcBef>
                </a:pPr>
                <a:r>
                  <a:rPr lang="en-US" b="1" dirty="0" smtClean="0">
                    <a:solidFill>
                      <a:srgbClr val="FFFFFF"/>
                    </a:solidFill>
                    <a:latin typeface="Arial" panose="020B0604020202020204" pitchFamily="34" charset="0"/>
                    <a:cs typeface="Arial" panose="020B0604020202020204" pitchFamily="34" charset="0"/>
                  </a:rPr>
                  <a:t>For Worldwide Assistance, call</a:t>
                </a:r>
              </a:p>
              <a:p>
                <a:pPr algn="ctr">
                  <a:lnSpc>
                    <a:spcPct val="95000"/>
                  </a:lnSpc>
                  <a:spcBef>
                    <a:spcPct val="50000"/>
                  </a:spcBef>
                </a:pPr>
                <a:r>
                  <a:rPr lang="en-US" sz="1600" b="1" dirty="0" smtClean="0">
                    <a:solidFill>
                      <a:srgbClr val="FFFFFF"/>
                    </a:solidFill>
                    <a:latin typeface="Arial" panose="020B0604020202020204" pitchFamily="34" charset="0"/>
                    <a:cs typeface="Arial" panose="020B0604020202020204" pitchFamily="34" charset="0"/>
                  </a:rPr>
                  <a:t>1-800-810 BLUE </a:t>
                </a:r>
                <a:r>
                  <a:rPr lang="en-US" b="1" dirty="0" smtClean="0">
                    <a:solidFill>
                      <a:srgbClr val="FFFFFF"/>
                    </a:solidFill>
                    <a:latin typeface="Arial" panose="020B0604020202020204" pitchFamily="34" charset="0"/>
                    <a:cs typeface="Arial" panose="020B0604020202020204" pitchFamily="34" charset="0"/>
                  </a:rPr>
                  <a:t>(</a:t>
                </a:r>
                <a:r>
                  <a:rPr lang="en-US" sz="1600" b="1" dirty="0" smtClean="0">
                    <a:solidFill>
                      <a:srgbClr val="FFFFFF"/>
                    </a:solidFill>
                    <a:latin typeface="Arial" panose="020B0604020202020204" pitchFamily="34" charset="0"/>
                    <a:cs typeface="Arial" panose="020B0604020202020204" pitchFamily="34" charset="0"/>
                  </a:rPr>
                  <a:t>2583)</a:t>
                </a:r>
                <a:endParaRPr lang="en-US" sz="1600" dirty="0">
                  <a:solidFill>
                    <a:srgbClr val="FFFFFF"/>
                  </a:solidFill>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rcRect/>
            <a:stretch/>
          </p:blipFill>
          <p:spPr>
            <a:xfrm>
              <a:off x="6353706" y="1676515"/>
              <a:ext cx="2514940" cy="2587752"/>
            </a:xfrm>
            <a:prstGeom prst="rect">
              <a:avLst/>
            </a:prstGeom>
          </p:spPr>
        </p:pic>
      </p:grpSp>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3207" t="6918" r="15512"/>
          <a:stretch/>
        </p:blipFill>
        <p:spPr>
          <a:xfrm>
            <a:off x="243338" y="1259118"/>
            <a:ext cx="2941876" cy="2587752"/>
          </a:xfrm>
          <a:prstGeom prst="rect">
            <a:avLst/>
          </a:prstGeom>
        </p:spPr>
      </p:pic>
    </p:spTree>
    <p:extLst>
      <p:ext uri="{BB962C8B-B14F-4D97-AF65-F5344CB8AC3E}">
        <p14:creationId xmlns:p14="http://schemas.microsoft.com/office/powerpoint/2010/main" val="1079460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ommon\EMI PRESENTATIONS\Kam Omo\Cut out images\guy5_no shadow.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5105" y="2150733"/>
            <a:ext cx="3294681" cy="4480560"/>
          </a:xfrm>
          <a:prstGeom prst="rect">
            <a:avLst/>
          </a:prstGeom>
          <a:noFill/>
          <a:extLst>
            <a:ext uri="{909E8E84-426E-40DD-AFC4-6F175D3DCCD1}">
              <a14:hiddenFill xmlns:a14="http://schemas.microsoft.com/office/drawing/2010/main">
                <a:solidFill>
                  <a:srgbClr val="FFFFFF"/>
                </a:solidFill>
              </a14:hiddenFill>
            </a:ext>
          </a:extLst>
        </p:spPr>
      </p:pic>
      <p:sp>
        <p:nvSpPr>
          <p:cNvPr id="1724419" name="Rectangle 3"/>
          <p:cNvSpPr>
            <a:spLocks noChangeArrowheads="1"/>
          </p:cNvSpPr>
          <p:nvPr/>
        </p:nvSpPr>
        <p:spPr bwMode="auto">
          <a:xfrm>
            <a:off x="581907" y="1643390"/>
            <a:ext cx="6562646" cy="290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5" lvl="1" indent="-288925">
              <a:spcBef>
                <a:spcPct val="36000"/>
              </a:spcBef>
              <a:buClr>
                <a:srgbClr val="0070C0"/>
              </a:buClr>
              <a:buSzPct val="125000"/>
              <a:buFontTx/>
              <a:buChar char="•"/>
            </a:pPr>
            <a:r>
              <a:rPr lang="en-US" dirty="0">
                <a:solidFill>
                  <a:srgbClr val="000000"/>
                </a:solidFill>
                <a:latin typeface="Arial" panose="020B0604020202020204" pitchFamily="34" charset="0"/>
                <a:cs typeface="Arial" panose="020B0604020202020204" pitchFamily="34" charset="0"/>
              </a:rPr>
              <a:t>Medical benefit coverage questions</a:t>
            </a:r>
          </a:p>
          <a:p>
            <a:pPr marL="288925" lvl="1" indent="-288925">
              <a:spcBef>
                <a:spcPct val="36000"/>
              </a:spcBef>
              <a:buClr>
                <a:srgbClr val="0070C0"/>
              </a:buClr>
              <a:buSzPct val="125000"/>
              <a:buFontTx/>
              <a:buChar char="•"/>
            </a:pPr>
            <a:r>
              <a:rPr lang="en-US" sz="1800" dirty="0" smtClean="0">
                <a:solidFill>
                  <a:srgbClr val="000000"/>
                </a:solidFill>
                <a:latin typeface="Arial" panose="020B0604020202020204" pitchFamily="34" charset="0"/>
                <a:cs typeface="Arial" panose="020B0604020202020204" pitchFamily="34" charset="0"/>
              </a:rPr>
              <a:t>Help </a:t>
            </a:r>
            <a:r>
              <a:rPr lang="en-US" sz="1800" dirty="0">
                <a:solidFill>
                  <a:srgbClr val="000000"/>
                </a:solidFill>
                <a:latin typeface="Arial" panose="020B0604020202020204" pitchFamily="34" charset="0"/>
                <a:cs typeface="Arial" panose="020B0604020202020204" pitchFamily="34" charset="0"/>
              </a:rPr>
              <a:t>with finding network </a:t>
            </a:r>
            <a:r>
              <a:rPr lang="en-US" sz="1800" dirty="0" smtClean="0">
                <a:solidFill>
                  <a:srgbClr val="000000"/>
                </a:solidFill>
                <a:latin typeface="Arial" panose="020B0604020202020204" pitchFamily="34" charset="0"/>
                <a:cs typeface="Arial" panose="020B0604020202020204" pitchFamily="34" charset="0"/>
              </a:rPr>
              <a:t>providers</a:t>
            </a:r>
          </a:p>
          <a:p>
            <a:pPr marL="288925" lvl="1" indent="-288925">
              <a:spcBef>
                <a:spcPct val="36000"/>
              </a:spcBef>
              <a:buClr>
                <a:srgbClr val="0070C0"/>
              </a:buClr>
              <a:buSzPct val="125000"/>
              <a:buFontTx/>
              <a:buChar char="•"/>
            </a:pPr>
            <a:r>
              <a:rPr lang="en-US" dirty="0" smtClean="0">
                <a:solidFill>
                  <a:srgbClr val="000000"/>
                </a:solidFill>
                <a:latin typeface="Arial" panose="020B0604020202020204" pitchFamily="34" charset="0"/>
                <a:cs typeface="Arial" panose="020B0604020202020204" pitchFamily="34" charset="0"/>
              </a:rPr>
              <a:t>Help from a Benefits Value Advisor</a:t>
            </a:r>
            <a:endParaRPr lang="en-US" sz="1800" dirty="0">
              <a:solidFill>
                <a:srgbClr val="000000"/>
              </a:solidFill>
              <a:latin typeface="Arial" panose="020B0604020202020204" pitchFamily="34" charset="0"/>
              <a:cs typeface="Arial" panose="020B0604020202020204" pitchFamily="34" charset="0"/>
            </a:endParaRPr>
          </a:p>
          <a:p>
            <a:pPr marL="288925" lvl="1" indent="-288925">
              <a:spcBef>
                <a:spcPct val="36000"/>
              </a:spcBef>
              <a:buClr>
                <a:srgbClr val="0070C0"/>
              </a:buClr>
              <a:buSzPct val="125000"/>
              <a:buFontTx/>
              <a:buChar char="•"/>
            </a:pPr>
            <a:r>
              <a:rPr lang="en-US" dirty="0">
                <a:solidFill>
                  <a:srgbClr val="000000"/>
                </a:solidFill>
                <a:latin typeface="Arial" panose="020B0604020202020204" pitchFamily="34" charset="0"/>
                <a:cs typeface="Arial" panose="020B0604020202020204" pitchFamily="34" charset="0"/>
              </a:rPr>
              <a:t>ID card requests</a:t>
            </a:r>
          </a:p>
          <a:p>
            <a:pPr marL="288925" lvl="1" indent="-288925">
              <a:spcBef>
                <a:spcPct val="36000"/>
              </a:spcBef>
              <a:buClr>
                <a:srgbClr val="0070C0"/>
              </a:buClr>
              <a:buSzPct val="125000"/>
              <a:buFontTx/>
              <a:buChar char="•"/>
            </a:pPr>
            <a:r>
              <a:rPr lang="en-US" sz="1800" dirty="0" smtClean="0">
                <a:solidFill>
                  <a:srgbClr val="000000"/>
                </a:solidFill>
                <a:latin typeface="Arial" panose="020B0604020202020204" pitchFamily="34" charset="0"/>
                <a:cs typeface="Arial" panose="020B0604020202020204" pitchFamily="34" charset="0"/>
              </a:rPr>
              <a:t>Help </a:t>
            </a:r>
            <a:r>
              <a:rPr lang="en-US" sz="1800" dirty="0">
                <a:solidFill>
                  <a:srgbClr val="000000"/>
                </a:solidFill>
                <a:latin typeface="Arial" panose="020B0604020202020204" pitchFamily="34" charset="0"/>
                <a:cs typeface="Arial" panose="020B0604020202020204" pitchFamily="34" charset="0"/>
              </a:rPr>
              <a:t>with navigating online tools</a:t>
            </a:r>
          </a:p>
          <a:p>
            <a:pPr marL="288925" lvl="1" indent="-288925">
              <a:spcBef>
                <a:spcPct val="36000"/>
              </a:spcBef>
              <a:buClr>
                <a:srgbClr val="0070C0"/>
              </a:buClr>
              <a:buSzPct val="125000"/>
              <a:buFontTx/>
              <a:buChar char="•"/>
            </a:pPr>
            <a:r>
              <a:rPr lang="en-US" sz="1800" dirty="0" smtClean="0">
                <a:solidFill>
                  <a:srgbClr val="000000"/>
                </a:solidFill>
                <a:latin typeface="Arial" panose="020B0604020202020204" pitchFamily="34" charset="0"/>
                <a:cs typeface="Arial" panose="020B0604020202020204" pitchFamily="34" charset="0"/>
              </a:rPr>
              <a:t>Health </a:t>
            </a:r>
            <a:r>
              <a:rPr lang="en-US" sz="1800" dirty="0">
                <a:solidFill>
                  <a:srgbClr val="000000"/>
                </a:solidFill>
                <a:latin typeface="Arial" panose="020B0604020202020204" pitchFamily="34" charset="0"/>
                <a:cs typeface="Arial" panose="020B0604020202020204" pitchFamily="34" charset="0"/>
              </a:rPr>
              <a:t>education and </a:t>
            </a:r>
            <a:r>
              <a:rPr lang="en-US" sz="1800" dirty="0" smtClean="0">
                <a:solidFill>
                  <a:srgbClr val="000000"/>
                </a:solidFill>
                <a:latin typeface="Arial" panose="020B0604020202020204" pitchFamily="34" charset="0"/>
                <a:cs typeface="Arial" panose="020B0604020202020204" pitchFamily="34" charset="0"/>
              </a:rPr>
              <a:t>transfer to</a:t>
            </a:r>
            <a:br>
              <a:rPr lang="en-US" sz="1800" dirty="0" smtClean="0">
                <a:solidFill>
                  <a:srgbClr val="000000"/>
                </a:solidFill>
                <a:latin typeface="Arial" panose="020B0604020202020204" pitchFamily="34" charset="0"/>
                <a:cs typeface="Arial" panose="020B0604020202020204" pitchFamily="34" charset="0"/>
              </a:rPr>
            </a:br>
            <a:r>
              <a:rPr lang="en-US" sz="1800" dirty="0" smtClean="0">
                <a:solidFill>
                  <a:srgbClr val="000000"/>
                </a:solidFill>
                <a:latin typeface="Arial" panose="020B0604020202020204" pitchFamily="34" charset="0"/>
                <a:cs typeface="Arial" panose="020B0604020202020204" pitchFamily="34" charset="0"/>
              </a:rPr>
              <a:t>other health programs</a:t>
            </a:r>
          </a:p>
          <a:p>
            <a:pPr marL="288925" lvl="1" indent="-288925">
              <a:spcBef>
                <a:spcPct val="36000"/>
              </a:spcBef>
              <a:buClr>
                <a:srgbClr val="0070C0"/>
              </a:buClr>
              <a:buSzPct val="125000"/>
              <a:buFontTx/>
              <a:buChar char="•"/>
            </a:pPr>
            <a:r>
              <a:rPr lang="en-US" dirty="0">
                <a:solidFill>
                  <a:srgbClr val="000000"/>
                </a:solidFill>
                <a:latin typeface="Arial" panose="020B0604020202020204" pitchFamily="34" charset="0"/>
                <a:cs typeface="Arial" panose="020B0604020202020204" pitchFamily="34" charset="0"/>
              </a:rPr>
              <a:t>Claim questions or </a:t>
            </a:r>
            <a:r>
              <a:rPr lang="en-US" dirty="0" smtClean="0">
                <a:solidFill>
                  <a:srgbClr val="000000"/>
                </a:solidFill>
                <a:latin typeface="Arial" panose="020B0604020202020204" pitchFamily="34" charset="0"/>
                <a:cs typeface="Arial" panose="020B0604020202020204" pitchFamily="34" charset="0"/>
              </a:rPr>
              <a:t>status</a:t>
            </a:r>
          </a:p>
        </p:txBody>
      </p:sp>
      <p:sp>
        <p:nvSpPr>
          <p:cNvPr id="1724428" name="Rectangle 12"/>
          <p:cNvSpPr>
            <a:spLocks noChangeArrowheads="1"/>
          </p:cNvSpPr>
          <p:nvPr/>
        </p:nvSpPr>
        <p:spPr bwMode="auto">
          <a:xfrm>
            <a:off x="581907" y="1120170"/>
            <a:ext cx="7555273" cy="5232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spcAft>
                <a:spcPct val="25000"/>
              </a:spcAft>
              <a:buClr>
                <a:srgbClr val="000000"/>
              </a:buClr>
            </a:pPr>
            <a:r>
              <a:rPr lang="en-US" sz="2800" b="1" dirty="0">
                <a:solidFill>
                  <a:srgbClr val="006DBB"/>
                </a:solidFill>
                <a:latin typeface="Arial" panose="020B0604020202020204" pitchFamily="34" charset="0"/>
                <a:cs typeface="Arial" panose="020B0604020202020204" pitchFamily="34" charset="0"/>
              </a:rPr>
              <a:t>Call </a:t>
            </a:r>
            <a:r>
              <a:rPr lang="en-US" sz="2800" b="1" dirty="0" smtClean="0">
                <a:solidFill>
                  <a:srgbClr val="006DBB"/>
                </a:solidFill>
                <a:latin typeface="Arial" panose="020B0604020202020204" pitchFamily="34" charset="0"/>
                <a:cs typeface="Arial" panose="020B0604020202020204" pitchFamily="34" charset="0"/>
              </a:rPr>
              <a:t>your BCBSTX </a:t>
            </a:r>
            <a:r>
              <a:rPr lang="en-US" sz="2800" b="1" dirty="0">
                <a:solidFill>
                  <a:srgbClr val="006DBB"/>
                </a:solidFill>
                <a:latin typeface="Arial" panose="020B0604020202020204" pitchFamily="34" charset="0"/>
                <a:cs typeface="Arial" panose="020B0604020202020204" pitchFamily="34" charset="0"/>
              </a:rPr>
              <a:t>customer service </a:t>
            </a:r>
            <a:r>
              <a:rPr lang="en-US" sz="2800" b="1" dirty="0" smtClean="0">
                <a:solidFill>
                  <a:srgbClr val="006DBB"/>
                </a:solidFill>
                <a:latin typeface="Arial" panose="020B0604020202020204" pitchFamily="34" charset="0"/>
                <a:cs typeface="Arial" panose="020B0604020202020204" pitchFamily="34" charset="0"/>
              </a:rPr>
              <a:t>team</a:t>
            </a:r>
            <a:endParaRPr lang="en-US" sz="2800" b="1" dirty="0">
              <a:solidFill>
                <a:srgbClr val="006DBB"/>
              </a:solidFill>
              <a:latin typeface="Arial" panose="020B0604020202020204" pitchFamily="34" charset="0"/>
              <a:cs typeface="Arial" panose="020B0604020202020204" pitchFamily="34" charset="0"/>
            </a:endParaRPr>
          </a:p>
        </p:txBody>
      </p:sp>
      <p:sp>
        <p:nvSpPr>
          <p:cNvPr id="13" name="Rectangle 96"/>
          <p:cNvSpPr>
            <a:spLocks noChangeArrowheads="1"/>
          </p:cNvSpPr>
          <p:nvPr/>
        </p:nvSpPr>
        <p:spPr bwMode="auto">
          <a:xfrm>
            <a:off x="1317740" y="5318043"/>
            <a:ext cx="2733441" cy="1180323"/>
          </a:xfrm>
          <a:prstGeom prst="rect">
            <a:avLst/>
          </a:prstGeom>
          <a:solidFill>
            <a:srgbClr val="0070C0"/>
          </a:solidFill>
          <a:ln>
            <a:noFill/>
          </a:ln>
          <a:effectLst/>
          <a:extLst/>
        </p:spPr>
        <p:txBody>
          <a:bodyPr wrap="none">
            <a:spAutoFit/>
          </a:bodyPr>
          <a:lstStyle/>
          <a:p>
            <a:pPr algn="ctr">
              <a:spcAft>
                <a:spcPct val="15000"/>
              </a:spcAft>
            </a:pPr>
            <a:r>
              <a:rPr lang="en-US" sz="3200" b="1" dirty="0" smtClean="0">
                <a:solidFill>
                  <a:schemeClr val="bg1"/>
                </a:solidFill>
              </a:rPr>
              <a:t>866-295-1212</a:t>
            </a:r>
            <a:r>
              <a:rPr lang="en-US" sz="4800" b="1" dirty="0" smtClean="0">
                <a:solidFill>
                  <a:schemeClr val="bg1"/>
                </a:solidFill>
              </a:rPr>
              <a:t/>
            </a:r>
            <a:br>
              <a:rPr lang="en-US" sz="4800" b="1" dirty="0" smtClean="0">
                <a:solidFill>
                  <a:schemeClr val="bg1"/>
                </a:solidFill>
              </a:rPr>
            </a:br>
            <a:r>
              <a:rPr lang="en-US" b="1" dirty="0" smtClean="0"/>
              <a:t>8 am to 8 pm / CST </a:t>
            </a:r>
          </a:p>
          <a:p>
            <a:pPr algn="ctr">
              <a:spcAft>
                <a:spcPct val="15000"/>
              </a:spcAft>
            </a:pPr>
            <a:r>
              <a:rPr lang="en-US" b="1" dirty="0" smtClean="0"/>
              <a:t> Monday -Friday</a:t>
            </a:r>
            <a:endParaRPr lang="en-US" dirty="0"/>
          </a:p>
        </p:txBody>
      </p:sp>
      <p:sp>
        <p:nvSpPr>
          <p:cNvPr id="2" name="Title 1"/>
          <p:cNvSpPr>
            <a:spLocks noGrp="1"/>
          </p:cNvSpPr>
          <p:nvPr>
            <p:ph type="title"/>
          </p:nvPr>
        </p:nvSpPr>
        <p:spPr>
          <a:xfrm>
            <a:off x="276957" y="0"/>
            <a:ext cx="8523896" cy="1143000"/>
          </a:xfrm>
        </p:spPr>
        <p:txBody>
          <a:bodyPr/>
          <a:lstStyle/>
          <a:p>
            <a:r>
              <a:rPr lang="en-US" dirty="0"/>
              <a:t>Service that Takes </a:t>
            </a:r>
            <a:r>
              <a:rPr lang="en-US" dirty="0">
                <a:solidFill>
                  <a:schemeClr val="accent4"/>
                </a:solidFill>
              </a:rPr>
              <a:t>You</a:t>
            </a:r>
            <a:r>
              <a:rPr lang="en-US" dirty="0"/>
              <a:t> Out of the </a:t>
            </a:r>
            <a:r>
              <a:rPr lang="en-US" dirty="0" smtClean="0"/>
              <a:t>Middle</a:t>
            </a:r>
            <a:endParaRPr lang="en-US" dirty="0"/>
          </a:p>
        </p:txBody>
      </p:sp>
      <p:sp>
        <p:nvSpPr>
          <p:cNvPr id="9" name="Slide Number Placeholder 1"/>
          <p:cNvSpPr>
            <a:spLocks noGrp="1"/>
          </p:cNvSpPr>
          <p:nvPr>
            <p:ph type="sldNum" sz="quarter" idx="10"/>
          </p:nvPr>
        </p:nvSpPr>
        <p:spPr>
          <a:xfrm>
            <a:off x="6945140" y="6623053"/>
            <a:ext cx="2112116" cy="244475"/>
          </a:xfrm>
        </p:spPr>
        <p:txBody>
          <a:bodyPr/>
          <a:lstStyle/>
          <a:p>
            <a:pPr>
              <a:defRPr/>
            </a:pPr>
            <a:fld id="{300CA7FA-FB60-4BD2-8866-A8D4DB6AD753}" type="slidenum">
              <a:rPr lang="en-US" smtClean="0"/>
              <a:pPr>
                <a:defRPr/>
              </a:pPr>
              <a:t>28</a:t>
            </a:fld>
            <a:endParaRPr lang="en-US" dirty="0"/>
          </a:p>
        </p:txBody>
      </p:sp>
    </p:spTree>
    <p:extLst>
      <p:ext uri="{BB962C8B-B14F-4D97-AF65-F5344CB8AC3E}">
        <p14:creationId xmlns:p14="http://schemas.microsoft.com/office/powerpoint/2010/main" val="343662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dirty="0"/>
          </a:p>
        </p:txBody>
      </p:sp>
      <p:sp>
        <p:nvSpPr>
          <p:cNvPr id="3" name="TextBox 10"/>
          <p:cNvSpPr txBox="1">
            <a:spLocks/>
          </p:cNvSpPr>
          <p:nvPr/>
        </p:nvSpPr>
        <p:spPr>
          <a:xfrm>
            <a:off x="3657600" y="4892634"/>
            <a:ext cx="5394325" cy="1140031"/>
          </a:xfrm>
          <a:prstGeom prst="roundRect">
            <a:avLst>
              <a:gd name="adj" fmla="val 7395"/>
            </a:avLst>
          </a:prstGeom>
          <a:solidFill>
            <a:srgbClr val="D48886"/>
          </a:solidFill>
          <a:ln>
            <a:noFill/>
          </a:ln>
        </p:spPr>
        <p:style>
          <a:lnRef idx="2">
            <a:schemeClr val="accent2"/>
          </a:lnRef>
          <a:fillRef idx="1">
            <a:schemeClr val="lt1"/>
          </a:fillRef>
          <a:effectRef idx="0">
            <a:schemeClr val="accent2"/>
          </a:effectRef>
          <a:fontRef idx="minor">
            <a:schemeClr val="dk1"/>
          </a:fontRef>
        </p:style>
        <p:txBody>
          <a:bodyPr wrap="square" lIns="137160" tIns="73152" rtlCol="0" anchor="ctr">
            <a:noAutofit/>
          </a:bodyPr>
          <a:lstStyle/>
          <a:p>
            <a:pPr marL="0" marR="0" algn="ctr" fontAlgn="base">
              <a:spcBef>
                <a:spcPts val="0"/>
              </a:spcBef>
              <a:spcAft>
                <a:spcPts val="0"/>
              </a:spcAft>
            </a:pPr>
            <a:r>
              <a:rPr lang="en-US" sz="2000" b="1" kern="1200" dirty="0">
                <a:solidFill>
                  <a:srgbClr val="000000"/>
                </a:solidFill>
                <a:effectLst/>
                <a:ea typeface="Times New Roman"/>
                <a:cs typeface="Times New Roman"/>
              </a:rPr>
              <a:t>Your 2016-2017</a:t>
            </a:r>
            <a:endParaRPr lang="en-US" sz="2000" dirty="0">
              <a:effectLst/>
              <a:ea typeface="Times New Roman"/>
            </a:endParaRPr>
          </a:p>
          <a:p>
            <a:pPr marL="0" marR="0" algn="ctr" fontAlgn="base">
              <a:spcBef>
                <a:spcPts val="0"/>
              </a:spcBef>
              <a:spcAft>
                <a:spcPts val="0"/>
              </a:spcAft>
            </a:pPr>
            <a:r>
              <a:rPr lang="en-US" sz="2000" b="1" kern="1200" dirty="0">
                <a:solidFill>
                  <a:srgbClr val="000000"/>
                </a:solidFill>
                <a:effectLst/>
                <a:ea typeface="Times New Roman"/>
                <a:cs typeface="Times New Roman"/>
              </a:rPr>
              <a:t>A&amp;M Care Benefits At-a-Glance</a:t>
            </a:r>
            <a:endParaRPr lang="en-US" sz="2000" dirty="0">
              <a:effectLst/>
              <a:ea typeface="Times New Roman"/>
            </a:endParaRPr>
          </a:p>
        </p:txBody>
      </p:sp>
    </p:spTree>
    <p:extLst>
      <p:ext uri="{BB962C8B-B14F-4D97-AF65-F5344CB8AC3E}">
        <p14:creationId xmlns:p14="http://schemas.microsoft.com/office/powerpoint/2010/main" val="345183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solidFill>
                  <a:schemeClr val="tx1"/>
                </a:solidFill>
              </a:rPr>
              <a:t>SilverSneakers</a:t>
            </a:r>
            <a:r>
              <a:rPr lang="en-US" sz="1800" baseline="30000" dirty="0" smtClean="0"/>
              <a:t> </a:t>
            </a:r>
            <a:r>
              <a:rPr lang="en-US" sz="1800" baseline="30000" dirty="0"/>
              <a:t>®</a:t>
            </a:r>
            <a:r>
              <a:rPr lang="en-US" sz="1800" dirty="0" smtClean="0"/>
              <a:t>    </a:t>
            </a:r>
            <a:endParaRPr lang="en-US" sz="1800" dirty="0"/>
          </a:p>
        </p:txBody>
      </p:sp>
      <p:sp>
        <p:nvSpPr>
          <p:cNvPr id="4" name="Slide Number Placeholder 3"/>
          <p:cNvSpPr>
            <a:spLocks noGrp="1"/>
          </p:cNvSpPr>
          <p:nvPr>
            <p:ph type="sldNum" sz="quarter" idx="10"/>
          </p:nvPr>
        </p:nvSpPr>
        <p:spPr/>
        <p:txBody>
          <a:bodyPr/>
          <a:lstStyle/>
          <a:p>
            <a:fld id="{2D55A223-BDE3-4662-BD05-6BDBDD27824A}" type="slidenum">
              <a:rPr lang="en-US" smtClean="0"/>
              <a:pPr/>
              <a:t>3</a:t>
            </a:fld>
            <a:endParaRPr lang="en-US"/>
          </a:p>
        </p:txBody>
      </p:sp>
      <p:sp>
        <p:nvSpPr>
          <p:cNvPr id="5" name="Title 1"/>
          <p:cNvSpPr txBox="1">
            <a:spLocks noGrp="1"/>
          </p:cNvSpPr>
          <p:nvPr>
            <p:ph idx="1"/>
          </p:nvPr>
        </p:nvSpPr>
        <p:spPr bwMode="auto">
          <a:xfrm>
            <a:off x="85725" y="906629"/>
            <a:ext cx="8867775" cy="493546"/>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0" indent="0">
              <a:buNone/>
            </a:pPr>
            <a:r>
              <a:rPr lang="en-US" sz="2400" kern="0" dirty="0" smtClean="0">
                <a:solidFill>
                  <a:schemeClr val="bg1"/>
                </a:solidFill>
              </a:rPr>
              <a:t>  What’s New </a:t>
            </a:r>
            <a:endParaRPr lang="en-US" sz="2400" kern="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03" y="1750496"/>
            <a:ext cx="4553970" cy="24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75757" y="1487606"/>
            <a:ext cx="8866224" cy="4853816"/>
          </a:xfrm>
          <a:prstGeom prst="rect">
            <a:avLst/>
          </a:prstGeom>
          <a:solidFill>
            <a:schemeClr val="accent4">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5000"/>
              </a:lnSpc>
              <a:spcBef>
                <a:spcPct val="0"/>
              </a:spcBef>
              <a:spcAft>
                <a:spcPct val="0"/>
              </a:spcAft>
              <a:buClr>
                <a:schemeClr val="accent4"/>
              </a:buClr>
              <a:buFont typeface="Arial" panose="020B0604020202020204" pitchFamily="34" charset="0"/>
              <a:buChar char="•"/>
              <a:defRPr sz="2800" b="0">
                <a:solidFill>
                  <a:schemeClr val="accent2"/>
                </a:solidFill>
                <a:latin typeface="Franklin Gothic Medium" panose="020B0603020102020204" pitchFamily="34" charset="0"/>
                <a:ea typeface="+mj-ea"/>
                <a:cs typeface="+mj-cs"/>
              </a:defRPr>
            </a:lvl1pPr>
            <a:lvl2pPr marL="742950" indent="-285750" algn="l" rtl="0" eaLnBrk="1" fontAlgn="base" hangingPunct="1">
              <a:spcBef>
                <a:spcPct val="0"/>
              </a:spcBef>
              <a:spcAft>
                <a:spcPct val="0"/>
              </a:spcAft>
              <a:buChar char="–"/>
              <a:defRPr sz="2800" b="1">
                <a:solidFill>
                  <a:schemeClr val="bg1"/>
                </a:solidFill>
                <a:latin typeface="Arial" charset="0"/>
              </a:defRPr>
            </a:lvl2pPr>
            <a:lvl3pPr marL="1143000" indent="-228600" algn="l" rtl="0" eaLnBrk="1" fontAlgn="base" hangingPunct="1">
              <a:spcBef>
                <a:spcPct val="0"/>
              </a:spcBef>
              <a:spcAft>
                <a:spcPct val="0"/>
              </a:spcAft>
              <a:buChar char="•"/>
              <a:defRPr sz="2800" b="1">
                <a:solidFill>
                  <a:schemeClr val="bg1"/>
                </a:solidFill>
                <a:latin typeface="Arial" charset="0"/>
              </a:defRPr>
            </a:lvl3pPr>
            <a:lvl4pPr marL="1600200" indent="-228600" algn="l" rtl="0" eaLnBrk="1" fontAlgn="base" hangingPunct="1">
              <a:spcBef>
                <a:spcPct val="0"/>
              </a:spcBef>
              <a:spcAft>
                <a:spcPct val="0"/>
              </a:spcAft>
              <a:buChar char="–"/>
              <a:defRPr sz="2800" b="1">
                <a:solidFill>
                  <a:schemeClr val="bg1"/>
                </a:solidFill>
                <a:latin typeface="Arial" charset="0"/>
              </a:defRPr>
            </a:lvl4pPr>
            <a:lvl5pPr marL="2057400" indent="-228600" algn="l" rtl="0" eaLnBrk="1" fontAlgn="base" hangingPunct="1">
              <a:spcBef>
                <a:spcPct val="0"/>
              </a:spcBef>
              <a:spcAft>
                <a:spcPct val="0"/>
              </a:spcAft>
              <a:buChar char="»"/>
              <a:defRPr sz="2800" b="1">
                <a:solidFill>
                  <a:schemeClr val="bg1"/>
                </a:solidFill>
                <a:latin typeface="Arial" charset="0"/>
              </a:defRPr>
            </a:lvl5pPr>
            <a:lvl6pPr marL="457200" indent="-228600" algn="l" rtl="0" eaLnBrk="1" fontAlgn="base" hangingPunct="1">
              <a:spcBef>
                <a:spcPct val="0"/>
              </a:spcBef>
              <a:spcAft>
                <a:spcPct val="0"/>
              </a:spcAft>
              <a:buChar char="»"/>
              <a:defRPr sz="2800" b="1">
                <a:solidFill>
                  <a:schemeClr val="bg1"/>
                </a:solidFill>
                <a:latin typeface="Arial" charset="0"/>
              </a:defRPr>
            </a:lvl6pPr>
            <a:lvl7pPr marL="914400" indent="-228600" algn="l" rtl="0" eaLnBrk="1" fontAlgn="base" hangingPunct="1">
              <a:spcBef>
                <a:spcPct val="0"/>
              </a:spcBef>
              <a:spcAft>
                <a:spcPct val="0"/>
              </a:spcAft>
              <a:buChar char="»"/>
              <a:defRPr sz="2800" b="1">
                <a:solidFill>
                  <a:schemeClr val="bg1"/>
                </a:solidFill>
                <a:latin typeface="Arial" charset="0"/>
              </a:defRPr>
            </a:lvl7pPr>
            <a:lvl8pPr marL="1371600" indent="-228600" algn="l" rtl="0" eaLnBrk="1" fontAlgn="base" hangingPunct="1">
              <a:spcBef>
                <a:spcPct val="0"/>
              </a:spcBef>
              <a:spcAft>
                <a:spcPct val="0"/>
              </a:spcAft>
              <a:buChar char="»"/>
              <a:defRPr sz="2800" b="1">
                <a:solidFill>
                  <a:schemeClr val="bg1"/>
                </a:solidFill>
                <a:latin typeface="Arial" charset="0"/>
              </a:defRPr>
            </a:lvl8pPr>
            <a:lvl9pPr marL="1828800" indent="-228600" algn="l" rtl="0" eaLnBrk="1" fontAlgn="base" hangingPunct="1">
              <a:spcBef>
                <a:spcPct val="0"/>
              </a:spcBef>
              <a:spcAft>
                <a:spcPct val="0"/>
              </a:spcAft>
              <a:buChar char="»"/>
              <a:defRPr sz="2800" b="1">
                <a:solidFill>
                  <a:schemeClr val="bg1"/>
                </a:solidFill>
                <a:latin typeface="Arial" charset="0"/>
              </a:defRPr>
            </a:lvl9pPr>
          </a:lstStyle>
          <a:p>
            <a:pPr marL="0" indent="0">
              <a:buNone/>
            </a:pPr>
            <a:r>
              <a:rPr lang="en-US" sz="2000" dirty="0">
                <a:solidFill>
                  <a:schemeClr val="tx2">
                    <a:lumMod val="85000"/>
                    <a:lumOff val="15000"/>
                  </a:schemeClr>
                </a:solidFill>
                <a:latin typeface="+mn-lt"/>
              </a:rPr>
              <a:t> </a:t>
            </a:r>
            <a:r>
              <a:rPr lang="en-US" sz="2000" dirty="0" smtClean="0">
                <a:solidFill>
                  <a:schemeClr val="tx2">
                    <a:lumMod val="85000"/>
                    <a:lumOff val="15000"/>
                  </a:schemeClr>
                </a:solidFill>
                <a:latin typeface="+mn-lt"/>
              </a:rPr>
              <a:t>  </a:t>
            </a:r>
          </a:p>
          <a:p>
            <a:pPr marL="0" indent="0">
              <a:buNone/>
            </a:pPr>
            <a:r>
              <a:rPr lang="en-US" sz="2400" b="0" dirty="0" smtClean="0">
                <a:solidFill>
                  <a:schemeClr val="tx2">
                    <a:lumMod val="85000"/>
                    <a:lumOff val="15000"/>
                  </a:schemeClr>
                </a:solidFill>
                <a:latin typeface="+mn-lt"/>
              </a:rPr>
              <a:t>Beginning </a:t>
            </a:r>
            <a:r>
              <a:rPr lang="en-US" sz="2400" b="0" dirty="0">
                <a:solidFill>
                  <a:schemeClr val="tx2">
                    <a:lumMod val="85000"/>
                    <a:lumOff val="15000"/>
                  </a:schemeClr>
                </a:solidFill>
                <a:latin typeface="+mn-lt"/>
              </a:rPr>
              <a:t>September 1, </a:t>
            </a:r>
            <a:r>
              <a:rPr lang="en-US" sz="2400" b="0" dirty="0" smtClean="0">
                <a:solidFill>
                  <a:schemeClr val="tx2">
                    <a:lumMod val="85000"/>
                    <a:lumOff val="15000"/>
                  </a:schemeClr>
                </a:solidFill>
                <a:latin typeface="+mn-lt"/>
              </a:rPr>
              <a:t>2016</a:t>
            </a:r>
          </a:p>
          <a:p>
            <a:pPr lvl="1" indent="-342900"/>
            <a:r>
              <a:rPr lang="en-US" sz="2000" b="0" dirty="0" smtClean="0">
                <a:solidFill>
                  <a:srgbClr val="FF0000"/>
                </a:solidFill>
                <a:latin typeface="+mn-lt"/>
              </a:rPr>
              <a:t>R</a:t>
            </a:r>
            <a:r>
              <a:rPr lang="en-US" sz="2000" dirty="0" smtClean="0">
                <a:solidFill>
                  <a:srgbClr val="FF0000"/>
                </a:solidFill>
                <a:latin typeface="+mn-lt"/>
              </a:rPr>
              <a:t>etirees and their spouses age 65 and enrolled in the A&amp;M Care or 65+ Plan will be automatically enrolled</a:t>
            </a:r>
            <a:r>
              <a:rPr lang="en-US" sz="2000" b="0" dirty="0" smtClean="0">
                <a:solidFill>
                  <a:schemeClr val="tx2">
                    <a:lumMod val="85000"/>
                    <a:lumOff val="15000"/>
                  </a:schemeClr>
                </a:solidFill>
                <a:latin typeface="+mn-lt"/>
              </a:rPr>
              <a:t> in the Silver Sneakers Program </a:t>
            </a:r>
          </a:p>
          <a:p>
            <a:pPr lvl="1" indent="-342900"/>
            <a:r>
              <a:rPr lang="en-US" sz="2000" b="0" dirty="0" smtClean="0">
                <a:solidFill>
                  <a:schemeClr val="tx2">
                    <a:lumMod val="85000"/>
                    <a:lumOff val="15000"/>
                  </a:schemeClr>
                </a:solidFill>
                <a:latin typeface="+mn-lt"/>
              </a:rPr>
              <a:t>No cost to the retiree</a:t>
            </a:r>
          </a:p>
          <a:p>
            <a:pPr marL="457200" lvl="3" indent="0">
              <a:lnSpc>
                <a:spcPct val="85000"/>
              </a:lnSpc>
              <a:buClr>
                <a:schemeClr val="accent4"/>
              </a:buClr>
              <a:buNone/>
            </a:pPr>
            <a:endParaRPr lang="en-US" sz="2000" b="0" dirty="0">
              <a:solidFill>
                <a:schemeClr val="tx1"/>
              </a:solidFill>
            </a:endParaRPr>
          </a:p>
          <a:p>
            <a:pPr marL="0" lvl="2" indent="0">
              <a:lnSpc>
                <a:spcPct val="85000"/>
              </a:lnSpc>
              <a:buClr>
                <a:schemeClr val="accent4"/>
              </a:buClr>
              <a:buNone/>
            </a:pPr>
            <a:r>
              <a:rPr lang="en-US" sz="2000" dirty="0" smtClean="0">
                <a:solidFill>
                  <a:schemeClr val="tx1"/>
                </a:solidFill>
              </a:rPr>
              <a:t>   Silver Sneakers</a:t>
            </a:r>
          </a:p>
          <a:p>
            <a:pPr marL="800100" lvl="3" indent="-342900">
              <a:lnSpc>
                <a:spcPct val="85000"/>
              </a:lnSpc>
              <a:buClr>
                <a:schemeClr val="accent4"/>
              </a:buClr>
            </a:pPr>
            <a:r>
              <a:rPr lang="en-US" sz="2000" b="0" dirty="0" smtClean="0">
                <a:solidFill>
                  <a:schemeClr val="tx1"/>
                </a:solidFill>
                <a:latin typeface="+mn-lt"/>
              </a:rPr>
              <a:t>a </a:t>
            </a:r>
            <a:r>
              <a:rPr lang="en-US" sz="2000" b="0" dirty="0">
                <a:solidFill>
                  <a:schemeClr val="tx1"/>
                </a:solidFill>
                <a:latin typeface="+mn-lt"/>
              </a:rPr>
              <a:t>comprehensive program designed exclusively for older </a:t>
            </a:r>
            <a:r>
              <a:rPr lang="en-US" sz="2000" b="0" dirty="0" smtClean="0">
                <a:solidFill>
                  <a:schemeClr val="tx1"/>
                </a:solidFill>
                <a:latin typeface="+mn-lt"/>
              </a:rPr>
              <a:t>adults that improves </a:t>
            </a:r>
            <a:r>
              <a:rPr lang="en-US" sz="2000" b="0" dirty="0">
                <a:solidFill>
                  <a:schemeClr val="tx1"/>
                </a:solidFill>
                <a:latin typeface="+mn-lt"/>
              </a:rPr>
              <a:t>overall well-being, strength and social aspects.  </a:t>
            </a:r>
            <a:endParaRPr lang="en-US" sz="2000" b="0" dirty="0" smtClean="0">
              <a:solidFill>
                <a:schemeClr val="tx1"/>
              </a:solidFill>
              <a:latin typeface="+mn-lt"/>
            </a:endParaRPr>
          </a:p>
          <a:p>
            <a:pPr marL="800100" lvl="3" indent="-342900">
              <a:lnSpc>
                <a:spcPct val="85000"/>
              </a:lnSpc>
              <a:buClr>
                <a:schemeClr val="accent4"/>
              </a:buClr>
            </a:pPr>
            <a:endParaRPr lang="en-US" sz="2000" b="0" dirty="0" smtClean="0">
              <a:solidFill>
                <a:schemeClr val="tx1"/>
              </a:solidFill>
              <a:latin typeface="+mn-lt"/>
            </a:endParaRPr>
          </a:p>
          <a:p>
            <a:pPr marL="800100" lvl="3" indent="-342900">
              <a:lnSpc>
                <a:spcPct val="85000"/>
              </a:lnSpc>
              <a:buClr>
                <a:schemeClr val="accent4"/>
              </a:buClr>
            </a:pPr>
            <a:r>
              <a:rPr lang="en-US" sz="2000" b="0" dirty="0">
                <a:solidFill>
                  <a:schemeClr val="tx1">
                    <a:lumMod val="75000"/>
                    <a:lumOff val="25000"/>
                  </a:schemeClr>
                </a:solidFill>
              </a:rPr>
              <a:t>Retirees will receive information </a:t>
            </a:r>
            <a:r>
              <a:rPr lang="en-US" sz="2000" dirty="0">
                <a:solidFill>
                  <a:srgbClr val="FF0000"/>
                </a:solidFill>
              </a:rPr>
              <a:t>in the mail directly </a:t>
            </a:r>
            <a:r>
              <a:rPr lang="en-US" sz="2000" b="0" dirty="0">
                <a:solidFill>
                  <a:schemeClr val="tx1">
                    <a:lumMod val="75000"/>
                    <a:lumOff val="25000"/>
                  </a:schemeClr>
                </a:solidFill>
              </a:rPr>
              <a:t>from </a:t>
            </a:r>
            <a:r>
              <a:rPr lang="en-US" sz="2000" b="0" u="sng" dirty="0" err="1">
                <a:solidFill>
                  <a:schemeClr val="tx2">
                    <a:lumMod val="85000"/>
                    <a:lumOff val="15000"/>
                  </a:schemeClr>
                </a:solidFill>
                <a:hlinkClick r:id="rId4"/>
              </a:rPr>
              <a:t>SilverSneakers</a:t>
            </a:r>
            <a:r>
              <a:rPr lang="en-US" sz="2000" b="0" baseline="30000" dirty="0">
                <a:solidFill>
                  <a:schemeClr val="tx2">
                    <a:lumMod val="85000"/>
                    <a:lumOff val="15000"/>
                  </a:schemeClr>
                </a:solidFill>
              </a:rPr>
              <a:t>®  </a:t>
            </a:r>
            <a:r>
              <a:rPr lang="en-US" sz="2000" b="0" dirty="0">
                <a:solidFill>
                  <a:schemeClr val="tx1">
                    <a:lumMod val="75000"/>
                    <a:lumOff val="25000"/>
                  </a:schemeClr>
                </a:solidFill>
              </a:rPr>
              <a:t>about how the program works, participating locations, an ID card, and a phone </a:t>
            </a:r>
            <a:r>
              <a:rPr lang="en-US" sz="2000" b="0" dirty="0" smtClean="0">
                <a:solidFill>
                  <a:schemeClr val="tx1">
                    <a:lumMod val="75000"/>
                    <a:lumOff val="25000"/>
                  </a:schemeClr>
                </a:solidFill>
              </a:rPr>
              <a:t>number and </a:t>
            </a:r>
            <a:r>
              <a:rPr lang="en-US" sz="2000" b="0" dirty="0">
                <a:solidFill>
                  <a:schemeClr val="tx1">
                    <a:lumMod val="75000"/>
                    <a:lumOff val="25000"/>
                  </a:schemeClr>
                </a:solidFill>
              </a:rPr>
              <a:t>website </a:t>
            </a:r>
            <a:r>
              <a:rPr lang="en-US" sz="2000" b="0" dirty="0" smtClean="0">
                <a:solidFill>
                  <a:schemeClr val="tx1">
                    <a:lumMod val="75000"/>
                    <a:lumOff val="25000"/>
                  </a:schemeClr>
                </a:solidFill>
              </a:rPr>
              <a:t>available for </a:t>
            </a:r>
            <a:r>
              <a:rPr lang="en-US" sz="2000" b="0" dirty="0">
                <a:solidFill>
                  <a:schemeClr val="tx1">
                    <a:lumMod val="75000"/>
                    <a:lumOff val="25000"/>
                  </a:schemeClr>
                </a:solidFill>
              </a:rPr>
              <a:t>questions.</a:t>
            </a:r>
          </a:p>
          <a:p>
            <a:pPr marL="800100" lvl="3" indent="-342900">
              <a:lnSpc>
                <a:spcPct val="85000"/>
              </a:lnSpc>
              <a:buClr>
                <a:schemeClr val="accent4"/>
              </a:buClr>
            </a:pPr>
            <a:endParaRPr lang="en-US" sz="2000" b="0" dirty="0" smtClean="0">
              <a:solidFill>
                <a:schemeClr val="tx1"/>
              </a:solidFill>
              <a:latin typeface="+mn-lt"/>
            </a:endParaRPr>
          </a:p>
          <a:p>
            <a:pPr marL="800100" lvl="3" indent="-342900">
              <a:lnSpc>
                <a:spcPct val="85000"/>
              </a:lnSpc>
              <a:buClr>
                <a:schemeClr val="accent4"/>
              </a:buClr>
            </a:pPr>
            <a:endParaRPr lang="en-US" sz="2000" b="0" dirty="0">
              <a:solidFill>
                <a:schemeClr val="tx1"/>
              </a:solidFill>
              <a:latin typeface="+mn-lt"/>
            </a:endParaRPr>
          </a:p>
          <a:p>
            <a:endParaRPr lang="en-US" sz="2000" dirty="0" smtClean="0">
              <a:latin typeface="+mn-lt"/>
            </a:endParaRPr>
          </a:p>
          <a:p>
            <a:pPr lvl="2">
              <a:buFont typeface="Arial" panose="020B0604020202020204" pitchFamily="34" charset="0"/>
              <a:buChar char="•"/>
            </a:pPr>
            <a:endParaRPr lang="en-US" sz="2000" b="0" dirty="0" smtClean="0">
              <a:solidFill>
                <a:schemeClr val="tx2">
                  <a:lumMod val="85000"/>
                  <a:lumOff val="15000"/>
                </a:schemeClr>
              </a:solidFill>
              <a:latin typeface="+mn-lt"/>
            </a:endParaRPr>
          </a:p>
          <a:p>
            <a:pPr lvl="2">
              <a:buFont typeface="Arial" panose="020B0604020202020204" pitchFamily="34" charset="0"/>
              <a:buChar char="•"/>
            </a:pPr>
            <a:endParaRPr lang="en-US" sz="1600" b="0" dirty="0" smtClean="0">
              <a:solidFill>
                <a:schemeClr val="tx2">
                  <a:lumMod val="85000"/>
                  <a:lumOff val="15000"/>
                </a:schemeClr>
              </a:solidFill>
              <a:latin typeface="+mn-lt"/>
            </a:endParaRPr>
          </a:p>
          <a:p>
            <a:pPr lvl="2">
              <a:buFont typeface="Arial" panose="020B0604020202020204" pitchFamily="34" charset="0"/>
              <a:buChar char="•"/>
            </a:pPr>
            <a:endParaRPr lang="en-US" sz="1600" b="0" dirty="0" smtClean="0">
              <a:solidFill>
                <a:schemeClr val="tx1"/>
              </a:solidFill>
              <a:latin typeface="+mn-lt"/>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5888" y="5121057"/>
            <a:ext cx="2386093" cy="130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760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chemeClr val="tx1"/>
                </a:solidFill>
              </a:rPr>
              <a:t>SilverSneakers</a:t>
            </a:r>
            <a:r>
              <a:rPr lang="en-US" sz="1800" baseline="30000" dirty="0"/>
              <a:t> ®</a:t>
            </a:r>
            <a:endParaRPr lang="en-US" i="1" dirty="0"/>
          </a:p>
        </p:txBody>
      </p:sp>
      <p:sp>
        <p:nvSpPr>
          <p:cNvPr id="4" name="Slide Number Placeholder 3"/>
          <p:cNvSpPr>
            <a:spLocks noGrp="1"/>
          </p:cNvSpPr>
          <p:nvPr>
            <p:ph type="sldNum" sz="quarter" idx="10"/>
          </p:nvPr>
        </p:nvSpPr>
        <p:spPr/>
        <p:txBody>
          <a:bodyPr/>
          <a:lstStyle/>
          <a:p>
            <a:fld id="{2D55A223-BDE3-4662-BD05-6BDBDD27824A}" type="slidenum">
              <a:rPr lang="en-US" smtClean="0"/>
              <a:pPr/>
              <a:t>4</a:t>
            </a:fld>
            <a:endParaRPr lang="en-US"/>
          </a:p>
        </p:txBody>
      </p:sp>
      <p:sp>
        <p:nvSpPr>
          <p:cNvPr id="5" name="Title 1"/>
          <p:cNvSpPr txBox="1">
            <a:spLocks noGrp="1"/>
          </p:cNvSpPr>
          <p:nvPr>
            <p:ph idx="1"/>
          </p:nvPr>
        </p:nvSpPr>
        <p:spPr bwMode="auto">
          <a:xfrm>
            <a:off x="85725" y="906629"/>
            <a:ext cx="8867775" cy="493546"/>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0" indent="0">
              <a:buNone/>
            </a:pPr>
            <a:r>
              <a:rPr lang="en-US" sz="2400" kern="0" dirty="0" smtClean="0">
                <a:solidFill>
                  <a:schemeClr val="bg1"/>
                </a:solidFill>
              </a:rPr>
              <a:t>  What’s New </a:t>
            </a:r>
            <a:endParaRPr lang="en-US" sz="2400" kern="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03" y="1750496"/>
            <a:ext cx="4553970" cy="24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75757" y="1382232"/>
            <a:ext cx="8866224" cy="5240821"/>
          </a:xfrm>
          <a:prstGeom prst="rect">
            <a:avLst/>
          </a:prstGeom>
          <a:solidFill>
            <a:srgbClr val="D4ECF4"/>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5000"/>
              </a:lnSpc>
              <a:spcBef>
                <a:spcPct val="0"/>
              </a:spcBef>
              <a:spcAft>
                <a:spcPct val="0"/>
              </a:spcAft>
              <a:buClr>
                <a:schemeClr val="accent4"/>
              </a:buClr>
              <a:buFont typeface="Arial" panose="020B0604020202020204" pitchFamily="34" charset="0"/>
              <a:buChar char="•"/>
              <a:defRPr sz="2800" b="0">
                <a:solidFill>
                  <a:schemeClr val="accent2"/>
                </a:solidFill>
                <a:latin typeface="Franklin Gothic Medium" panose="020B0603020102020204" pitchFamily="34" charset="0"/>
                <a:ea typeface="+mj-ea"/>
                <a:cs typeface="+mj-cs"/>
              </a:defRPr>
            </a:lvl1pPr>
            <a:lvl2pPr marL="742950" indent="-285750" algn="l" rtl="0" eaLnBrk="1" fontAlgn="base" hangingPunct="1">
              <a:spcBef>
                <a:spcPct val="0"/>
              </a:spcBef>
              <a:spcAft>
                <a:spcPct val="0"/>
              </a:spcAft>
              <a:buChar char="–"/>
              <a:defRPr sz="2800" b="1">
                <a:solidFill>
                  <a:schemeClr val="bg1"/>
                </a:solidFill>
                <a:latin typeface="Arial" charset="0"/>
              </a:defRPr>
            </a:lvl2pPr>
            <a:lvl3pPr marL="1143000" indent="-228600" algn="l" rtl="0" eaLnBrk="1" fontAlgn="base" hangingPunct="1">
              <a:spcBef>
                <a:spcPct val="0"/>
              </a:spcBef>
              <a:spcAft>
                <a:spcPct val="0"/>
              </a:spcAft>
              <a:buChar char="•"/>
              <a:defRPr sz="2800" b="1">
                <a:solidFill>
                  <a:schemeClr val="bg1"/>
                </a:solidFill>
                <a:latin typeface="Arial" charset="0"/>
              </a:defRPr>
            </a:lvl3pPr>
            <a:lvl4pPr marL="1600200" indent="-228600" algn="l" rtl="0" eaLnBrk="1" fontAlgn="base" hangingPunct="1">
              <a:spcBef>
                <a:spcPct val="0"/>
              </a:spcBef>
              <a:spcAft>
                <a:spcPct val="0"/>
              </a:spcAft>
              <a:buChar char="–"/>
              <a:defRPr sz="2800" b="1">
                <a:solidFill>
                  <a:schemeClr val="bg1"/>
                </a:solidFill>
                <a:latin typeface="Arial" charset="0"/>
              </a:defRPr>
            </a:lvl4pPr>
            <a:lvl5pPr marL="2057400" indent="-228600" algn="l" rtl="0" eaLnBrk="1" fontAlgn="base" hangingPunct="1">
              <a:spcBef>
                <a:spcPct val="0"/>
              </a:spcBef>
              <a:spcAft>
                <a:spcPct val="0"/>
              </a:spcAft>
              <a:buChar char="»"/>
              <a:defRPr sz="2800" b="1">
                <a:solidFill>
                  <a:schemeClr val="bg1"/>
                </a:solidFill>
                <a:latin typeface="Arial" charset="0"/>
              </a:defRPr>
            </a:lvl5pPr>
            <a:lvl6pPr marL="457200" indent="-228600" algn="l" rtl="0" eaLnBrk="1" fontAlgn="base" hangingPunct="1">
              <a:spcBef>
                <a:spcPct val="0"/>
              </a:spcBef>
              <a:spcAft>
                <a:spcPct val="0"/>
              </a:spcAft>
              <a:buChar char="»"/>
              <a:defRPr sz="2800" b="1">
                <a:solidFill>
                  <a:schemeClr val="bg1"/>
                </a:solidFill>
                <a:latin typeface="Arial" charset="0"/>
              </a:defRPr>
            </a:lvl6pPr>
            <a:lvl7pPr marL="914400" indent="-228600" algn="l" rtl="0" eaLnBrk="1" fontAlgn="base" hangingPunct="1">
              <a:spcBef>
                <a:spcPct val="0"/>
              </a:spcBef>
              <a:spcAft>
                <a:spcPct val="0"/>
              </a:spcAft>
              <a:buChar char="»"/>
              <a:defRPr sz="2800" b="1">
                <a:solidFill>
                  <a:schemeClr val="bg1"/>
                </a:solidFill>
                <a:latin typeface="Arial" charset="0"/>
              </a:defRPr>
            </a:lvl7pPr>
            <a:lvl8pPr marL="1371600" indent="-228600" algn="l" rtl="0" eaLnBrk="1" fontAlgn="base" hangingPunct="1">
              <a:spcBef>
                <a:spcPct val="0"/>
              </a:spcBef>
              <a:spcAft>
                <a:spcPct val="0"/>
              </a:spcAft>
              <a:buChar char="»"/>
              <a:defRPr sz="2800" b="1">
                <a:solidFill>
                  <a:schemeClr val="bg1"/>
                </a:solidFill>
                <a:latin typeface="Arial" charset="0"/>
              </a:defRPr>
            </a:lvl8pPr>
            <a:lvl9pPr marL="1828800" indent="-228600" algn="l" rtl="0" eaLnBrk="1" fontAlgn="base" hangingPunct="1">
              <a:spcBef>
                <a:spcPct val="0"/>
              </a:spcBef>
              <a:spcAft>
                <a:spcPct val="0"/>
              </a:spcAft>
              <a:buChar char="»"/>
              <a:defRPr sz="2800" b="1">
                <a:solidFill>
                  <a:schemeClr val="bg1"/>
                </a:solidFill>
                <a:latin typeface="Arial" charset="0"/>
              </a:defRPr>
            </a:lvl9pPr>
          </a:lstStyle>
          <a:p>
            <a:pPr marL="0" indent="0">
              <a:buNone/>
            </a:pPr>
            <a:r>
              <a:rPr lang="en-US" sz="2400" b="1" dirty="0" smtClean="0"/>
              <a:t>  </a:t>
            </a:r>
          </a:p>
          <a:p>
            <a:pPr marL="0" indent="0">
              <a:buNone/>
            </a:pPr>
            <a:r>
              <a:rPr lang="en-US" sz="2400" b="1" dirty="0" smtClean="0">
                <a:solidFill>
                  <a:srgbClr val="000000"/>
                </a:solidFill>
                <a:latin typeface="+mn-lt"/>
                <a:ea typeface="Calibri"/>
                <a:cs typeface="Times New Roman"/>
              </a:rPr>
              <a:t>Silver Sneakers </a:t>
            </a:r>
            <a:r>
              <a:rPr lang="en-US" sz="2400" dirty="0" smtClean="0">
                <a:solidFill>
                  <a:srgbClr val="000000"/>
                </a:solidFill>
                <a:latin typeface="+mn-lt"/>
                <a:ea typeface="Calibri"/>
                <a:cs typeface="Times New Roman"/>
              </a:rPr>
              <a:t>designed for all levels and abilities that provides</a:t>
            </a:r>
          </a:p>
          <a:p>
            <a:pPr lvl="1"/>
            <a:r>
              <a:rPr lang="en-US" sz="2000" b="0" dirty="0" smtClean="0">
                <a:solidFill>
                  <a:schemeClr val="tx1"/>
                </a:solidFill>
              </a:rPr>
              <a:t>Access to fitness equipment</a:t>
            </a:r>
          </a:p>
          <a:p>
            <a:pPr lvl="1"/>
            <a:r>
              <a:rPr lang="en-US" sz="2000" b="0" dirty="0" smtClean="0">
                <a:solidFill>
                  <a:schemeClr val="tx1"/>
                </a:solidFill>
              </a:rPr>
              <a:t>Specially-designed</a:t>
            </a:r>
            <a:r>
              <a:rPr lang="en-US" sz="2000" b="0" dirty="0">
                <a:solidFill>
                  <a:schemeClr val="tx1"/>
                </a:solidFill>
              </a:rPr>
              <a:t>, signature exercise classes for all fitness </a:t>
            </a:r>
            <a:r>
              <a:rPr lang="en-US" sz="2000" b="0" dirty="0" smtClean="0">
                <a:solidFill>
                  <a:schemeClr val="tx1"/>
                </a:solidFill>
              </a:rPr>
              <a:t>levels**</a:t>
            </a:r>
          </a:p>
          <a:p>
            <a:pPr lvl="1"/>
            <a:r>
              <a:rPr lang="en-US" sz="2000" b="0" dirty="0" smtClean="0">
                <a:solidFill>
                  <a:schemeClr val="tx1"/>
                </a:solidFill>
              </a:rPr>
              <a:t>pools</a:t>
            </a:r>
            <a:r>
              <a:rPr lang="en-US" sz="2000" b="0" dirty="0">
                <a:solidFill>
                  <a:schemeClr val="tx1"/>
                </a:solidFill>
              </a:rPr>
              <a:t>, tennis courts and walking </a:t>
            </a:r>
            <a:r>
              <a:rPr lang="en-US" sz="2000" b="0" dirty="0" smtClean="0">
                <a:solidFill>
                  <a:schemeClr val="tx1"/>
                </a:solidFill>
              </a:rPr>
              <a:t>tracks**</a:t>
            </a:r>
            <a:endParaRPr lang="en-US" sz="2000" b="0" dirty="0">
              <a:solidFill>
                <a:schemeClr val="tx1"/>
              </a:solidFill>
            </a:endParaRPr>
          </a:p>
          <a:p>
            <a:pPr lvl="1"/>
            <a:r>
              <a:rPr lang="en-US" sz="2000" b="0" dirty="0" smtClean="0">
                <a:solidFill>
                  <a:schemeClr val="tx1"/>
                </a:solidFill>
              </a:rPr>
              <a:t>social </a:t>
            </a:r>
            <a:r>
              <a:rPr lang="en-US" sz="2000" b="0" dirty="0">
                <a:solidFill>
                  <a:schemeClr val="tx1"/>
                </a:solidFill>
              </a:rPr>
              <a:t>events in your </a:t>
            </a:r>
            <a:r>
              <a:rPr lang="en-US" sz="2000" b="0" dirty="0" smtClean="0">
                <a:solidFill>
                  <a:schemeClr val="tx1"/>
                </a:solidFill>
              </a:rPr>
              <a:t>community</a:t>
            </a:r>
          </a:p>
          <a:p>
            <a:pPr lvl="1"/>
            <a:r>
              <a:rPr lang="en-US" sz="2000" b="0" dirty="0" smtClean="0">
                <a:solidFill>
                  <a:schemeClr val="tx1"/>
                </a:solidFill>
              </a:rPr>
              <a:t>online </a:t>
            </a:r>
            <a:r>
              <a:rPr lang="en-US" sz="2000" b="0" dirty="0">
                <a:solidFill>
                  <a:schemeClr val="tx1"/>
                </a:solidFill>
              </a:rPr>
              <a:t>resources with nutrition and fitness </a:t>
            </a:r>
            <a:r>
              <a:rPr lang="en-US" sz="2000" b="0" dirty="0" smtClean="0">
                <a:solidFill>
                  <a:schemeClr val="tx1"/>
                </a:solidFill>
              </a:rPr>
              <a:t>tips</a:t>
            </a:r>
          </a:p>
          <a:p>
            <a:pPr marL="0" indent="0">
              <a:buNone/>
            </a:pPr>
            <a:endParaRPr lang="en-US" sz="2000" dirty="0" smtClean="0">
              <a:solidFill>
                <a:srgbClr val="000000"/>
              </a:solidFill>
              <a:ea typeface="Calibri"/>
              <a:cs typeface="Times New Roman"/>
            </a:endParaRPr>
          </a:p>
          <a:p>
            <a:pPr marL="0" indent="0">
              <a:buNone/>
            </a:pPr>
            <a:r>
              <a:rPr lang="en-US" sz="2000" b="1" dirty="0" smtClean="0">
                <a:solidFill>
                  <a:srgbClr val="000000"/>
                </a:solidFill>
                <a:ea typeface="Calibri"/>
                <a:cs typeface="Times New Roman"/>
              </a:rPr>
              <a:t>  </a:t>
            </a:r>
            <a:r>
              <a:rPr lang="en-US" sz="2400" b="1" dirty="0" smtClean="0">
                <a:solidFill>
                  <a:srgbClr val="000000"/>
                </a:solidFill>
                <a:ea typeface="Calibri"/>
                <a:cs typeface="Times New Roman"/>
              </a:rPr>
              <a:t>Silver </a:t>
            </a:r>
            <a:r>
              <a:rPr lang="en-US" sz="2400" b="1" dirty="0">
                <a:solidFill>
                  <a:srgbClr val="000000"/>
                </a:solidFill>
                <a:ea typeface="Calibri"/>
                <a:cs typeface="Times New Roman"/>
              </a:rPr>
              <a:t>Sneakers </a:t>
            </a:r>
            <a:r>
              <a:rPr lang="en-US" sz="2400" b="1" dirty="0" smtClean="0">
                <a:solidFill>
                  <a:srgbClr val="000000"/>
                </a:solidFill>
                <a:ea typeface="Calibri"/>
                <a:cs typeface="Times New Roman"/>
              </a:rPr>
              <a:t>Locations</a:t>
            </a:r>
            <a:endParaRPr lang="en-US" sz="2400" b="1" dirty="0" smtClean="0">
              <a:solidFill>
                <a:schemeClr val="tx1"/>
              </a:solidFill>
            </a:endParaRPr>
          </a:p>
          <a:p>
            <a:pPr lvl="1">
              <a:spcBef>
                <a:spcPts val="0"/>
              </a:spcBef>
              <a:spcAft>
                <a:spcPts val="0"/>
              </a:spcAft>
              <a:buFont typeface="Arial" panose="020B0604020202020204" pitchFamily="34" charset="0"/>
              <a:buChar char="•"/>
              <a:tabLst>
                <a:tab pos="285750" algn="l"/>
              </a:tabLst>
            </a:pPr>
            <a:r>
              <a:rPr lang="en-US" sz="2000" b="0" dirty="0" smtClean="0">
                <a:solidFill>
                  <a:schemeClr val="tx1"/>
                </a:solidFill>
              </a:rPr>
              <a:t>13,000</a:t>
            </a:r>
            <a:r>
              <a:rPr lang="en-US" sz="2000" b="0" dirty="0">
                <a:solidFill>
                  <a:schemeClr val="tx1"/>
                </a:solidFill>
              </a:rPr>
              <a:t>+ fitness and community locations nationwide </a:t>
            </a:r>
            <a:r>
              <a:rPr lang="en-US" sz="2000" dirty="0" smtClean="0">
                <a:solidFill>
                  <a:srgbClr val="FF0000"/>
                </a:solidFill>
              </a:rPr>
              <a:t>(</a:t>
            </a:r>
            <a:r>
              <a:rPr lang="en-US" sz="2000" dirty="0">
                <a:solidFill>
                  <a:srgbClr val="FF0000"/>
                </a:solidFill>
              </a:rPr>
              <a:t>you can enroll at multiple locations and visit any one of </a:t>
            </a:r>
            <a:r>
              <a:rPr lang="en-US" sz="2000" dirty="0" smtClean="0">
                <a:solidFill>
                  <a:srgbClr val="FF0000"/>
                </a:solidFill>
              </a:rPr>
              <a:t>their locations </a:t>
            </a:r>
            <a:r>
              <a:rPr lang="en-US" sz="2000" dirty="0">
                <a:solidFill>
                  <a:srgbClr val="FF0000"/>
                </a:solidFill>
              </a:rPr>
              <a:t>at any time)</a:t>
            </a:r>
          </a:p>
          <a:p>
            <a:pPr lvl="1">
              <a:spcBef>
                <a:spcPts val="600"/>
              </a:spcBef>
              <a:spcAft>
                <a:spcPts val="0"/>
              </a:spcAft>
              <a:buFont typeface="Arial" panose="020B0604020202020204" pitchFamily="34" charset="0"/>
              <a:buChar char="•"/>
              <a:tabLst>
                <a:tab pos="285750" algn="l"/>
              </a:tabLst>
            </a:pPr>
            <a:r>
              <a:rPr lang="en-US" sz="2000" b="0" dirty="0" smtClean="0">
                <a:solidFill>
                  <a:srgbClr val="000000"/>
                </a:solidFill>
                <a:latin typeface="+mn-lt"/>
                <a:ea typeface="Times New Roman"/>
                <a:cs typeface="Times New Roman"/>
              </a:rPr>
              <a:t>Access to coed </a:t>
            </a:r>
            <a:r>
              <a:rPr lang="en-US" sz="2000" b="0" dirty="0">
                <a:solidFill>
                  <a:srgbClr val="000000"/>
                </a:solidFill>
                <a:latin typeface="+mn-lt"/>
                <a:ea typeface="Times New Roman"/>
                <a:cs typeface="Times New Roman"/>
              </a:rPr>
              <a:t>and </a:t>
            </a:r>
            <a:r>
              <a:rPr lang="en-US" sz="2000" b="0" dirty="0" smtClean="0">
                <a:solidFill>
                  <a:srgbClr val="000000"/>
                </a:solidFill>
                <a:latin typeface="+mn-lt"/>
                <a:ea typeface="Times New Roman"/>
                <a:cs typeface="Times New Roman"/>
              </a:rPr>
              <a:t>women-only facilities</a:t>
            </a:r>
          </a:p>
          <a:p>
            <a:pPr marL="57150" indent="0">
              <a:spcBef>
                <a:spcPts val="600"/>
              </a:spcBef>
              <a:spcAft>
                <a:spcPts val="0"/>
              </a:spcAft>
              <a:buNone/>
              <a:tabLst>
                <a:tab pos="285750" algn="l"/>
              </a:tabLst>
            </a:pPr>
            <a:r>
              <a:rPr lang="en-US" sz="1400" b="0" dirty="0" smtClean="0">
                <a:solidFill>
                  <a:srgbClr val="000000"/>
                </a:solidFill>
                <a:latin typeface="+mn-lt"/>
                <a:ea typeface="Times New Roman"/>
                <a:cs typeface="Times New Roman"/>
              </a:rPr>
              <a:t>	</a:t>
            </a:r>
          </a:p>
          <a:p>
            <a:pPr marL="57150" indent="0">
              <a:spcBef>
                <a:spcPts val="600"/>
              </a:spcBef>
              <a:spcAft>
                <a:spcPts val="0"/>
              </a:spcAft>
              <a:buNone/>
              <a:tabLst>
                <a:tab pos="285750" algn="l"/>
              </a:tabLst>
            </a:pPr>
            <a:r>
              <a:rPr lang="en-US" sz="1400" b="0" dirty="0" smtClean="0">
                <a:solidFill>
                  <a:srgbClr val="000000"/>
                </a:solidFill>
                <a:latin typeface="+mn-lt"/>
                <a:ea typeface="Times New Roman"/>
                <a:cs typeface="Times New Roman"/>
              </a:rPr>
              <a:t>	     **Not available at all locations</a:t>
            </a:r>
          </a:p>
          <a:p>
            <a:pPr marL="0" indent="0">
              <a:buNone/>
            </a:pPr>
            <a:r>
              <a:rPr lang="en-US" sz="1800" dirty="0">
                <a:solidFill>
                  <a:schemeClr val="tx1">
                    <a:lumMod val="75000"/>
                    <a:lumOff val="25000"/>
                  </a:schemeClr>
                </a:solidFill>
              </a:rPr>
              <a:t> </a:t>
            </a:r>
          </a:p>
          <a:p>
            <a:pPr marL="571500" lvl="1" indent="-171450"/>
            <a:endParaRPr lang="en-US" sz="2000" b="0" dirty="0">
              <a:solidFill>
                <a:schemeClr val="tx1"/>
              </a:solidFill>
            </a:endParaRPr>
          </a:p>
          <a:p>
            <a:pPr lvl="1">
              <a:lnSpc>
                <a:spcPct val="150000"/>
              </a:lnSpc>
              <a:spcBef>
                <a:spcPts val="600"/>
              </a:spcBef>
              <a:spcAft>
                <a:spcPts val="0"/>
              </a:spcAft>
              <a:buFont typeface="Arial" panose="020B0604020202020204" pitchFamily="34" charset="0"/>
              <a:buChar char="•"/>
              <a:tabLst>
                <a:tab pos="285750" algn="l"/>
              </a:tabLst>
            </a:pPr>
            <a:endParaRPr lang="en-US" sz="2000" b="0" dirty="0" smtClean="0">
              <a:solidFill>
                <a:srgbClr val="000000"/>
              </a:solidFill>
              <a:latin typeface="+mn-lt"/>
              <a:ea typeface="Times New Roman"/>
              <a:cs typeface="Times New Roman"/>
            </a:endParaRPr>
          </a:p>
          <a:p>
            <a:pPr marL="57150" indent="0">
              <a:lnSpc>
                <a:spcPct val="150000"/>
              </a:lnSpc>
              <a:spcBef>
                <a:spcPts val="600"/>
              </a:spcBef>
              <a:spcAft>
                <a:spcPts val="0"/>
              </a:spcAft>
              <a:buNone/>
              <a:tabLst>
                <a:tab pos="285750" algn="l"/>
              </a:tabLst>
            </a:pPr>
            <a:r>
              <a:rPr lang="en-US" sz="2400" dirty="0" smtClean="0">
                <a:solidFill>
                  <a:srgbClr val="000000"/>
                </a:solidFill>
                <a:latin typeface="+mn-lt"/>
                <a:ea typeface="Calibri"/>
                <a:cs typeface="Times New Roman"/>
              </a:rPr>
              <a:t> </a:t>
            </a:r>
            <a:endParaRPr lang="en-US" sz="2400" dirty="0">
              <a:latin typeface="+mn-lt"/>
              <a:ea typeface="Times New Roman"/>
            </a:endParaRPr>
          </a:p>
          <a:p>
            <a:pPr marL="400050" lvl="1" indent="0">
              <a:lnSpc>
                <a:spcPct val="150000"/>
              </a:lnSpc>
              <a:buNone/>
            </a:pPr>
            <a:endParaRPr lang="en-US" sz="1800" dirty="0" smtClean="0"/>
          </a:p>
          <a:p>
            <a:pPr lvl="1">
              <a:lnSpc>
                <a:spcPct val="150000"/>
              </a:lnSpc>
            </a:pPr>
            <a:endParaRPr lang="en-US" sz="1800" dirty="0" smtClean="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500" y="5478589"/>
            <a:ext cx="2374373" cy="114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227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chemeClr val="tx1"/>
                </a:solidFill>
              </a:rPr>
              <a:t>SilverSneakers</a:t>
            </a:r>
            <a:r>
              <a:rPr lang="en-US" sz="1800" baseline="30000" dirty="0"/>
              <a:t> ®</a:t>
            </a:r>
            <a:endParaRPr lang="en-US" i="1" dirty="0"/>
          </a:p>
        </p:txBody>
      </p:sp>
      <p:sp>
        <p:nvSpPr>
          <p:cNvPr id="4" name="Slide Number Placeholder 3"/>
          <p:cNvSpPr>
            <a:spLocks noGrp="1"/>
          </p:cNvSpPr>
          <p:nvPr>
            <p:ph type="sldNum" sz="quarter" idx="10"/>
          </p:nvPr>
        </p:nvSpPr>
        <p:spPr/>
        <p:txBody>
          <a:bodyPr/>
          <a:lstStyle/>
          <a:p>
            <a:fld id="{2D55A223-BDE3-4662-BD05-6BDBDD27824A}" type="slidenum">
              <a:rPr lang="en-US" smtClean="0"/>
              <a:pPr/>
              <a:t>5</a:t>
            </a:fld>
            <a:endParaRPr lang="en-US"/>
          </a:p>
        </p:txBody>
      </p:sp>
      <p:sp>
        <p:nvSpPr>
          <p:cNvPr id="5" name="Title 1"/>
          <p:cNvSpPr txBox="1">
            <a:spLocks noGrp="1"/>
          </p:cNvSpPr>
          <p:nvPr>
            <p:ph idx="1"/>
          </p:nvPr>
        </p:nvSpPr>
        <p:spPr bwMode="auto">
          <a:xfrm>
            <a:off x="85725" y="906629"/>
            <a:ext cx="8867775" cy="493546"/>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0" indent="0">
              <a:buNone/>
            </a:pPr>
            <a:r>
              <a:rPr lang="en-US" sz="2400" kern="0" dirty="0" smtClean="0">
                <a:solidFill>
                  <a:schemeClr val="bg1"/>
                </a:solidFill>
              </a:rPr>
              <a:t>  What’s New </a:t>
            </a:r>
            <a:endParaRPr lang="en-US" sz="2400" kern="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03" y="1750496"/>
            <a:ext cx="4553970" cy="24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75757" y="1382232"/>
            <a:ext cx="8866224" cy="5141397"/>
          </a:xfrm>
          <a:prstGeom prst="rect">
            <a:avLst/>
          </a:prstGeom>
          <a:solidFill>
            <a:srgbClr val="D4ECF4"/>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5000"/>
              </a:lnSpc>
              <a:spcBef>
                <a:spcPct val="0"/>
              </a:spcBef>
              <a:spcAft>
                <a:spcPct val="0"/>
              </a:spcAft>
              <a:buClr>
                <a:schemeClr val="accent4"/>
              </a:buClr>
              <a:buFont typeface="Arial" panose="020B0604020202020204" pitchFamily="34" charset="0"/>
              <a:buChar char="•"/>
              <a:defRPr sz="2800" b="0">
                <a:solidFill>
                  <a:schemeClr val="accent2"/>
                </a:solidFill>
                <a:latin typeface="Franklin Gothic Medium" panose="020B0603020102020204" pitchFamily="34" charset="0"/>
                <a:ea typeface="+mj-ea"/>
                <a:cs typeface="+mj-cs"/>
              </a:defRPr>
            </a:lvl1pPr>
            <a:lvl2pPr marL="742950" indent="-285750" algn="l" rtl="0" eaLnBrk="1" fontAlgn="base" hangingPunct="1">
              <a:spcBef>
                <a:spcPct val="0"/>
              </a:spcBef>
              <a:spcAft>
                <a:spcPct val="0"/>
              </a:spcAft>
              <a:buChar char="–"/>
              <a:defRPr sz="2800" b="1">
                <a:solidFill>
                  <a:schemeClr val="bg1"/>
                </a:solidFill>
                <a:latin typeface="Arial" charset="0"/>
              </a:defRPr>
            </a:lvl2pPr>
            <a:lvl3pPr marL="1143000" indent="-228600" algn="l" rtl="0" eaLnBrk="1" fontAlgn="base" hangingPunct="1">
              <a:spcBef>
                <a:spcPct val="0"/>
              </a:spcBef>
              <a:spcAft>
                <a:spcPct val="0"/>
              </a:spcAft>
              <a:buChar char="•"/>
              <a:defRPr sz="2800" b="1">
                <a:solidFill>
                  <a:schemeClr val="bg1"/>
                </a:solidFill>
                <a:latin typeface="Arial" charset="0"/>
              </a:defRPr>
            </a:lvl3pPr>
            <a:lvl4pPr marL="1600200" indent="-228600" algn="l" rtl="0" eaLnBrk="1" fontAlgn="base" hangingPunct="1">
              <a:spcBef>
                <a:spcPct val="0"/>
              </a:spcBef>
              <a:spcAft>
                <a:spcPct val="0"/>
              </a:spcAft>
              <a:buChar char="–"/>
              <a:defRPr sz="2800" b="1">
                <a:solidFill>
                  <a:schemeClr val="bg1"/>
                </a:solidFill>
                <a:latin typeface="Arial" charset="0"/>
              </a:defRPr>
            </a:lvl4pPr>
            <a:lvl5pPr marL="2057400" indent="-228600" algn="l" rtl="0" eaLnBrk="1" fontAlgn="base" hangingPunct="1">
              <a:spcBef>
                <a:spcPct val="0"/>
              </a:spcBef>
              <a:spcAft>
                <a:spcPct val="0"/>
              </a:spcAft>
              <a:buChar char="»"/>
              <a:defRPr sz="2800" b="1">
                <a:solidFill>
                  <a:schemeClr val="bg1"/>
                </a:solidFill>
                <a:latin typeface="Arial" charset="0"/>
              </a:defRPr>
            </a:lvl5pPr>
            <a:lvl6pPr marL="457200" indent="-228600" algn="l" rtl="0" eaLnBrk="1" fontAlgn="base" hangingPunct="1">
              <a:spcBef>
                <a:spcPct val="0"/>
              </a:spcBef>
              <a:spcAft>
                <a:spcPct val="0"/>
              </a:spcAft>
              <a:buChar char="»"/>
              <a:defRPr sz="2800" b="1">
                <a:solidFill>
                  <a:schemeClr val="bg1"/>
                </a:solidFill>
                <a:latin typeface="Arial" charset="0"/>
              </a:defRPr>
            </a:lvl6pPr>
            <a:lvl7pPr marL="914400" indent="-228600" algn="l" rtl="0" eaLnBrk="1" fontAlgn="base" hangingPunct="1">
              <a:spcBef>
                <a:spcPct val="0"/>
              </a:spcBef>
              <a:spcAft>
                <a:spcPct val="0"/>
              </a:spcAft>
              <a:buChar char="»"/>
              <a:defRPr sz="2800" b="1">
                <a:solidFill>
                  <a:schemeClr val="bg1"/>
                </a:solidFill>
                <a:latin typeface="Arial" charset="0"/>
              </a:defRPr>
            </a:lvl7pPr>
            <a:lvl8pPr marL="1371600" indent="-228600" algn="l" rtl="0" eaLnBrk="1" fontAlgn="base" hangingPunct="1">
              <a:spcBef>
                <a:spcPct val="0"/>
              </a:spcBef>
              <a:spcAft>
                <a:spcPct val="0"/>
              </a:spcAft>
              <a:buChar char="»"/>
              <a:defRPr sz="2800" b="1">
                <a:solidFill>
                  <a:schemeClr val="bg1"/>
                </a:solidFill>
                <a:latin typeface="Arial" charset="0"/>
              </a:defRPr>
            </a:lvl8pPr>
            <a:lvl9pPr marL="1828800" indent="-228600" algn="l" rtl="0" eaLnBrk="1" fontAlgn="base" hangingPunct="1">
              <a:spcBef>
                <a:spcPct val="0"/>
              </a:spcBef>
              <a:spcAft>
                <a:spcPct val="0"/>
              </a:spcAft>
              <a:buChar char="»"/>
              <a:defRPr sz="2800" b="1">
                <a:solidFill>
                  <a:schemeClr val="bg1"/>
                </a:solidFill>
                <a:latin typeface="Arial" charset="0"/>
              </a:defRPr>
            </a:lvl9pPr>
          </a:lstStyle>
          <a:p>
            <a:pPr marL="0" indent="0">
              <a:buNone/>
            </a:pPr>
            <a:r>
              <a:rPr lang="en-US" sz="2400" b="1" dirty="0" smtClean="0"/>
              <a:t>  </a:t>
            </a:r>
          </a:p>
          <a:p>
            <a:pPr marL="57150" indent="0">
              <a:lnSpc>
                <a:spcPct val="150000"/>
              </a:lnSpc>
              <a:spcBef>
                <a:spcPts val="600"/>
              </a:spcBef>
              <a:spcAft>
                <a:spcPts val="0"/>
              </a:spcAft>
              <a:buNone/>
              <a:tabLst>
                <a:tab pos="285750" algn="l"/>
              </a:tabLst>
            </a:pPr>
            <a:endParaRPr lang="en-US" sz="2400" dirty="0">
              <a:latin typeface="+mn-lt"/>
              <a:ea typeface="Times New Roman"/>
            </a:endParaRPr>
          </a:p>
          <a:p>
            <a:pPr marL="400050" lvl="1" indent="0">
              <a:lnSpc>
                <a:spcPct val="150000"/>
              </a:lnSpc>
              <a:buNone/>
            </a:pPr>
            <a:endParaRPr lang="en-US" sz="1800" dirty="0" smtClean="0"/>
          </a:p>
          <a:p>
            <a:pPr lvl="1">
              <a:lnSpc>
                <a:spcPct val="150000"/>
              </a:lnSpc>
            </a:pPr>
            <a:endParaRPr lang="en-US" sz="1800"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99" y="1457681"/>
            <a:ext cx="8439640" cy="483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289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55" y="1315764"/>
            <a:ext cx="4134981" cy="2716872"/>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90" y="3927939"/>
            <a:ext cx="4134981" cy="2716872"/>
          </a:xfrm>
          <a:prstGeom prst="rect">
            <a:avLst/>
          </a:prstGeom>
          <a:effectLst>
            <a:outerShdw blurRad="63500" sx="102000" sy="102000" algn="ctr" rotWithShape="0">
              <a:prstClr val="black">
                <a:alpha val="40000"/>
              </a:prstClr>
            </a:outerShdw>
          </a:effectLst>
        </p:spPr>
      </p:pic>
      <p:sp>
        <p:nvSpPr>
          <p:cNvPr id="44045" name="Rectangle 13"/>
          <p:cNvSpPr>
            <a:spLocks noGrp="1" noChangeArrowheads="1"/>
          </p:cNvSpPr>
          <p:nvPr>
            <p:ph type="title"/>
          </p:nvPr>
        </p:nvSpPr>
        <p:spPr/>
        <p:txBody>
          <a:bodyPr/>
          <a:lstStyle/>
          <a:p>
            <a:r>
              <a:rPr lang="en-US" dirty="0" smtClean="0"/>
              <a:t>ID Cards Will Be Reissued for 9/1/16</a:t>
            </a:r>
            <a:endParaRPr lang="en-US" dirty="0"/>
          </a:p>
        </p:txBody>
      </p:sp>
      <p:sp>
        <p:nvSpPr>
          <p:cNvPr id="9" name="Slide Number Placeholder 3"/>
          <p:cNvSpPr>
            <a:spLocks noGrp="1"/>
          </p:cNvSpPr>
          <p:nvPr>
            <p:ph type="sldNum" sz="quarter" idx="10"/>
          </p:nvPr>
        </p:nvSpPr>
        <p:spPr/>
        <p:txBody>
          <a:bodyPr/>
          <a:lstStyle/>
          <a:p>
            <a:fld id="{69D74A2B-AE31-46D3-BA6B-3694710B7F6C}" type="slidenum">
              <a:rPr lang="en-US" smtClean="0"/>
              <a:pPr/>
              <a:t>6</a:t>
            </a:fld>
            <a:endParaRPr lang="en-US"/>
          </a:p>
        </p:txBody>
      </p:sp>
      <p:cxnSp>
        <p:nvCxnSpPr>
          <p:cNvPr id="10" name="Straight Connector 9"/>
          <p:cNvCxnSpPr/>
          <p:nvPr/>
        </p:nvCxnSpPr>
        <p:spPr bwMode="auto">
          <a:xfrm flipH="1">
            <a:off x="4101324" y="3308684"/>
            <a:ext cx="1346628" cy="1357073"/>
          </a:xfrm>
          <a:prstGeom prst="line">
            <a:avLst/>
          </a:prstGeom>
          <a:solidFill>
            <a:srgbClr val="FFFFFF"/>
          </a:solidFill>
          <a:ln w="9525" cap="flat" cmpd="sng" algn="ctr">
            <a:solidFill>
              <a:srgbClr val="7FC4DD"/>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Box 10"/>
          <p:cNvSpPr txBox="1">
            <a:spLocks/>
          </p:cNvSpPr>
          <p:nvPr/>
        </p:nvSpPr>
        <p:spPr>
          <a:xfrm>
            <a:off x="5330239" y="2928050"/>
            <a:ext cx="3527490" cy="1737707"/>
          </a:xfrm>
          <a:prstGeom prst="roundRect">
            <a:avLst>
              <a:gd name="adj" fmla="val 7395"/>
            </a:avLst>
          </a:prstGeom>
          <a:solidFill>
            <a:schemeClr val="bg1"/>
          </a:solidFill>
          <a:ln>
            <a:solidFill>
              <a:srgbClr val="7FC4DD"/>
            </a:solidFill>
          </a:ln>
        </p:spPr>
        <p:style>
          <a:lnRef idx="2">
            <a:schemeClr val="accent2"/>
          </a:lnRef>
          <a:fillRef idx="1">
            <a:schemeClr val="lt1"/>
          </a:fillRef>
          <a:effectRef idx="0">
            <a:schemeClr val="accent2"/>
          </a:effectRef>
          <a:fontRef idx="minor">
            <a:schemeClr val="dk1"/>
          </a:fontRef>
        </p:style>
        <p:txBody>
          <a:bodyPr wrap="square" lIns="137160" tIns="73152" rtlCol="0">
            <a:noAutofit/>
          </a:bodyPr>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42633" algn="l" rtl="0" fontAlgn="base">
              <a:spcBef>
                <a:spcPct val="0"/>
              </a:spcBef>
              <a:spcAft>
                <a:spcPct val="0"/>
              </a:spcAft>
              <a:defRPr b="1" kern="1200">
                <a:solidFill>
                  <a:schemeClr val="tx1"/>
                </a:solidFill>
                <a:latin typeface="Arial" pitchFamily="34" charset="0"/>
                <a:ea typeface="+mn-ea"/>
                <a:cs typeface="+mn-cs"/>
              </a:defRPr>
            </a:lvl2pPr>
            <a:lvl3pPr marL="885268" algn="l" rtl="0" fontAlgn="base">
              <a:spcBef>
                <a:spcPct val="0"/>
              </a:spcBef>
              <a:spcAft>
                <a:spcPct val="0"/>
              </a:spcAft>
              <a:defRPr b="1" kern="1200">
                <a:solidFill>
                  <a:schemeClr val="tx1"/>
                </a:solidFill>
                <a:latin typeface="Arial" pitchFamily="34" charset="0"/>
                <a:ea typeface="+mn-ea"/>
                <a:cs typeface="+mn-cs"/>
              </a:defRPr>
            </a:lvl3pPr>
            <a:lvl4pPr marL="1327889" algn="l" rtl="0" fontAlgn="base">
              <a:spcBef>
                <a:spcPct val="0"/>
              </a:spcBef>
              <a:spcAft>
                <a:spcPct val="0"/>
              </a:spcAft>
              <a:defRPr b="1" kern="1200">
                <a:solidFill>
                  <a:schemeClr val="tx1"/>
                </a:solidFill>
                <a:latin typeface="Arial" pitchFamily="34" charset="0"/>
                <a:ea typeface="+mn-ea"/>
                <a:cs typeface="+mn-cs"/>
              </a:defRPr>
            </a:lvl4pPr>
            <a:lvl5pPr marL="1770521" algn="l" rtl="0" fontAlgn="base">
              <a:spcBef>
                <a:spcPct val="0"/>
              </a:spcBef>
              <a:spcAft>
                <a:spcPct val="0"/>
              </a:spcAft>
              <a:defRPr b="1" kern="1200">
                <a:solidFill>
                  <a:schemeClr val="tx1"/>
                </a:solidFill>
                <a:latin typeface="Arial" pitchFamily="34" charset="0"/>
                <a:ea typeface="+mn-ea"/>
                <a:cs typeface="+mn-cs"/>
              </a:defRPr>
            </a:lvl5pPr>
            <a:lvl6pPr marL="2213140" algn="l" defTabSz="885268" rtl="0" eaLnBrk="1" latinLnBrk="0" hangingPunct="1">
              <a:defRPr b="1" kern="1200">
                <a:solidFill>
                  <a:schemeClr val="tx1"/>
                </a:solidFill>
                <a:latin typeface="Arial" pitchFamily="34" charset="0"/>
                <a:ea typeface="+mn-ea"/>
                <a:cs typeface="+mn-cs"/>
              </a:defRPr>
            </a:lvl6pPr>
            <a:lvl7pPr marL="2655779" algn="l" defTabSz="885268" rtl="0" eaLnBrk="1" latinLnBrk="0" hangingPunct="1">
              <a:defRPr b="1" kern="1200">
                <a:solidFill>
                  <a:schemeClr val="tx1"/>
                </a:solidFill>
                <a:latin typeface="Arial" pitchFamily="34" charset="0"/>
                <a:ea typeface="+mn-ea"/>
                <a:cs typeface="+mn-cs"/>
              </a:defRPr>
            </a:lvl7pPr>
            <a:lvl8pPr marL="3098403" algn="l" defTabSz="885268" rtl="0" eaLnBrk="1" latinLnBrk="0" hangingPunct="1">
              <a:defRPr b="1" kern="1200">
                <a:solidFill>
                  <a:schemeClr val="tx1"/>
                </a:solidFill>
                <a:latin typeface="Arial" pitchFamily="34" charset="0"/>
                <a:ea typeface="+mn-ea"/>
                <a:cs typeface="+mn-cs"/>
              </a:defRPr>
            </a:lvl8pPr>
            <a:lvl9pPr marL="3541032" algn="l" defTabSz="885268" rtl="0" eaLnBrk="1" latinLnBrk="0" hangingPunct="1">
              <a:defRPr b="1" kern="1200">
                <a:solidFill>
                  <a:schemeClr val="tx1"/>
                </a:solidFill>
                <a:latin typeface="Arial" pitchFamily="34" charset="0"/>
                <a:ea typeface="+mn-ea"/>
                <a:cs typeface="+mn-cs"/>
              </a:defRPr>
            </a:lvl9pPr>
          </a:lstStyle>
          <a:p>
            <a:r>
              <a:rPr lang="en-US" sz="2400" dirty="0" smtClean="0">
                <a:solidFill>
                  <a:schemeClr val="accent2"/>
                </a:solidFill>
              </a:rPr>
              <a:t>Need Assistance?</a:t>
            </a:r>
          </a:p>
          <a:p>
            <a:pPr>
              <a:spcBef>
                <a:spcPts val="600"/>
              </a:spcBef>
            </a:pPr>
            <a:r>
              <a:rPr lang="en-US" sz="2000" b="0" dirty="0" smtClean="0">
                <a:solidFill>
                  <a:srgbClr val="000000"/>
                </a:solidFill>
              </a:rPr>
              <a:t>See the back of your ID card for important phone numbers</a:t>
            </a:r>
            <a:endParaRPr lang="en-US" b="0" dirty="0">
              <a:solidFill>
                <a:srgbClr val="00000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724" y="2574464"/>
            <a:ext cx="2952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0"/>
          <p:cNvSpPr txBox="1">
            <a:spLocks/>
          </p:cNvSpPr>
          <p:nvPr/>
        </p:nvSpPr>
        <p:spPr>
          <a:xfrm>
            <a:off x="6112432" y="4974061"/>
            <a:ext cx="2520929" cy="764085"/>
          </a:xfrm>
          <a:prstGeom prst="roundRect">
            <a:avLst>
              <a:gd name="adj" fmla="val 7395"/>
            </a:avLst>
          </a:prstGeom>
          <a:solidFill>
            <a:schemeClr val="bg1"/>
          </a:solidFill>
          <a:ln>
            <a:solidFill>
              <a:srgbClr val="7FC4DD"/>
            </a:solidFill>
          </a:ln>
        </p:spPr>
        <p:style>
          <a:lnRef idx="2">
            <a:schemeClr val="accent2"/>
          </a:lnRef>
          <a:fillRef idx="1">
            <a:schemeClr val="lt1"/>
          </a:fillRef>
          <a:effectRef idx="0">
            <a:schemeClr val="accent2"/>
          </a:effectRef>
          <a:fontRef idx="minor">
            <a:schemeClr val="dk1"/>
          </a:fontRef>
        </p:style>
        <p:txBody>
          <a:bodyPr wrap="square" lIns="137160" tIns="73152" rtlCol="0" anchor="ctr">
            <a:noAutofit/>
          </a:bodyPr>
          <a:lstStyle/>
          <a:p>
            <a:pPr marL="0" marR="0" fontAlgn="base">
              <a:spcBef>
                <a:spcPts val="600"/>
              </a:spcBef>
              <a:spcAft>
                <a:spcPts val="0"/>
              </a:spcAft>
            </a:pPr>
            <a:r>
              <a:rPr lang="en-US" sz="2000" b="1" dirty="0" smtClean="0">
                <a:solidFill>
                  <a:srgbClr val="000000"/>
                </a:solidFill>
                <a:ea typeface="Times New Roman"/>
                <a:cs typeface="Times New Roman"/>
              </a:rPr>
              <a:t>Website Address </a:t>
            </a:r>
            <a:endParaRPr lang="en-US" sz="1200" dirty="0">
              <a:effectLst/>
              <a:latin typeface="Times New Roman"/>
              <a:ea typeface="Times New Roman"/>
            </a:endParaRPr>
          </a:p>
        </p:txBody>
      </p:sp>
      <p:cxnSp>
        <p:nvCxnSpPr>
          <p:cNvPr id="20" name="Straight Connector 19"/>
          <p:cNvCxnSpPr/>
          <p:nvPr/>
        </p:nvCxnSpPr>
        <p:spPr bwMode="auto">
          <a:xfrm flipH="1">
            <a:off x="4639483" y="5370106"/>
            <a:ext cx="1616938" cy="258501"/>
          </a:xfrm>
          <a:prstGeom prst="line">
            <a:avLst/>
          </a:prstGeom>
          <a:solidFill>
            <a:srgbClr val="FFFFFF"/>
          </a:solidFill>
          <a:ln w="9525" cap="flat" cmpd="sng" algn="ctr">
            <a:solidFill>
              <a:srgbClr val="7FC4DD"/>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itle 1"/>
          <p:cNvSpPr txBox="1">
            <a:spLocks/>
          </p:cNvSpPr>
          <p:nvPr/>
        </p:nvSpPr>
        <p:spPr bwMode="auto">
          <a:xfrm>
            <a:off x="72021" y="877055"/>
            <a:ext cx="8979904" cy="407200"/>
          </a:xfrm>
          <a:prstGeom prst="rect">
            <a:avLst/>
          </a:prstGeom>
          <a:solidFill>
            <a:schemeClr val="accent6">
              <a:lumMod val="75000"/>
              <a:lumOff val="25000"/>
            </a:schemeClr>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2800" b="0">
                <a:solidFill>
                  <a:schemeClr val="accent2"/>
                </a:solidFill>
                <a:latin typeface="Franklin Gothic Medium" panose="020B0603020102020204" pitchFamily="34" charset="0"/>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r>
              <a:rPr lang="en-US" sz="2400" kern="0" dirty="0" smtClean="0">
                <a:solidFill>
                  <a:schemeClr val="bg1"/>
                </a:solidFill>
              </a:rPr>
              <a:t>What’s New</a:t>
            </a:r>
            <a:r>
              <a:rPr lang="en-US" kern="0" dirty="0" smtClean="0">
                <a:solidFill>
                  <a:schemeClr val="bg1"/>
                </a:solidFill>
              </a:rPr>
              <a:t> </a:t>
            </a:r>
            <a:endParaRPr lang="en-US" sz="2400" kern="0" dirty="0">
              <a:solidFill>
                <a:schemeClr val="bg1"/>
              </a:solidFill>
            </a:endParaRP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9863" y="2574464"/>
            <a:ext cx="671605" cy="28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1338" y="5533272"/>
            <a:ext cx="1870636" cy="23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8"/>
          <a:stretch>
            <a:fillRect/>
          </a:stretch>
        </p:blipFill>
        <p:spPr>
          <a:xfrm>
            <a:off x="777466" y="4093225"/>
            <a:ext cx="1437073" cy="174040"/>
          </a:xfrm>
          <a:prstGeom prst="rect">
            <a:avLst/>
          </a:prstGeom>
        </p:spPr>
      </p:pic>
      <p:sp>
        <p:nvSpPr>
          <p:cNvPr id="16" name="TextBox 15"/>
          <p:cNvSpPr txBox="1">
            <a:spLocks/>
          </p:cNvSpPr>
          <p:nvPr/>
        </p:nvSpPr>
        <p:spPr>
          <a:xfrm>
            <a:off x="5072205" y="1811286"/>
            <a:ext cx="3900718" cy="848217"/>
          </a:xfrm>
          <a:prstGeom prst="roundRect">
            <a:avLst>
              <a:gd name="adj" fmla="val 7395"/>
            </a:avLst>
          </a:prstGeom>
          <a:solidFill>
            <a:schemeClr val="bg1"/>
          </a:solidFill>
          <a:ln>
            <a:solidFill>
              <a:srgbClr val="7FC4DD"/>
            </a:solidFill>
          </a:ln>
        </p:spPr>
        <p:style>
          <a:lnRef idx="2">
            <a:schemeClr val="accent2"/>
          </a:lnRef>
          <a:fillRef idx="1">
            <a:schemeClr val="lt1"/>
          </a:fillRef>
          <a:effectRef idx="0">
            <a:schemeClr val="accent2"/>
          </a:effectRef>
          <a:fontRef idx="minor">
            <a:schemeClr val="dk1"/>
          </a:fontRef>
        </p:style>
        <p:txBody>
          <a:bodyPr wrap="square" lIns="137160" tIns="73152" rtlCol="0">
            <a:noAutofit/>
          </a:bodyPr>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42633" algn="l" rtl="0" fontAlgn="base">
              <a:spcBef>
                <a:spcPct val="0"/>
              </a:spcBef>
              <a:spcAft>
                <a:spcPct val="0"/>
              </a:spcAft>
              <a:defRPr b="1" kern="1200">
                <a:solidFill>
                  <a:schemeClr val="tx1"/>
                </a:solidFill>
                <a:latin typeface="Arial" pitchFamily="34" charset="0"/>
                <a:ea typeface="+mn-ea"/>
                <a:cs typeface="+mn-cs"/>
              </a:defRPr>
            </a:lvl2pPr>
            <a:lvl3pPr marL="885268" algn="l" rtl="0" fontAlgn="base">
              <a:spcBef>
                <a:spcPct val="0"/>
              </a:spcBef>
              <a:spcAft>
                <a:spcPct val="0"/>
              </a:spcAft>
              <a:defRPr b="1" kern="1200">
                <a:solidFill>
                  <a:schemeClr val="tx1"/>
                </a:solidFill>
                <a:latin typeface="Arial" pitchFamily="34" charset="0"/>
                <a:ea typeface="+mn-ea"/>
                <a:cs typeface="+mn-cs"/>
              </a:defRPr>
            </a:lvl3pPr>
            <a:lvl4pPr marL="1327889" algn="l" rtl="0" fontAlgn="base">
              <a:spcBef>
                <a:spcPct val="0"/>
              </a:spcBef>
              <a:spcAft>
                <a:spcPct val="0"/>
              </a:spcAft>
              <a:defRPr b="1" kern="1200">
                <a:solidFill>
                  <a:schemeClr val="tx1"/>
                </a:solidFill>
                <a:latin typeface="Arial" pitchFamily="34" charset="0"/>
                <a:ea typeface="+mn-ea"/>
                <a:cs typeface="+mn-cs"/>
              </a:defRPr>
            </a:lvl4pPr>
            <a:lvl5pPr marL="1770521" algn="l" rtl="0" fontAlgn="base">
              <a:spcBef>
                <a:spcPct val="0"/>
              </a:spcBef>
              <a:spcAft>
                <a:spcPct val="0"/>
              </a:spcAft>
              <a:defRPr b="1" kern="1200">
                <a:solidFill>
                  <a:schemeClr val="tx1"/>
                </a:solidFill>
                <a:latin typeface="Arial" pitchFamily="34" charset="0"/>
                <a:ea typeface="+mn-ea"/>
                <a:cs typeface="+mn-cs"/>
              </a:defRPr>
            </a:lvl5pPr>
            <a:lvl6pPr marL="2213140" algn="l" defTabSz="885268" rtl="0" eaLnBrk="1" latinLnBrk="0" hangingPunct="1">
              <a:defRPr b="1" kern="1200">
                <a:solidFill>
                  <a:schemeClr val="tx1"/>
                </a:solidFill>
                <a:latin typeface="Arial" pitchFamily="34" charset="0"/>
                <a:ea typeface="+mn-ea"/>
                <a:cs typeface="+mn-cs"/>
              </a:defRPr>
            </a:lvl6pPr>
            <a:lvl7pPr marL="2655779" algn="l" defTabSz="885268" rtl="0" eaLnBrk="1" latinLnBrk="0" hangingPunct="1">
              <a:defRPr b="1" kern="1200">
                <a:solidFill>
                  <a:schemeClr val="tx1"/>
                </a:solidFill>
                <a:latin typeface="Arial" pitchFamily="34" charset="0"/>
                <a:ea typeface="+mn-ea"/>
                <a:cs typeface="+mn-cs"/>
              </a:defRPr>
            </a:lvl7pPr>
            <a:lvl8pPr marL="3098403" algn="l" defTabSz="885268" rtl="0" eaLnBrk="1" latinLnBrk="0" hangingPunct="1">
              <a:defRPr b="1" kern="1200">
                <a:solidFill>
                  <a:schemeClr val="tx1"/>
                </a:solidFill>
                <a:latin typeface="Arial" pitchFamily="34" charset="0"/>
                <a:ea typeface="+mn-ea"/>
                <a:cs typeface="+mn-cs"/>
              </a:defRPr>
            </a:lvl8pPr>
            <a:lvl9pPr marL="3541032" algn="l" defTabSz="885268" rtl="0" eaLnBrk="1" latinLnBrk="0" hangingPunct="1">
              <a:defRPr b="1" kern="1200">
                <a:solidFill>
                  <a:schemeClr val="tx1"/>
                </a:solidFill>
                <a:latin typeface="Arial" pitchFamily="34" charset="0"/>
                <a:ea typeface="+mn-ea"/>
                <a:cs typeface="+mn-cs"/>
              </a:defRPr>
            </a:lvl9pPr>
          </a:lstStyle>
          <a:p>
            <a:pPr>
              <a:spcBef>
                <a:spcPts val="600"/>
              </a:spcBef>
            </a:pPr>
            <a:r>
              <a:rPr lang="en-US" sz="1600" dirty="0" smtClean="0">
                <a:solidFill>
                  <a:srgbClr val="000000"/>
                </a:solidFill>
              </a:rPr>
              <a:t>Retiree Group Prefix:</a:t>
            </a:r>
            <a:r>
              <a:rPr lang="en-US" sz="1600" b="0" dirty="0" smtClean="0">
                <a:solidFill>
                  <a:srgbClr val="000000"/>
                </a:solidFill>
              </a:rPr>
              <a:t>  ZGP</a:t>
            </a:r>
          </a:p>
          <a:p>
            <a:pPr>
              <a:spcBef>
                <a:spcPts val="600"/>
              </a:spcBef>
            </a:pPr>
            <a:r>
              <a:rPr lang="en-US" sz="1600" dirty="0" smtClean="0">
                <a:solidFill>
                  <a:srgbClr val="000000"/>
                </a:solidFill>
              </a:rPr>
              <a:t>Active Employee Group Prefix:  </a:t>
            </a:r>
            <a:r>
              <a:rPr lang="en-US" sz="1600" b="0" dirty="0" smtClean="0">
                <a:solidFill>
                  <a:srgbClr val="000000"/>
                </a:solidFill>
              </a:rPr>
              <a:t>TXW</a:t>
            </a:r>
          </a:p>
        </p:txBody>
      </p:sp>
      <p:cxnSp>
        <p:nvCxnSpPr>
          <p:cNvPr id="23" name="Straight Connector 22"/>
          <p:cNvCxnSpPr/>
          <p:nvPr/>
        </p:nvCxnSpPr>
        <p:spPr bwMode="auto">
          <a:xfrm flipH="1">
            <a:off x="1689863" y="2108311"/>
            <a:ext cx="3382342" cy="346487"/>
          </a:xfrm>
          <a:prstGeom prst="line">
            <a:avLst/>
          </a:prstGeom>
          <a:solidFill>
            <a:srgbClr val="FFFFFF"/>
          </a:solidFill>
          <a:ln w="9525" cap="flat" cmpd="sng" algn="ctr">
            <a:solidFill>
              <a:srgbClr val="7FC4DD"/>
            </a:solidFill>
            <a:prstDash val="solid"/>
            <a:round/>
            <a:headEnd type="none" w="med" len="med"/>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39289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smtClean="0"/>
              <a:t>Retiree Information</a:t>
            </a:r>
            <a:endParaRPr lang="en-US" dirty="0"/>
          </a:p>
        </p:txBody>
      </p:sp>
      <p:sp>
        <p:nvSpPr>
          <p:cNvPr id="8" name="Slide Number Placeholder 1"/>
          <p:cNvSpPr>
            <a:spLocks noGrp="1"/>
          </p:cNvSpPr>
          <p:nvPr>
            <p:ph type="sldNum" sz="quarter" idx="10"/>
          </p:nvPr>
        </p:nvSpPr>
        <p:spPr/>
        <p:txBody>
          <a:bodyPr/>
          <a:lstStyle/>
          <a:p>
            <a:fld id="{E447C5A0-04E5-4772-B89A-35F7BCEA9F4F}" type="slidenum">
              <a:rPr lang="en-US" smtClean="0">
                <a:solidFill>
                  <a:srgbClr val="FFFFFF"/>
                </a:solidFill>
              </a:rPr>
              <a:pPr/>
              <a:t>7</a:t>
            </a:fld>
            <a:endParaRPr lang="en-US">
              <a:solidFill>
                <a:srgbClr val="FFFFFF"/>
              </a:solidFill>
            </a:endParaRPr>
          </a:p>
        </p:txBody>
      </p:sp>
      <p:sp>
        <p:nvSpPr>
          <p:cNvPr id="19461" name="Rectangle 5"/>
          <p:cNvSpPr>
            <a:spLocks noChangeArrowheads="1"/>
          </p:cNvSpPr>
          <p:nvPr/>
        </p:nvSpPr>
        <p:spPr bwMode="auto">
          <a:xfrm>
            <a:off x="346454" y="1072156"/>
            <a:ext cx="8347166" cy="738664"/>
          </a:xfrm>
          <a:prstGeom prst="rect">
            <a:avLst/>
          </a:prstGeom>
          <a:noFill/>
          <a:ln>
            <a:noFill/>
          </a:ln>
          <a:effectLst>
            <a:prstShdw prst="shdw17" dist="17961" dir="2700000">
              <a:srgbClr val="A7D1F7">
                <a:gamma/>
                <a:shade val="60000"/>
                <a:invGamma/>
              </a:srgbClr>
            </a:prstShdw>
          </a:effectLst>
          <a:extLst>
            <a:ext uri="{909E8E84-426E-40DD-AFC4-6F175D3DCCD1}">
              <a14:hiddenFill xmlns:a14="http://schemas.microsoft.com/office/drawing/2010/main">
                <a:solidFill>
                  <a:srgbClr val="A7D1F7"/>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r>
              <a:rPr lang="en-US" sz="2400" b="1" dirty="0">
                <a:solidFill>
                  <a:srgbClr val="652547"/>
                </a:solidFill>
              </a:rPr>
              <a:t>Retirees </a:t>
            </a:r>
            <a:r>
              <a:rPr lang="en-US" sz="2400" b="1" dirty="0" smtClean="0">
                <a:solidFill>
                  <a:srgbClr val="652547"/>
                </a:solidFill>
              </a:rPr>
              <a:t>under age </a:t>
            </a:r>
            <a:r>
              <a:rPr lang="en-US" sz="2400" b="1" dirty="0">
                <a:solidFill>
                  <a:srgbClr val="652547"/>
                </a:solidFill>
              </a:rPr>
              <a:t>65</a:t>
            </a:r>
          </a:p>
          <a:p>
            <a:pPr eaLnBrk="0" hangingPunct="0"/>
            <a:r>
              <a:rPr lang="en-US" b="1" dirty="0">
                <a:solidFill>
                  <a:srgbClr val="006DBB"/>
                </a:solidFill>
              </a:rPr>
              <a:t> </a:t>
            </a:r>
            <a:r>
              <a:rPr lang="en-US" b="1" dirty="0" smtClean="0">
                <a:solidFill>
                  <a:srgbClr val="006DBB"/>
                </a:solidFill>
              </a:rPr>
              <a:t>       </a:t>
            </a:r>
            <a:r>
              <a:rPr lang="en-US" dirty="0" smtClean="0">
                <a:solidFill>
                  <a:srgbClr val="2B85A5"/>
                </a:solidFill>
              </a:rPr>
              <a:t>Are</a:t>
            </a:r>
            <a:r>
              <a:rPr lang="en-US" dirty="0" smtClean="0">
                <a:solidFill>
                  <a:srgbClr val="0E7FB8"/>
                </a:solidFill>
              </a:rPr>
              <a:t> </a:t>
            </a:r>
            <a:r>
              <a:rPr lang="en-US" dirty="0" smtClean="0">
                <a:solidFill>
                  <a:srgbClr val="000000"/>
                </a:solidFill>
              </a:rPr>
              <a:t>considered </a:t>
            </a:r>
            <a:r>
              <a:rPr lang="en-US" dirty="0">
                <a:solidFill>
                  <a:srgbClr val="000000"/>
                </a:solidFill>
              </a:rPr>
              <a:t>Network</a:t>
            </a:r>
            <a:r>
              <a:rPr lang="en-US" i="1" dirty="0">
                <a:solidFill>
                  <a:srgbClr val="000000"/>
                </a:solidFill>
              </a:rPr>
              <a:t> </a:t>
            </a:r>
            <a:r>
              <a:rPr lang="en-US" i="1" dirty="0">
                <a:solidFill>
                  <a:srgbClr val="2B85A5"/>
                </a:solidFill>
              </a:rPr>
              <a:t>and can use the </a:t>
            </a:r>
            <a:r>
              <a:rPr lang="en-US" dirty="0">
                <a:solidFill>
                  <a:srgbClr val="000000"/>
                </a:solidFill>
              </a:rPr>
              <a:t>Network </a:t>
            </a:r>
            <a:r>
              <a:rPr lang="en-US" dirty="0" smtClean="0">
                <a:solidFill>
                  <a:srgbClr val="000000"/>
                </a:solidFill>
              </a:rPr>
              <a:t>providers for a copay</a:t>
            </a:r>
            <a:endParaRPr lang="en-US" dirty="0">
              <a:solidFill>
                <a:srgbClr val="000000"/>
              </a:solidFill>
            </a:endParaRPr>
          </a:p>
        </p:txBody>
      </p:sp>
      <p:grpSp>
        <p:nvGrpSpPr>
          <p:cNvPr id="19464" name="Group 8"/>
          <p:cNvGrpSpPr>
            <a:grpSpLocks/>
          </p:cNvGrpSpPr>
          <p:nvPr/>
        </p:nvGrpSpPr>
        <p:grpSpPr bwMode="auto">
          <a:xfrm>
            <a:off x="5883752" y="2316598"/>
            <a:ext cx="2809868" cy="4038600"/>
            <a:chOff x="3888" y="1500"/>
            <a:chExt cx="1788" cy="2544"/>
          </a:xfrm>
          <a:gradFill>
            <a:gsLst>
              <a:gs pos="0">
                <a:schemeClr val="accent5">
                  <a:lumMod val="60000"/>
                  <a:lumOff val="40000"/>
                </a:schemeClr>
              </a:gs>
              <a:gs pos="100000">
                <a:schemeClr val="accent5">
                  <a:lumMod val="40000"/>
                  <a:lumOff val="60000"/>
                  <a:alpha val="0"/>
                </a:schemeClr>
              </a:gs>
            </a:gsLst>
            <a:path path="rect">
              <a:fillToRect l="100000" b="100000"/>
            </a:path>
          </a:gradFill>
        </p:grpSpPr>
        <p:sp>
          <p:nvSpPr>
            <p:cNvPr id="19463" name="AutoShape 7"/>
            <p:cNvSpPr>
              <a:spLocks noChangeArrowheads="1"/>
            </p:cNvSpPr>
            <p:nvPr/>
          </p:nvSpPr>
          <p:spPr bwMode="auto">
            <a:xfrm>
              <a:off x="3888" y="1500"/>
              <a:ext cx="1776" cy="2544"/>
            </a:xfrm>
            <a:prstGeom prst="roundRect">
              <a:avLst>
                <a:gd name="adj" fmla="val 6194"/>
              </a:avLst>
            </a:prstGeom>
            <a:solidFill>
              <a:schemeClr val="accent3">
                <a:lumMod val="20000"/>
                <a:lumOff val="80000"/>
              </a:schemeClr>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9462" name="Rectangle 6"/>
            <p:cNvSpPr>
              <a:spLocks noChangeArrowheads="1"/>
            </p:cNvSpPr>
            <p:nvPr/>
          </p:nvSpPr>
          <p:spPr bwMode="auto">
            <a:xfrm>
              <a:off x="3948" y="1560"/>
              <a:ext cx="1728" cy="2369"/>
            </a:xfrm>
            <a:prstGeom prst="rect">
              <a:avLst/>
            </a:prstGeom>
            <a:noFill/>
            <a:ln>
              <a:noFill/>
            </a:ln>
            <a:effectLst>
              <a:prstShdw prst="shdw17" dist="17961" dir="2700000">
                <a:srgbClr val="A7D1F7">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171450" indent="-171450" eaLnBrk="0" hangingPunct="0">
                <a:spcBef>
                  <a:spcPct val="30000"/>
                </a:spcBef>
              </a:pPr>
              <a:r>
                <a:rPr lang="en-US" sz="1600" b="1" dirty="0">
                  <a:solidFill>
                    <a:srgbClr val="000000"/>
                  </a:solidFill>
                </a:rPr>
                <a:t>Remember: </a:t>
              </a:r>
            </a:p>
            <a:p>
              <a:pPr marL="171450" indent="-171450" eaLnBrk="0" hangingPunct="0">
                <a:spcBef>
                  <a:spcPct val="30000"/>
                </a:spcBef>
                <a:buClr>
                  <a:srgbClr val="000000"/>
                </a:buClr>
                <a:buSzPct val="110000"/>
                <a:buFontTx/>
                <a:buChar char="•"/>
              </a:pPr>
              <a:r>
                <a:rPr lang="en-US" sz="1600" dirty="0">
                  <a:solidFill>
                    <a:srgbClr val="000000"/>
                  </a:solidFill>
                </a:rPr>
                <a:t>Enroll in BOTH Medicare parts A &amp; B.</a:t>
              </a:r>
            </a:p>
            <a:p>
              <a:pPr marL="171450" indent="-171450" eaLnBrk="0" hangingPunct="0">
                <a:spcBef>
                  <a:spcPct val="30000"/>
                </a:spcBef>
                <a:buClr>
                  <a:srgbClr val="000000"/>
                </a:buClr>
                <a:buSzPct val="110000"/>
                <a:buFontTx/>
                <a:buChar char="•"/>
              </a:pPr>
              <a:r>
                <a:rPr lang="en-US" sz="1600" dirty="0">
                  <a:solidFill>
                    <a:srgbClr val="000000"/>
                  </a:solidFill>
                </a:rPr>
                <a:t>When you receive your Medicare Card, notify BCBSTX and your Human Resource Office of your Medicare number which includes an alpha character.</a:t>
              </a:r>
            </a:p>
            <a:p>
              <a:pPr marL="171450" indent="-171450" eaLnBrk="0" hangingPunct="0">
                <a:spcBef>
                  <a:spcPct val="30000"/>
                </a:spcBef>
                <a:buClr>
                  <a:srgbClr val="000000"/>
                </a:buClr>
                <a:buSzPct val="110000"/>
                <a:buFontTx/>
                <a:buChar char="•"/>
              </a:pPr>
              <a:r>
                <a:rPr lang="en-US" sz="1600" dirty="0">
                  <a:solidFill>
                    <a:srgbClr val="000000"/>
                  </a:solidFill>
                </a:rPr>
                <a:t>If you use a Provider that accepts Medicare or is a BCBSTX provider, you cannot be balance billed.</a:t>
              </a:r>
            </a:p>
          </p:txBody>
        </p:sp>
      </p:grpSp>
      <p:sp>
        <p:nvSpPr>
          <p:cNvPr id="4" name="TextBox 3"/>
          <p:cNvSpPr txBox="1"/>
          <p:nvPr/>
        </p:nvSpPr>
        <p:spPr>
          <a:xfrm>
            <a:off x="346454" y="1859653"/>
            <a:ext cx="5424869" cy="4708981"/>
          </a:xfrm>
          <a:prstGeom prst="rect">
            <a:avLst/>
          </a:prstGeom>
          <a:noFill/>
        </p:spPr>
        <p:txBody>
          <a:bodyPr wrap="square" rtlCol="0">
            <a:spAutoFit/>
          </a:bodyPr>
          <a:lstStyle/>
          <a:p>
            <a:pPr>
              <a:spcBef>
                <a:spcPts val="600"/>
              </a:spcBef>
              <a:spcAft>
                <a:spcPts val="600"/>
              </a:spcAft>
              <a:buFont typeface="Arial Unicode MS" pitchFamily="34" charset="-128"/>
              <a:buNone/>
            </a:pPr>
            <a:r>
              <a:rPr lang="en-US" sz="2400" b="1" dirty="0" smtClean="0">
                <a:solidFill>
                  <a:srgbClr val="652547"/>
                </a:solidFill>
              </a:rPr>
              <a:t>Retirees age 65 and older</a:t>
            </a:r>
          </a:p>
          <a:p>
            <a:pPr>
              <a:spcBef>
                <a:spcPts val="0"/>
              </a:spcBef>
              <a:spcAft>
                <a:spcPts val="600"/>
              </a:spcAft>
              <a:buFont typeface="Arial Unicode MS" pitchFamily="34" charset="-128"/>
              <a:buNone/>
            </a:pPr>
            <a:r>
              <a:rPr lang="en-US" b="1" dirty="0" smtClean="0">
                <a:solidFill>
                  <a:srgbClr val="000000"/>
                </a:solidFill>
              </a:rPr>
              <a:t>Choose from:</a:t>
            </a:r>
          </a:p>
          <a:p>
            <a:pPr marL="285750" indent="-285750">
              <a:spcBef>
                <a:spcPts val="600"/>
              </a:spcBef>
              <a:spcAft>
                <a:spcPts val="600"/>
              </a:spcAft>
              <a:buClr>
                <a:srgbClr val="652547"/>
              </a:buClr>
              <a:buFont typeface="Arial" pitchFamily="34" charset="0"/>
              <a:buChar char="•"/>
            </a:pPr>
            <a:r>
              <a:rPr lang="en-US" dirty="0" smtClean="0">
                <a:solidFill>
                  <a:srgbClr val="000000"/>
                </a:solidFill>
              </a:rPr>
              <a:t>A&amp;M Care Plan</a:t>
            </a:r>
          </a:p>
          <a:p>
            <a:pPr marL="285750" indent="-285750">
              <a:spcBef>
                <a:spcPts val="600"/>
              </a:spcBef>
              <a:spcAft>
                <a:spcPts val="600"/>
              </a:spcAft>
              <a:buClr>
                <a:srgbClr val="652547"/>
              </a:buClr>
              <a:buFont typeface="Arial" pitchFamily="34" charset="0"/>
              <a:buChar char="•"/>
            </a:pPr>
            <a:r>
              <a:rPr lang="en-US" dirty="0" smtClean="0">
                <a:solidFill>
                  <a:srgbClr val="000000"/>
                </a:solidFill>
              </a:rPr>
              <a:t>65 Plus – you must be:</a:t>
            </a:r>
          </a:p>
          <a:p>
            <a:pPr marL="565150" lvl="2" indent="-285750">
              <a:spcBef>
                <a:spcPts val="600"/>
              </a:spcBef>
              <a:spcAft>
                <a:spcPts val="600"/>
              </a:spcAft>
              <a:buClr>
                <a:srgbClr val="000000"/>
              </a:buClr>
              <a:buFont typeface="Arial" pitchFamily="34" charset="0"/>
              <a:buChar char="–"/>
            </a:pPr>
            <a:r>
              <a:rPr lang="en-US" i="1" dirty="0" smtClean="0">
                <a:solidFill>
                  <a:srgbClr val="000000"/>
                </a:solidFill>
              </a:rPr>
              <a:t>Age 65 </a:t>
            </a:r>
            <a:r>
              <a:rPr lang="en-US" i="1" u="sng" dirty="0" smtClean="0">
                <a:solidFill>
                  <a:srgbClr val="000000"/>
                </a:solidFill>
              </a:rPr>
              <a:t>and</a:t>
            </a:r>
            <a:r>
              <a:rPr lang="en-US" i="1" dirty="0" smtClean="0">
                <a:solidFill>
                  <a:srgbClr val="000000"/>
                </a:solidFill>
              </a:rPr>
              <a:t> enrolled in Medicare Parts A&amp;B </a:t>
            </a:r>
            <a:br>
              <a:rPr lang="en-US" i="1" dirty="0" smtClean="0">
                <a:solidFill>
                  <a:srgbClr val="000000"/>
                </a:solidFill>
              </a:rPr>
            </a:br>
            <a:r>
              <a:rPr lang="en-US" i="1" dirty="0" smtClean="0">
                <a:solidFill>
                  <a:srgbClr val="000000"/>
                </a:solidFill>
              </a:rPr>
              <a:t>or disabled under 65 </a:t>
            </a:r>
            <a:r>
              <a:rPr lang="en-US" i="1" u="sng" dirty="0" smtClean="0">
                <a:solidFill>
                  <a:srgbClr val="000000"/>
                </a:solidFill>
              </a:rPr>
              <a:t>and</a:t>
            </a:r>
            <a:r>
              <a:rPr lang="en-US" i="1" dirty="0" smtClean="0">
                <a:solidFill>
                  <a:srgbClr val="000000"/>
                </a:solidFill>
              </a:rPr>
              <a:t> enrolled in Medicare Parts A&amp;B </a:t>
            </a:r>
          </a:p>
          <a:p>
            <a:pPr marL="565150" lvl="2" indent="-285750">
              <a:spcBef>
                <a:spcPts val="600"/>
              </a:spcBef>
              <a:spcAft>
                <a:spcPts val="600"/>
              </a:spcAft>
              <a:buClr>
                <a:srgbClr val="000000"/>
              </a:buClr>
              <a:buFont typeface="Arial" pitchFamily="34" charset="0"/>
              <a:buChar char="–"/>
            </a:pPr>
            <a:r>
              <a:rPr lang="en-US" i="1" dirty="0" smtClean="0">
                <a:solidFill>
                  <a:srgbClr val="000000"/>
                </a:solidFill>
              </a:rPr>
              <a:t>Working for the A&amp;M System, if at all, less than 50% time or for less than 4.5 months </a:t>
            </a:r>
            <a:br>
              <a:rPr lang="en-US" i="1" dirty="0" smtClean="0">
                <a:solidFill>
                  <a:srgbClr val="000000"/>
                </a:solidFill>
              </a:rPr>
            </a:br>
            <a:r>
              <a:rPr lang="en-US" i="1" dirty="0" smtClean="0">
                <a:solidFill>
                  <a:srgbClr val="000000"/>
                </a:solidFill>
              </a:rPr>
              <a:t>during the plan year</a:t>
            </a:r>
          </a:p>
          <a:p>
            <a:pPr marL="565150" lvl="2" indent="-285750">
              <a:spcBef>
                <a:spcPts val="600"/>
              </a:spcBef>
              <a:spcAft>
                <a:spcPts val="600"/>
              </a:spcAft>
              <a:buClr>
                <a:srgbClr val="000000"/>
              </a:buClr>
              <a:buFont typeface="Arial" pitchFamily="34" charset="0"/>
              <a:buChar char="–"/>
            </a:pPr>
            <a:r>
              <a:rPr lang="en-US" i="1" dirty="0">
                <a:solidFill>
                  <a:srgbClr val="000000"/>
                </a:solidFill>
              </a:rPr>
              <a:t>If covering </a:t>
            </a:r>
            <a:r>
              <a:rPr lang="en-US" i="1" dirty="0" smtClean="0">
                <a:solidFill>
                  <a:srgbClr val="000000"/>
                </a:solidFill>
              </a:rPr>
              <a:t>dependents, dependents </a:t>
            </a:r>
            <a:r>
              <a:rPr lang="en-US" i="1" dirty="0">
                <a:solidFill>
                  <a:srgbClr val="000000"/>
                </a:solidFill>
              </a:rPr>
              <a:t>must be age 65 or older (or disabled) and enrolled in Medicare Parts </a:t>
            </a:r>
            <a:r>
              <a:rPr lang="en-US" i="1" dirty="0" smtClean="0">
                <a:solidFill>
                  <a:srgbClr val="000000"/>
                </a:solidFill>
              </a:rPr>
              <a:t>A&amp;B</a:t>
            </a:r>
            <a:endParaRPr lang="en-US" i="1" dirty="0">
              <a:solidFill>
                <a:srgbClr val="000000"/>
              </a:solidFill>
            </a:endParaRPr>
          </a:p>
        </p:txBody>
      </p:sp>
    </p:spTree>
    <p:extLst>
      <p:ext uri="{BB962C8B-B14F-4D97-AF65-F5344CB8AC3E}">
        <p14:creationId xmlns:p14="http://schemas.microsoft.com/office/powerpoint/2010/main" val="96197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207"/>
          <a:stretch/>
        </p:blipFill>
        <p:spPr>
          <a:xfrm>
            <a:off x="0" y="1783114"/>
            <a:ext cx="7575847" cy="4846320"/>
          </a:xfrm>
          <a:prstGeom prst="rect">
            <a:avLst/>
          </a:prstGeom>
        </p:spPr>
      </p:pic>
      <p:sp>
        <p:nvSpPr>
          <p:cNvPr id="15363" name="AutoShape 3"/>
          <p:cNvSpPr>
            <a:spLocks noGrp="1" noChangeArrowheads="1"/>
          </p:cNvSpPr>
          <p:nvPr>
            <p:ph type="title"/>
          </p:nvPr>
        </p:nvSpPr>
        <p:spPr/>
        <p:txBody>
          <a:bodyPr/>
          <a:lstStyle/>
          <a:p>
            <a:r>
              <a:rPr lang="en-US" dirty="0" smtClean="0"/>
              <a:t>Preventive Coverage</a:t>
            </a:r>
            <a:endParaRPr lang="en-US" dirty="0"/>
          </a:p>
        </p:txBody>
      </p:sp>
      <p:sp>
        <p:nvSpPr>
          <p:cNvPr id="15364" name="Rectangle 4"/>
          <p:cNvSpPr>
            <a:spLocks noGrp="1" noChangeArrowheads="1"/>
          </p:cNvSpPr>
          <p:nvPr>
            <p:ph idx="1"/>
          </p:nvPr>
        </p:nvSpPr>
        <p:spPr>
          <a:xfrm>
            <a:off x="3243449" y="1930401"/>
            <a:ext cx="5494173" cy="3380509"/>
          </a:xfrm>
        </p:spPr>
        <p:txBody>
          <a:bodyPr/>
          <a:lstStyle/>
          <a:p>
            <a:pPr marL="0" indent="0">
              <a:buNone/>
            </a:pPr>
            <a:r>
              <a:rPr lang="en-US" sz="3600" b="1" dirty="0" smtClean="0">
                <a:solidFill>
                  <a:schemeClr val="accent2"/>
                </a:solidFill>
              </a:rPr>
              <a:t>What’s covered?</a:t>
            </a:r>
          </a:p>
          <a:p>
            <a:pPr marL="1588" lvl="1" indent="0">
              <a:buClr>
                <a:srgbClr val="006DBB"/>
              </a:buClr>
              <a:buNone/>
            </a:pPr>
            <a:r>
              <a:rPr lang="en-US" sz="1800" dirty="0" smtClean="0"/>
              <a:t>Recommended routine gender- and </a:t>
            </a:r>
            <a:br>
              <a:rPr lang="en-US" sz="1800" dirty="0" smtClean="0"/>
            </a:br>
            <a:r>
              <a:rPr lang="en-US" sz="1800" dirty="0" smtClean="0"/>
              <a:t>age-specific preventive care, such as annual physical, OB/GYN exams, mammograms and other cancer screenings, well-child care and immunizations</a:t>
            </a:r>
            <a:r>
              <a:rPr lang="en-US" sz="1500" dirty="0" smtClean="0"/>
              <a:t> </a:t>
            </a:r>
            <a:r>
              <a:rPr lang="en-US" sz="1800" dirty="0" smtClean="0"/>
              <a:t>– both facility and professional services</a:t>
            </a:r>
          </a:p>
          <a:p>
            <a:pPr marL="1588" lvl="1" indent="0">
              <a:buNone/>
            </a:pPr>
            <a:r>
              <a:rPr lang="en-US" sz="2000" b="1" dirty="0" smtClean="0"/>
              <a:t>Preventive coverage provided in-network at 100% with no copay, no deductible</a:t>
            </a:r>
            <a:endParaRPr lang="en-US" sz="2000" b="1" dirty="0"/>
          </a:p>
        </p:txBody>
      </p:sp>
      <p:sp>
        <p:nvSpPr>
          <p:cNvPr id="15365" name="Rectangle 5"/>
          <p:cNvSpPr>
            <a:spLocks noChangeArrowheads="1"/>
          </p:cNvSpPr>
          <p:nvPr/>
        </p:nvSpPr>
        <p:spPr bwMode="auto">
          <a:xfrm>
            <a:off x="0" y="1118920"/>
            <a:ext cx="9051925" cy="669471"/>
          </a:xfrm>
          <a:prstGeom prst="rect">
            <a:avLst/>
          </a:prstGeom>
          <a:solidFill>
            <a:schemeClr val="accent2"/>
          </a:solidFill>
          <a:ln>
            <a:noFill/>
          </a:ln>
          <a:effectLst/>
          <a:extLst/>
        </p:spPr>
        <p:txBody>
          <a:bodyPr lIns="0" rIns="0" anchor="ctr" anchorCtr="1"/>
          <a:lstStyle/>
          <a:p>
            <a:pPr algn="ctr">
              <a:lnSpc>
                <a:spcPct val="90000"/>
              </a:lnSpc>
              <a:spcAft>
                <a:spcPct val="45000"/>
              </a:spcAft>
            </a:pPr>
            <a:r>
              <a:rPr lang="en-US" sz="2000" b="1" dirty="0" smtClean="0">
                <a:solidFill>
                  <a:schemeClr val="bg1"/>
                </a:solidFill>
              </a:rPr>
              <a:t>Get an annual physical to be sure you get the lowest premium!</a:t>
            </a:r>
            <a:endParaRPr lang="en-US" sz="2000" b="1" dirty="0">
              <a:solidFill>
                <a:schemeClr val="bg1"/>
              </a:solidFill>
            </a:endParaRPr>
          </a:p>
        </p:txBody>
      </p:sp>
      <p:sp>
        <p:nvSpPr>
          <p:cNvPr id="15375" name="Text Box 15"/>
          <p:cNvSpPr txBox="1">
            <a:spLocks noChangeArrowheads="1"/>
          </p:cNvSpPr>
          <p:nvPr/>
        </p:nvSpPr>
        <p:spPr bwMode="auto">
          <a:xfrm>
            <a:off x="5067299" y="5562600"/>
            <a:ext cx="3276601" cy="1015663"/>
          </a:xfrm>
          <a:prstGeom prst="rect">
            <a:avLst/>
          </a:prstGeom>
          <a:noFill/>
          <a:ln>
            <a:noFill/>
          </a:ln>
          <a:effectLst/>
          <a:extLst>
            <a:ext uri="{909E8E84-426E-40DD-AFC4-6F175D3DCCD1}">
              <a14:hiddenFill xmlns:a14="http://schemas.microsoft.com/office/drawing/2010/main">
                <a:solidFill>
                  <a:srgbClr val="A7D1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30000"/>
              </a:spcBef>
              <a:spcAft>
                <a:spcPct val="40000"/>
              </a:spcAft>
            </a:pPr>
            <a:r>
              <a:rPr lang="en-US" sz="1500" b="1" u="sng" dirty="0">
                <a:solidFill>
                  <a:srgbClr val="2B85A5"/>
                </a:solidFill>
              </a:rPr>
              <a:t>Remember</a:t>
            </a:r>
            <a:r>
              <a:rPr lang="en-US" sz="1500" b="1" dirty="0">
                <a:solidFill>
                  <a:srgbClr val="2B85A5"/>
                </a:solidFill>
              </a:rPr>
              <a:t>:</a:t>
            </a:r>
            <a:r>
              <a:rPr lang="en-US" sz="1500" b="1" i="1" dirty="0">
                <a:solidFill>
                  <a:srgbClr val="2B85A5"/>
                </a:solidFill>
              </a:rPr>
              <a:t> </a:t>
            </a:r>
            <a:r>
              <a:rPr lang="en-US" sz="1500" b="1" i="1" dirty="0"/>
              <a:t>Lab tests related to an illness or condition </a:t>
            </a:r>
            <a:r>
              <a:rPr lang="en-US" sz="1500" b="1" i="1" dirty="0" smtClean="0"/>
              <a:t>are </a:t>
            </a:r>
            <a:r>
              <a:rPr lang="en-US" sz="1500" b="1" i="1" dirty="0"/>
              <a:t>not </a:t>
            </a:r>
            <a:r>
              <a:rPr lang="en-US" sz="1500" b="1" i="1" dirty="0" smtClean="0"/>
              <a:t>considered </a:t>
            </a:r>
            <a:r>
              <a:rPr lang="en-US" sz="1500" b="1" i="1" dirty="0"/>
              <a:t>preventive and </a:t>
            </a:r>
            <a:r>
              <a:rPr lang="en-US" sz="1500" b="1" i="1" dirty="0" smtClean="0"/>
              <a:t>may be reimbursed differently</a:t>
            </a:r>
            <a:endParaRPr lang="en-US" dirty="0"/>
          </a:p>
        </p:txBody>
      </p:sp>
      <p:sp>
        <p:nvSpPr>
          <p:cNvPr id="11" name="Rectangle 10"/>
          <p:cNvSpPr/>
          <p:nvPr/>
        </p:nvSpPr>
        <p:spPr bwMode="auto">
          <a:xfrm>
            <a:off x="1" y="6629400"/>
            <a:ext cx="9051925" cy="2286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rgbClr val="F29625"/>
              </a:solidFill>
              <a:effectLst/>
              <a:latin typeface="Arial" pitchFamily="34" charset="0"/>
            </a:endParaRPr>
          </a:p>
        </p:txBody>
      </p:sp>
      <p:sp>
        <p:nvSpPr>
          <p:cNvPr id="10" name="Slide Number Placeholder 3"/>
          <p:cNvSpPr>
            <a:spLocks noGrp="1"/>
          </p:cNvSpPr>
          <p:nvPr>
            <p:ph type="sldNum" sz="quarter" idx="10"/>
          </p:nvPr>
        </p:nvSpPr>
        <p:spPr/>
        <p:txBody>
          <a:bodyPr/>
          <a:lstStyle/>
          <a:p>
            <a:fld id="{4709C5F0-E98B-40E9-A0E0-4202ADDE5700}" type="slidenum">
              <a:rPr lang="en-US" smtClean="0"/>
              <a:pPr/>
              <a:t>8</a:t>
            </a:fld>
            <a:endParaRPr lang="en-US"/>
          </a:p>
        </p:txBody>
      </p:sp>
      <p:sp>
        <p:nvSpPr>
          <p:cNvPr id="12" name="AutoShape 17"/>
          <p:cNvSpPr>
            <a:spLocks noChangeArrowheads="1"/>
          </p:cNvSpPr>
          <p:nvPr/>
        </p:nvSpPr>
        <p:spPr bwMode="auto">
          <a:xfrm>
            <a:off x="952499" y="5505450"/>
            <a:ext cx="3973513" cy="1134338"/>
          </a:xfrm>
          <a:prstGeom prst="roundRect">
            <a:avLst>
              <a:gd name="adj" fmla="val 12829"/>
            </a:avLst>
          </a:prstGeom>
          <a:solidFill>
            <a:srgbClr val="2B85A5"/>
          </a:solidFill>
          <a:ln w="19050">
            <a:solidFill>
              <a:srgbClr val="FFFFFF"/>
            </a:solidFill>
            <a:round/>
            <a:headEnd/>
            <a:tailEnd/>
          </a:ln>
          <a:effectLst>
            <a:prstShdw prst="shdw17" dist="17961" dir="2700000">
              <a:srgbClr val="647D94"/>
            </a:prstShdw>
          </a:effectLst>
        </p:spPr>
        <p:txBody>
          <a:bodyPr lIns="137160" tIns="182880" rIns="137160" bIns="182880" anchor="ctr"/>
          <a:lstStyle/>
          <a:p>
            <a:pPr>
              <a:spcAft>
                <a:spcPct val="15000"/>
              </a:spcAft>
            </a:pPr>
            <a:endParaRPr lang="en-US" sz="3200">
              <a:solidFill>
                <a:schemeClr val="bg1"/>
              </a:solidFill>
            </a:endParaRPr>
          </a:p>
        </p:txBody>
      </p:sp>
      <p:sp>
        <p:nvSpPr>
          <p:cNvPr id="13" name="Text Box 9"/>
          <p:cNvSpPr txBox="1">
            <a:spLocks noChangeArrowheads="1"/>
          </p:cNvSpPr>
          <p:nvPr/>
        </p:nvSpPr>
        <p:spPr bwMode="auto">
          <a:xfrm>
            <a:off x="1385580" y="5657120"/>
            <a:ext cx="310735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spcBef>
                <a:spcPct val="30000"/>
              </a:spcBef>
            </a:pPr>
            <a:r>
              <a:rPr lang="en-US" sz="1600" dirty="0" smtClean="0">
                <a:solidFill>
                  <a:schemeClr val="bg1"/>
                </a:solidFill>
              </a:rPr>
              <a:t>Inform your doctor’s office that you are scheduling your “annual wellness checkup”</a:t>
            </a:r>
            <a:endParaRPr lang="en-US" sz="1600" dirty="0">
              <a:solidFill>
                <a:schemeClr val="bg1"/>
              </a:solidFill>
            </a:endParaRPr>
          </a:p>
        </p:txBody>
      </p:sp>
    </p:spTree>
    <p:extLst>
      <p:ext uri="{BB962C8B-B14F-4D97-AF65-F5344CB8AC3E}">
        <p14:creationId xmlns:p14="http://schemas.microsoft.com/office/powerpoint/2010/main" val="4215074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Care Immunizations —</a:t>
            </a:r>
            <a:br>
              <a:rPr lang="en-US" dirty="0" smtClean="0"/>
            </a:br>
            <a:r>
              <a:rPr lang="en-US" dirty="0" smtClean="0"/>
              <a:t>Covered at 100%</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6503070"/>
              </p:ext>
            </p:extLst>
          </p:nvPr>
        </p:nvGraphicFramePr>
        <p:xfrm>
          <a:off x="348693" y="4678595"/>
          <a:ext cx="8500324" cy="1833880"/>
        </p:xfrm>
        <a:graphic>
          <a:graphicData uri="http://schemas.openxmlformats.org/drawingml/2006/table">
            <a:tbl>
              <a:tblPr firstRow="1" bandRow="1">
                <a:tableStyleId>{21E4AEA4-8DFA-4A89-87EB-49C32662AFE0}</a:tableStyleId>
              </a:tblPr>
              <a:tblGrid>
                <a:gridCol w="4329809">
                  <a:extLst>
                    <a:ext uri="{9D8B030D-6E8A-4147-A177-3AD203B41FA5}">
                      <a16:colId xmlns:a16="http://schemas.microsoft.com/office/drawing/2014/main" xmlns="" val="20000"/>
                    </a:ext>
                  </a:extLst>
                </a:gridCol>
                <a:gridCol w="4170515">
                  <a:extLst>
                    <a:ext uri="{9D8B030D-6E8A-4147-A177-3AD203B41FA5}">
                      <a16:colId xmlns:a16="http://schemas.microsoft.com/office/drawing/2014/main" xmlns="" val="20001"/>
                    </a:ext>
                  </a:extLst>
                </a:gridCol>
              </a:tblGrid>
              <a:tr h="370840">
                <a:tc>
                  <a:txBody>
                    <a:bodyPr/>
                    <a:lstStyle/>
                    <a:p>
                      <a:pPr algn="ctr"/>
                      <a:r>
                        <a:rPr lang="en-US" sz="1800" b="1" dirty="0" smtClean="0"/>
                        <a:t>Option 1:</a:t>
                      </a:r>
                      <a:r>
                        <a:rPr lang="en-US" sz="1800" dirty="0" smtClean="0"/>
                        <a:t>  Go To Personal Physician</a:t>
                      </a:r>
                      <a:endParaRPr lang="en-US" sz="1800" b="1" dirty="0"/>
                    </a:p>
                  </a:txBody>
                  <a:tcPr marL="90519" marR="90519">
                    <a:lnR w="38100" cap="flat" cmpd="sng" algn="ctr">
                      <a:solidFill>
                        <a:schemeClr val="bg1"/>
                      </a:solidFill>
                      <a:prstDash val="solid"/>
                      <a:round/>
                      <a:headEnd type="none" w="med" len="med"/>
                      <a:tailEnd type="none" w="med" len="med"/>
                    </a:lnR>
                  </a:tcPr>
                </a:tc>
                <a:tc>
                  <a:txBody>
                    <a:bodyPr/>
                    <a:lstStyle/>
                    <a:p>
                      <a:pPr algn="ctr"/>
                      <a:r>
                        <a:rPr lang="en-US" sz="1800" b="1" dirty="0" smtClean="0"/>
                        <a:t>Option 2:</a:t>
                      </a:r>
                      <a:r>
                        <a:rPr lang="en-US" sz="1800" dirty="0" smtClean="0"/>
                        <a:t>  Go to Walgreens or HEB</a:t>
                      </a:r>
                      <a:endParaRPr lang="en-US" sz="1800" b="1" dirty="0"/>
                    </a:p>
                  </a:txBody>
                  <a:tcPr marL="90519" marR="90519">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370840">
                <a:tc>
                  <a:txBody>
                    <a:bodyPr/>
                    <a:lstStyle/>
                    <a:p>
                      <a:pPr marL="342900" indent="-342900">
                        <a:buFont typeface="Arial" panose="020B0604020202020204" pitchFamily="34" charset="0"/>
                        <a:buChar char="•"/>
                      </a:pPr>
                      <a:r>
                        <a:rPr lang="en-US" sz="1800" dirty="0" smtClean="0"/>
                        <a:t>Present your ID card</a:t>
                      </a:r>
                      <a:endParaRPr lang="en-US" sz="1800" dirty="0"/>
                    </a:p>
                  </a:txBody>
                  <a:tcPr marL="90519" marR="90519">
                    <a:lnR w="38100" cap="flat" cmpd="sng" algn="ctr">
                      <a:solidFill>
                        <a:schemeClr val="bg1"/>
                      </a:solidFill>
                      <a:prstDash val="solid"/>
                      <a:round/>
                      <a:headEnd type="none" w="med" len="med"/>
                      <a:tailEnd type="none" w="med" len="med"/>
                    </a:lnR>
                    <a:solidFill>
                      <a:schemeClr val="bg2">
                        <a:lumMod val="95000"/>
                      </a:schemeClr>
                    </a:solidFill>
                  </a:tcPr>
                </a:tc>
                <a:tc>
                  <a:txBody>
                    <a:bodyPr/>
                    <a:lstStyle/>
                    <a:p>
                      <a:pPr marL="342900" indent="-342900">
                        <a:buFont typeface="Arial" panose="020B0604020202020204" pitchFamily="34" charset="0"/>
                        <a:buChar char="•"/>
                      </a:pPr>
                      <a:r>
                        <a:rPr lang="en-US" sz="1800" dirty="0" smtClean="0"/>
                        <a:t>Pay the</a:t>
                      </a:r>
                      <a:r>
                        <a:rPr lang="en-US" sz="1800" baseline="0" dirty="0" smtClean="0"/>
                        <a:t> full cost</a:t>
                      </a:r>
                      <a:r>
                        <a:rPr lang="en-US" sz="1800" dirty="0" smtClean="0"/>
                        <a:t> </a:t>
                      </a:r>
                    </a:p>
                    <a:p>
                      <a:pPr marL="342900" indent="-342900">
                        <a:buFont typeface="Arial" panose="020B0604020202020204" pitchFamily="34" charset="0"/>
                        <a:buChar char="•"/>
                      </a:pPr>
                      <a:r>
                        <a:rPr lang="en-US" sz="1800" dirty="0" smtClean="0"/>
                        <a:t>File the claim with Medicare</a:t>
                      </a:r>
                    </a:p>
                    <a:p>
                      <a:pPr marL="342900" indent="-342900">
                        <a:buFont typeface="Arial" panose="020B0604020202020204" pitchFamily="34" charset="0"/>
                        <a:buChar char="•"/>
                      </a:pPr>
                      <a:r>
                        <a:rPr lang="en-US" sz="1800" dirty="0" smtClean="0"/>
                        <a:t>File claim along with the Medicare</a:t>
                      </a:r>
                      <a:r>
                        <a:rPr lang="en-US" sz="1800" baseline="0" dirty="0" smtClean="0"/>
                        <a:t> explanation of benefits with BCBSTX</a:t>
                      </a:r>
                      <a:endParaRPr lang="en-US" sz="1800" dirty="0"/>
                    </a:p>
                  </a:txBody>
                  <a:tcPr marL="90519" marR="90519">
                    <a:lnL w="38100" cap="flat" cmpd="sng" algn="ctr">
                      <a:solidFill>
                        <a:schemeClr val="bg1"/>
                      </a:solidFill>
                      <a:prstDash val="solid"/>
                      <a:round/>
                      <a:headEnd type="none" w="med" len="med"/>
                      <a:tailEnd type="none" w="med" len="med"/>
                    </a:lnL>
                    <a:solidFill>
                      <a:schemeClr val="bg2">
                        <a:lumMod val="95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0"/>
          </p:nvPr>
        </p:nvSpPr>
        <p:spPr/>
        <p:txBody>
          <a:bodyPr/>
          <a:lstStyle/>
          <a:p>
            <a:fld id="{2D55A223-BDE3-4662-BD05-6BDBDD27824A}" type="slidenum">
              <a:rPr lang="en-US" smtClean="0"/>
              <a:pPr/>
              <a:t>9</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350401682"/>
              </p:ext>
            </p:extLst>
          </p:nvPr>
        </p:nvGraphicFramePr>
        <p:xfrm>
          <a:off x="226299" y="2178831"/>
          <a:ext cx="8500324" cy="1315720"/>
        </p:xfrm>
        <a:graphic>
          <a:graphicData uri="http://schemas.openxmlformats.org/drawingml/2006/table">
            <a:tbl>
              <a:tblPr firstRow="1" bandRow="1">
                <a:tableStyleId>{00A15C55-8517-42AA-B614-E9B94910E393}</a:tableStyleId>
              </a:tblPr>
              <a:tblGrid>
                <a:gridCol w="4329809">
                  <a:extLst>
                    <a:ext uri="{9D8B030D-6E8A-4147-A177-3AD203B41FA5}">
                      <a16:colId xmlns:a16="http://schemas.microsoft.com/office/drawing/2014/main" xmlns="" val="20000"/>
                    </a:ext>
                  </a:extLst>
                </a:gridCol>
                <a:gridCol w="4170515">
                  <a:extLst>
                    <a:ext uri="{9D8B030D-6E8A-4147-A177-3AD203B41FA5}">
                      <a16:colId xmlns:a16="http://schemas.microsoft.com/office/drawing/2014/main" xmlns="" val="20001"/>
                    </a:ext>
                  </a:extLst>
                </a:gridCol>
              </a:tblGrid>
              <a:tr h="370840">
                <a:tc>
                  <a:txBody>
                    <a:bodyPr/>
                    <a:lstStyle/>
                    <a:p>
                      <a:pPr algn="ctr"/>
                      <a:r>
                        <a:rPr lang="en-US" sz="1800" b="1" kern="1200" dirty="0" smtClean="0">
                          <a:solidFill>
                            <a:schemeClr val="lt1"/>
                          </a:solidFill>
                          <a:latin typeface="+mn-lt"/>
                          <a:ea typeface="+mn-ea"/>
                          <a:cs typeface="+mn-cs"/>
                        </a:rPr>
                        <a:t>Option 1:  Go To Personal Physician</a:t>
                      </a:r>
                      <a:endParaRPr lang="en-US" sz="1800" b="1" kern="1200" dirty="0">
                        <a:solidFill>
                          <a:schemeClr val="lt1"/>
                        </a:solidFill>
                        <a:latin typeface="+mn-lt"/>
                        <a:ea typeface="+mn-ea"/>
                        <a:cs typeface="+mn-cs"/>
                      </a:endParaRPr>
                    </a:p>
                  </a:txBody>
                  <a:tcPr marL="90519" marR="90519">
                    <a:lnR w="38100" cap="flat" cmpd="sng" algn="ctr">
                      <a:solidFill>
                        <a:schemeClr val="bg1"/>
                      </a:solidFill>
                      <a:prstDash val="solid"/>
                      <a:round/>
                      <a:headEnd type="none" w="med" len="med"/>
                      <a:tailEnd type="none" w="med" len="med"/>
                    </a:lnR>
                    <a:solidFill>
                      <a:schemeClr val="accent2"/>
                    </a:solidFill>
                  </a:tcPr>
                </a:tc>
                <a:tc>
                  <a:txBody>
                    <a:bodyPr/>
                    <a:lstStyle/>
                    <a:p>
                      <a:pPr algn="ctr"/>
                      <a:r>
                        <a:rPr lang="en-US" sz="1800" b="1" kern="1200" dirty="0" smtClean="0">
                          <a:solidFill>
                            <a:schemeClr val="lt1"/>
                          </a:solidFill>
                          <a:latin typeface="+mn-lt"/>
                          <a:ea typeface="+mn-ea"/>
                          <a:cs typeface="+mn-cs"/>
                        </a:rPr>
                        <a:t>Option 2:  Go to Walgreens or HEB</a:t>
                      </a:r>
                      <a:endParaRPr lang="en-US" sz="1800" b="1" kern="1200" dirty="0">
                        <a:solidFill>
                          <a:schemeClr val="lt1"/>
                        </a:solidFill>
                        <a:latin typeface="+mn-lt"/>
                        <a:ea typeface="+mn-ea"/>
                        <a:cs typeface="+mn-cs"/>
                      </a:endParaRPr>
                    </a:p>
                  </a:txBody>
                  <a:tcPr marL="90519" marR="90519">
                    <a:lnL w="38100"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xmlns="" val="10000"/>
                  </a:ext>
                </a:extLst>
              </a:tr>
              <a:tr h="370840">
                <a:tc>
                  <a:txBody>
                    <a:bodyPr/>
                    <a:lstStyle/>
                    <a:p>
                      <a:pPr marL="342900" indent="-342900">
                        <a:buFont typeface="Arial" panose="020B0604020202020204" pitchFamily="34" charset="0"/>
                        <a:buChar char="•"/>
                      </a:pPr>
                      <a:r>
                        <a:rPr lang="en-US" sz="1800" dirty="0" smtClean="0"/>
                        <a:t>Present your ID card</a:t>
                      </a:r>
                      <a:endParaRPr lang="en-US" sz="1800" dirty="0"/>
                    </a:p>
                  </a:txBody>
                  <a:tcPr marL="90519" marR="90519">
                    <a:lnR w="38100" cap="flat" cmpd="sng" algn="ctr">
                      <a:solidFill>
                        <a:schemeClr val="bg1"/>
                      </a:solidFill>
                      <a:prstDash val="solid"/>
                      <a:round/>
                      <a:headEnd type="none" w="med" len="med"/>
                      <a:tailEnd type="none" w="med" len="med"/>
                    </a:lnR>
                    <a:solidFill>
                      <a:schemeClr val="bg2">
                        <a:lumMod val="95000"/>
                      </a:schemeClr>
                    </a:solidFill>
                  </a:tcPr>
                </a:tc>
                <a:tc>
                  <a:txBody>
                    <a:bodyPr/>
                    <a:lstStyle/>
                    <a:p>
                      <a:pPr marL="342900" indent="-342900">
                        <a:buFont typeface="Arial" panose="020B0604020202020204" pitchFamily="34" charset="0"/>
                        <a:buChar char="•"/>
                      </a:pPr>
                      <a:r>
                        <a:rPr lang="en-US" sz="2000" dirty="0" smtClean="0"/>
                        <a:t>Present your BCBSTX ID card</a:t>
                      </a:r>
                      <a:br>
                        <a:rPr lang="en-US" sz="2000" dirty="0" smtClean="0"/>
                      </a:br>
                      <a:r>
                        <a:rPr lang="en-US" sz="1800" dirty="0" smtClean="0"/>
                        <a:t>(Pharmacy</a:t>
                      </a:r>
                      <a:r>
                        <a:rPr lang="en-US" sz="1800" baseline="0" dirty="0" smtClean="0"/>
                        <a:t> files claim under BCBSTX Medical Provider Number)</a:t>
                      </a:r>
                      <a:endParaRPr lang="en-US" sz="1800" dirty="0"/>
                    </a:p>
                  </a:txBody>
                  <a:tcPr marL="90519" marR="90519">
                    <a:lnL w="38100" cap="flat" cmpd="sng" algn="ctr">
                      <a:solidFill>
                        <a:schemeClr val="bg1"/>
                      </a:solidFill>
                      <a:prstDash val="solid"/>
                      <a:round/>
                      <a:headEnd type="none" w="med" len="med"/>
                      <a:tailEnd type="none" w="med" len="med"/>
                    </a:lnL>
                    <a:solidFill>
                      <a:schemeClr val="bg2">
                        <a:lumMod val="95000"/>
                      </a:schemeClr>
                    </a:solidFill>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226299" y="1218421"/>
            <a:ext cx="8340703" cy="830997"/>
          </a:xfrm>
          <a:prstGeom prst="rect">
            <a:avLst/>
          </a:prstGeom>
          <a:noFill/>
        </p:spPr>
        <p:txBody>
          <a:bodyPr wrap="square" rtlCol="0">
            <a:spAutoFit/>
          </a:bodyPr>
          <a:lstStyle/>
          <a:p>
            <a:r>
              <a:rPr lang="en-US" sz="2400" dirty="0" smtClean="0"/>
              <a:t>If you are an </a:t>
            </a:r>
            <a:r>
              <a:rPr lang="en-US" sz="2400" b="1" dirty="0" smtClean="0">
                <a:solidFill>
                  <a:schemeClr val="accent4"/>
                </a:solidFill>
              </a:rPr>
              <a:t>active</a:t>
            </a:r>
            <a:r>
              <a:rPr lang="en-US" sz="2400" dirty="0" smtClean="0"/>
              <a:t> employee and you want to get a shingles vaccine:</a:t>
            </a:r>
            <a:endParaRPr lang="en-US" sz="2400" dirty="0"/>
          </a:p>
        </p:txBody>
      </p:sp>
      <p:sp>
        <p:nvSpPr>
          <p:cNvPr id="7" name="TextBox 6"/>
          <p:cNvSpPr txBox="1"/>
          <p:nvPr/>
        </p:nvSpPr>
        <p:spPr>
          <a:xfrm>
            <a:off x="344836" y="3852765"/>
            <a:ext cx="8340703" cy="830997"/>
          </a:xfrm>
          <a:prstGeom prst="rect">
            <a:avLst/>
          </a:prstGeom>
          <a:noFill/>
        </p:spPr>
        <p:txBody>
          <a:bodyPr wrap="square" rtlCol="0">
            <a:spAutoFit/>
          </a:bodyPr>
          <a:lstStyle/>
          <a:p>
            <a:r>
              <a:rPr lang="en-US" sz="2400" dirty="0" smtClean="0"/>
              <a:t>If you are </a:t>
            </a:r>
            <a:r>
              <a:rPr lang="en-US" sz="2400" b="1" dirty="0" smtClean="0">
                <a:solidFill>
                  <a:schemeClr val="accent4"/>
                </a:solidFill>
              </a:rPr>
              <a:t>65 or older, or Medicare-eligible</a:t>
            </a:r>
            <a:r>
              <a:rPr lang="en-US" sz="2400" dirty="0" smtClean="0"/>
              <a:t> and you want to get a shingles vaccine:</a:t>
            </a:r>
            <a:endParaRPr lang="en-US" sz="2400" dirty="0"/>
          </a:p>
        </p:txBody>
      </p:sp>
    </p:spTree>
    <p:extLst>
      <p:ext uri="{BB962C8B-B14F-4D97-AF65-F5344CB8AC3E}">
        <p14:creationId xmlns:p14="http://schemas.microsoft.com/office/powerpoint/2010/main" val="2515637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_Default Design">
  <a:themeElements>
    <a:clrScheme name="TAMUS 2014 Theme">
      <a:dk1>
        <a:srgbClr val="000000"/>
      </a:dk1>
      <a:lt1>
        <a:srgbClr val="FFFFFF"/>
      </a:lt1>
      <a:dk2>
        <a:srgbClr val="000000"/>
      </a:dk2>
      <a:lt2>
        <a:srgbClr val="FFFFFF"/>
      </a:lt2>
      <a:accent1>
        <a:srgbClr val="D7D7D7"/>
      </a:accent1>
      <a:accent2>
        <a:srgbClr val="216A8B"/>
      </a:accent2>
      <a:accent3>
        <a:srgbClr val="A08B30"/>
      </a:accent3>
      <a:accent4>
        <a:srgbClr val="652547"/>
      </a:accent4>
      <a:accent5>
        <a:srgbClr val="909D4D"/>
      </a:accent5>
      <a:accent6>
        <a:srgbClr val="48000E"/>
      </a:accent6>
      <a:hlink>
        <a:srgbClr val="2B85A5"/>
      </a:hlink>
      <a:folHlink>
        <a:srgbClr val="8E8F85"/>
      </a:folHlink>
    </a:clrScheme>
    <a:fontScheme name="WWLD Custom">
      <a:majorFont>
        <a:latin typeface="Gill Sans MT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lnDef>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Default Design 13">
        <a:dk1>
          <a:srgbClr val="000000"/>
        </a:dk1>
        <a:lt1>
          <a:srgbClr val="FFFFFF"/>
        </a:lt1>
        <a:dk2>
          <a:srgbClr val="000000"/>
        </a:dk2>
        <a:lt2>
          <a:srgbClr val="808080"/>
        </a:lt2>
        <a:accent1>
          <a:srgbClr val="D7D7D7"/>
        </a:accent1>
        <a:accent2>
          <a:srgbClr val="FF9355"/>
        </a:accent2>
        <a:accent3>
          <a:srgbClr val="FFFFFF"/>
        </a:accent3>
        <a:accent4>
          <a:srgbClr val="000000"/>
        </a:accent4>
        <a:accent5>
          <a:srgbClr val="E8E8E8"/>
        </a:accent5>
        <a:accent6>
          <a:srgbClr val="E7854C"/>
        </a:accent6>
        <a:hlink>
          <a:srgbClr val="6CB9EF"/>
        </a:hlink>
        <a:folHlink>
          <a:srgbClr val="C4C4C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0_Default Design">
  <a:themeElements>
    <a:clrScheme name="Custom 1">
      <a:dk1>
        <a:sysClr val="windowText" lastClr="000000"/>
      </a:dk1>
      <a:lt1>
        <a:sysClr val="window" lastClr="FFFFFF"/>
      </a:lt1>
      <a:dk2>
        <a:srgbClr val="77B9D2"/>
      </a:dk2>
      <a:lt2>
        <a:srgbClr val="ABABAB"/>
      </a:lt2>
      <a:accent1>
        <a:srgbClr val="0082C5"/>
      </a:accent1>
      <a:accent2>
        <a:srgbClr val="FF9355"/>
      </a:accent2>
      <a:accent3>
        <a:srgbClr val="4BC1A2"/>
      </a:accent3>
      <a:accent4>
        <a:srgbClr val="0DC0FF"/>
      </a:accent4>
      <a:accent5>
        <a:srgbClr val="91DFD8"/>
      </a:accent5>
      <a:accent6>
        <a:srgbClr val="FFC865"/>
      </a:accent6>
      <a:hlink>
        <a:srgbClr val="2B9EED"/>
      </a:hlink>
      <a:folHlink>
        <a:srgbClr val="84C7FF"/>
      </a:folHlink>
    </a:clrScheme>
    <a:fontScheme name="WWLD Custom">
      <a:majorFont>
        <a:latin typeface="Gill Sans MT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lnDef>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Default Design 13">
        <a:dk1>
          <a:srgbClr val="000000"/>
        </a:dk1>
        <a:lt1>
          <a:srgbClr val="FFFFFF"/>
        </a:lt1>
        <a:dk2>
          <a:srgbClr val="000000"/>
        </a:dk2>
        <a:lt2>
          <a:srgbClr val="808080"/>
        </a:lt2>
        <a:accent1>
          <a:srgbClr val="D7D7D7"/>
        </a:accent1>
        <a:accent2>
          <a:srgbClr val="FF9355"/>
        </a:accent2>
        <a:accent3>
          <a:srgbClr val="FFFFFF"/>
        </a:accent3>
        <a:accent4>
          <a:srgbClr val="000000"/>
        </a:accent4>
        <a:accent5>
          <a:srgbClr val="E8E8E8"/>
        </a:accent5>
        <a:accent6>
          <a:srgbClr val="E7854C"/>
        </a:accent6>
        <a:hlink>
          <a:srgbClr val="6CB9EF"/>
        </a:hlink>
        <a:folHlink>
          <a:srgbClr val="C4C4C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Office Theme">
  <a:themeElements>
    <a:clrScheme name="Custom 1">
      <a:dk1>
        <a:srgbClr val="000000"/>
      </a:dk1>
      <a:lt1>
        <a:srgbClr val="FFFFFF"/>
      </a:lt1>
      <a:dk2>
        <a:srgbClr val="0085C3"/>
      </a:dk2>
      <a:lt2>
        <a:srgbClr val="AAAAAA"/>
      </a:lt2>
      <a:accent1>
        <a:srgbClr val="D7D7D7"/>
      </a:accent1>
      <a:accent2>
        <a:srgbClr val="54B7FA"/>
      </a:accent2>
      <a:accent3>
        <a:srgbClr val="FFFFFF"/>
      </a:accent3>
      <a:accent4>
        <a:srgbClr val="000000"/>
      </a:accent4>
      <a:accent5>
        <a:srgbClr val="E8E8E8"/>
      </a:accent5>
      <a:accent6>
        <a:srgbClr val="4BA6E3"/>
      </a:accent6>
      <a:hlink>
        <a:srgbClr val="00579E"/>
      </a:hlink>
      <a:folHlink>
        <a:srgbClr val="FF9355"/>
      </a:folHlink>
    </a:clrScheme>
    <a:fontScheme name="WWLD Custom">
      <a:majorFont>
        <a:latin typeface="Gill Sans MT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TAMUS 2015 THEME">
  <a:themeElements>
    <a:clrScheme name="TAMUS 2015 Theme">
      <a:dk1>
        <a:srgbClr val="000000"/>
      </a:dk1>
      <a:lt1>
        <a:srgbClr val="FFFFFF"/>
      </a:lt1>
      <a:dk2>
        <a:srgbClr val="000000"/>
      </a:dk2>
      <a:lt2>
        <a:srgbClr val="FFFFFF"/>
      </a:lt2>
      <a:accent1>
        <a:srgbClr val="EBCAB3"/>
      </a:accent1>
      <a:accent2>
        <a:srgbClr val="652547"/>
      </a:accent2>
      <a:accent3>
        <a:srgbClr val="909D4D"/>
      </a:accent3>
      <a:accent4>
        <a:srgbClr val="145B86"/>
      </a:accent4>
      <a:accent5>
        <a:srgbClr val="A8824A"/>
      </a:accent5>
      <a:accent6>
        <a:srgbClr val="381017"/>
      </a:accent6>
      <a:hlink>
        <a:srgbClr val="0E7FB8"/>
      </a:hlink>
      <a:folHlink>
        <a:srgbClr val="8E8F8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AMUS 2015 THEME">
  <a:themeElements>
    <a:clrScheme name="TAMUS 2015 Theme">
      <a:dk1>
        <a:srgbClr val="000000"/>
      </a:dk1>
      <a:lt1>
        <a:srgbClr val="FFFFFF"/>
      </a:lt1>
      <a:dk2>
        <a:srgbClr val="000000"/>
      </a:dk2>
      <a:lt2>
        <a:srgbClr val="FFFFFF"/>
      </a:lt2>
      <a:accent1>
        <a:srgbClr val="EBCAB3"/>
      </a:accent1>
      <a:accent2>
        <a:srgbClr val="652547"/>
      </a:accent2>
      <a:accent3>
        <a:srgbClr val="909D4D"/>
      </a:accent3>
      <a:accent4>
        <a:srgbClr val="145B86"/>
      </a:accent4>
      <a:accent5>
        <a:srgbClr val="A8824A"/>
      </a:accent5>
      <a:accent6>
        <a:srgbClr val="381017"/>
      </a:accent6>
      <a:hlink>
        <a:srgbClr val="0E7FB8"/>
      </a:hlink>
      <a:folHlink>
        <a:srgbClr val="8E8F8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TAMUS 2015 THEME">
  <a:themeElements>
    <a:clrScheme name="TAMUS 2015 Theme">
      <a:dk1>
        <a:srgbClr val="000000"/>
      </a:dk1>
      <a:lt1>
        <a:srgbClr val="FFFFFF"/>
      </a:lt1>
      <a:dk2>
        <a:srgbClr val="000000"/>
      </a:dk2>
      <a:lt2>
        <a:srgbClr val="FFFFFF"/>
      </a:lt2>
      <a:accent1>
        <a:srgbClr val="EBCAB3"/>
      </a:accent1>
      <a:accent2>
        <a:srgbClr val="652547"/>
      </a:accent2>
      <a:accent3>
        <a:srgbClr val="909D4D"/>
      </a:accent3>
      <a:accent4>
        <a:srgbClr val="145B86"/>
      </a:accent4>
      <a:accent5>
        <a:srgbClr val="A8824A"/>
      </a:accent5>
      <a:accent6>
        <a:srgbClr val="381017"/>
      </a:accent6>
      <a:hlink>
        <a:srgbClr val="0E7FB8"/>
      </a:hlink>
      <a:folHlink>
        <a:srgbClr val="8E8F8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TAMUS 2015 THEME">
  <a:themeElements>
    <a:clrScheme name="TAMUS 2015 Theme">
      <a:dk1>
        <a:srgbClr val="000000"/>
      </a:dk1>
      <a:lt1>
        <a:srgbClr val="FFFFFF"/>
      </a:lt1>
      <a:dk2>
        <a:srgbClr val="000000"/>
      </a:dk2>
      <a:lt2>
        <a:srgbClr val="FFFFFF"/>
      </a:lt2>
      <a:accent1>
        <a:srgbClr val="EBCAB3"/>
      </a:accent1>
      <a:accent2>
        <a:srgbClr val="652547"/>
      </a:accent2>
      <a:accent3>
        <a:srgbClr val="909D4D"/>
      </a:accent3>
      <a:accent4>
        <a:srgbClr val="145B86"/>
      </a:accent4>
      <a:accent5>
        <a:srgbClr val="A8824A"/>
      </a:accent5>
      <a:accent6>
        <a:srgbClr val="381017"/>
      </a:accent6>
      <a:hlink>
        <a:srgbClr val="0E7FB8"/>
      </a:hlink>
      <a:folHlink>
        <a:srgbClr val="8E8F8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TAMUS 2015 THEME">
  <a:themeElements>
    <a:clrScheme name="TAMUS 2015 Theme">
      <a:dk1>
        <a:srgbClr val="000000"/>
      </a:dk1>
      <a:lt1>
        <a:srgbClr val="FFFFFF"/>
      </a:lt1>
      <a:dk2>
        <a:srgbClr val="000000"/>
      </a:dk2>
      <a:lt2>
        <a:srgbClr val="FFFFFF"/>
      </a:lt2>
      <a:accent1>
        <a:srgbClr val="EBCAB3"/>
      </a:accent1>
      <a:accent2>
        <a:srgbClr val="652547"/>
      </a:accent2>
      <a:accent3>
        <a:srgbClr val="909D4D"/>
      </a:accent3>
      <a:accent4>
        <a:srgbClr val="145B86"/>
      </a:accent4>
      <a:accent5>
        <a:srgbClr val="A8824A"/>
      </a:accent5>
      <a:accent6>
        <a:srgbClr val="381017"/>
      </a:accent6>
      <a:hlink>
        <a:srgbClr val="0E7FB8"/>
      </a:hlink>
      <a:folHlink>
        <a:srgbClr val="8E8F8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MUS 2015 THEME">
  <a:themeElements>
    <a:clrScheme name="TAMUS 2015 Theme">
      <a:dk1>
        <a:srgbClr val="000000"/>
      </a:dk1>
      <a:lt1>
        <a:srgbClr val="FFFFFF"/>
      </a:lt1>
      <a:dk2>
        <a:srgbClr val="000000"/>
      </a:dk2>
      <a:lt2>
        <a:srgbClr val="FFFFFF"/>
      </a:lt2>
      <a:accent1>
        <a:srgbClr val="EBCAB3"/>
      </a:accent1>
      <a:accent2>
        <a:srgbClr val="652547"/>
      </a:accent2>
      <a:accent3>
        <a:srgbClr val="909D4D"/>
      </a:accent3>
      <a:accent4>
        <a:srgbClr val="145B86"/>
      </a:accent4>
      <a:accent5>
        <a:srgbClr val="A8824A"/>
      </a:accent5>
      <a:accent6>
        <a:srgbClr val="381017"/>
      </a:accent6>
      <a:hlink>
        <a:srgbClr val="0E7FB8"/>
      </a:hlink>
      <a:folHlink>
        <a:srgbClr val="8E8F8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1">
      <a:majorFont>
        <a:latin typeface="Century Gothic"/>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Custom 1">
      <a:dk1>
        <a:sysClr val="windowText" lastClr="000000"/>
      </a:dk1>
      <a:lt1>
        <a:sysClr val="window" lastClr="FFFFFF"/>
      </a:lt1>
      <a:dk2>
        <a:srgbClr val="77B9D2"/>
      </a:dk2>
      <a:lt2>
        <a:srgbClr val="ABABAB"/>
      </a:lt2>
      <a:accent1>
        <a:srgbClr val="0082C5"/>
      </a:accent1>
      <a:accent2>
        <a:srgbClr val="FF9355"/>
      </a:accent2>
      <a:accent3>
        <a:srgbClr val="4BC1A2"/>
      </a:accent3>
      <a:accent4>
        <a:srgbClr val="0DC0FF"/>
      </a:accent4>
      <a:accent5>
        <a:srgbClr val="91DFD8"/>
      </a:accent5>
      <a:accent6>
        <a:srgbClr val="FFC865"/>
      </a:accent6>
      <a:hlink>
        <a:srgbClr val="2B9EED"/>
      </a:hlink>
      <a:folHlink>
        <a:srgbClr val="84C7FF"/>
      </a:folHlink>
    </a:clrScheme>
    <a:fontScheme name="WWLD Custom">
      <a:majorFont>
        <a:latin typeface="Gill Sans MT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lnDef>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Default Design 13">
        <a:dk1>
          <a:srgbClr val="000000"/>
        </a:dk1>
        <a:lt1>
          <a:srgbClr val="FFFFFF"/>
        </a:lt1>
        <a:dk2>
          <a:srgbClr val="000000"/>
        </a:dk2>
        <a:lt2>
          <a:srgbClr val="808080"/>
        </a:lt2>
        <a:accent1>
          <a:srgbClr val="D7D7D7"/>
        </a:accent1>
        <a:accent2>
          <a:srgbClr val="FF9355"/>
        </a:accent2>
        <a:accent3>
          <a:srgbClr val="FFFFFF"/>
        </a:accent3>
        <a:accent4>
          <a:srgbClr val="000000"/>
        </a:accent4>
        <a:accent5>
          <a:srgbClr val="E8E8E8"/>
        </a:accent5>
        <a:accent6>
          <a:srgbClr val="E7854C"/>
        </a:accent6>
        <a:hlink>
          <a:srgbClr val="6CB9EF"/>
        </a:hlink>
        <a:folHlink>
          <a:srgbClr val="C4C4C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9_Default Design">
  <a:themeElements>
    <a:clrScheme name="Custom 1">
      <a:dk1>
        <a:sysClr val="windowText" lastClr="000000"/>
      </a:dk1>
      <a:lt1>
        <a:sysClr val="window" lastClr="FFFFFF"/>
      </a:lt1>
      <a:dk2>
        <a:srgbClr val="77B9D2"/>
      </a:dk2>
      <a:lt2>
        <a:srgbClr val="ABABAB"/>
      </a:lt2>
      <a:accent1>
        <a:srgbClr val="0082C5"/>
      </a:accent1>
      <a:accent2>
        <a:srgbClr val="FF9355"/>
      </a:accent2>
      <a:accent3>
        <a:srgbClr val="4BC1A2"/>
      </a:accent3>
      <a:accent4>
        <a:srgbClr val="0DC0FF"/>
      </a:accent4>
      <a:accent5>
        <a:srgbClr val="91DFD8"/>
      </a:accent5>
      <a:accent6>
        <a:srgbClr val="FFC865"/>
      </a:accent6>
      <a:hlink>
        <a:srgbClr val="2B9EED"/>
      </a:hlink>
      <a:folHlink>
        <a:srgbClr val="84C7FF"/>
      </a:folHlink>
    </a:clrScheme>
    <a:fontScheme name="WWLD Custom">
      <a:majorFont>
        <a:latin typeface="Gill Sans MT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lnDef>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Default Design 13">
        <a:dk1>
          <a:srgbClr val="000000"/>
        </a:dk1>
        <a:lt1>
          <a:srgbClr val="FFFFFF"/>
        </a:lt1>
        <a:dk2>
          <a:srgbClr val="000000"/>
        </a:dk2>
        <a:lt2>
          <a:srgbClr val="808080"/>
        </a:lt2>
        <a:accent1>
          <a:srgbClr val="D7D7D7"/>
        </a:accent1>
        <a:accent2>
          <a:srgbClr val="FF9355"/>
        </a:accent2>
        <a:accent3>
          <a:srgbClr val="FFFFFF"/>
        </a:accent3>
        <a:accent4>
          <a:srgbClr val="000000"/>
        </a:accent4>
        <a:accent5>
          <a:srgbClr val="E8E8E8"/>
        </a:accent5>
        <a:accent6>
          <a:srgbClr val="E7854C"/>
        </a:accent6>
        <a:hlink>
          <a:srgbClr val="6CB9EF"/>
        </a:hlink>
        <a:folHlink>
          <a:srgbClr val="C4C4C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3_Default Design">
  <a:themeElements>
    <a:clrScheme name="10_Default Design 16">
      <a:dk1>
        <a:srgbClr val="000000"/>
      </a:dk1>
      <a:lt1>
        <a:srgbClr val="FFFFFF"/>
      </a:lt1>
      <a:dk2>
        <a:srgbClr val="1491E6"/>
      </a:dk2>
      <a:lt2>
        <a:srgbClr val="8E8F85"/>
      </a:lt2>
      <a:accent1>
        <a:srgbClr val="D7D7D7"/>
      </a:accent1>
      <a:accent2>
        <a:srgbClr val="54B7FA"/>
      </a:accent2>
      <a:accent3>
        <a:srgbClr val="FFFFFF"/>
      </a:accent3>
      <a:accent4>
        <a:srgbClr val="000000"/>
      </a:accent4>
      <a:accent5>
        <a:srgbClr val="E8E8E8"/>
      </a:accent5>
      <a:accent6>
        <a:srgbClr val="4BA6E3"/>
      </a:accent6>
      <a:hlink>
        <a:srgbClr val="00579E"/>
      </a:hlink>
      <a:folHlink>
        <a:srgbClr val="FF9355"/>
      </a:folHlink>
    </a:clrScheme>
    <a:fontScheme name="WWLD Custom">
      <a:majorFont>
        <a:latin typeface="Gill Sans MT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1"/>
            </a:gs>
            <a:gs pos="100000">
              <a:schemeClr val="accent2"/>
            </a:gs>
          </a:gsLst>
          <a:path path="rect">
            <a:fillToRect t="100000" r="100000"/>
          </a:path>
        </a:gradFill>
        <a:ln w="9525" cap="flat" cmpd="sng" algn="ctr">
          <a:noFill/>
          <a:prstDash val="solid"/>
          <a:round/>
          <a:headEnd type="none" w="med" len="med"/>
          <a:tailEnd type="none" w="med" len="med"/>
        </a:ln>
        <a:effectLst/>
        <a:scene3d>
          <a:camera prst="legacyPerspectiveBottom"/>
          <a:lightRig rig="legacyFlat3" dir="t"/>
        </a:scene3d>
        <a:sp3d extrusionH="430200" prstMaterial="legacyMatte">
          <a:bevelT w="13500" h="13500" prst="angle"/>
          <a:bevelB w="13500" h="13500" prst="angle"/>
          <a:extrusionClr>
            <a:schemeClr val="bg1"/>
          </a:extrusionClr>
        </a:sp3d>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29625"/>
            </a:solidFill>
            <a:effectLst/>
            <a:latin typeface="Arial" pitchFamily="34" charset="0"/>
          </a:defRPr>
        </a:defPPr>
      </a:lstStyle>
    </a:lnDef>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Default Design 13">
        <a:dk1>
          <a:srgbClr val="000000"/>
        </a:dk1>
        <a:lt1>
          <a:srgbClr val="FFFFFF"/>
        </a:lt1>
        <a:dk2>
          <a:srgbClr val="000000"/>
        </a:dk2>
        <a:lt2>
          <a:srgbClr val="808080"/>
        </a:lt2>
        <a:accent1>
          <a:srgbClr val="D7D7D7"/>
        </a:accent1>
        <a:accent2>
          <a:srgbClr val="FF9355"/>
        </a:accent2>
        <a:accent3>
          <a:srgbClr val="FFFFFF"/>
        </a:accent3>
        <a:accent4>
          <a:srgbClr val="000000"/>
        </a:accent4>
        <a:accent5>
          <a:srgbClr val="E8E8E8"/>
        </a:accent5>
        <a:accent6>
          <a:srgbClr val="E7854C"/>
        </a:accent6>
        <a:hlink>
          <a:srgbClr val="6CB9EF"/>
        </a:hlink>
        <a:folHlink>
          <a:srgbClr val="C4C4C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AMUS 2015 THEME">
  <a:themeElements>
    <a:clrScheme name="TAMUS 2015 Theme">
      <a:dk1>
        <a:srgbClr val="000000"/>
      </a:dk1>
      <a:lt1>
        <a:srgbClr val="FFFFFF"/>
      </a:lt1>
      <a:dk2>
        <a:srgbClr val="000000"/>
      </a:dk2>
      <a:lt2>
        <a:srgbClr val="FFFFFF"/>
      </a:lt2>
      <a:accent1>
        <a:srgbClr val="EBCAB3"/>
      </a:accent1>
      <a:accent2>
        <a:srgbClr val="652547"/>
      </a:accent2>
      <a:accent3>
        <a:srgbClr val="909D4D"/>
      </a:accent3>
      <a:accent4>
        <a:srgbClr val="145B86"/>
      </a:accent4>
      <a:accent5>
        <a:srgbClr val="A8824A"/>
      </a:accent5>
      <a:accent6>
        <a:srgbClr val="381017"/>
      </a:accent6>
      <a:hlink>
        <a:srgbClr val="0E7FB8"/>
      </a:hlink>
      <a:folHlink>
        <a:srgbClr val="8E8F8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TAMUS 2015 THEME">
  <a:themeElements>
    <a:clrScheme name="TAMUS 2015 Theme">
      <a:dk1>
        <a:srgbClr val="000000"/>
      </a:dk1>
      <a:lt1>
        <a:srgbClr val="FFFFFF"/>
      </a:lt1>
      <a:dk2>
        <a:srgbClr val="000000"/>
      </a:dk2>
      <a:lt2>
        <a:srgbClr val="FFFFFF"/>
      </a:lt2>
      <a:accent1>
        <a:srgbClr val="EBCAB3"/>
      </a:accent1>
      <a:accent2>
        <a:srgbClr val="652547"/>
      </a:accent2>
      <a:accent3>
        <a:srgbClr val="909D4D"/>
      </a:accent3>
      <a:accent4>
        <a:srgbClr val="145B86"/>
      </a:accent4>
      <a:accent5>
        <a:srgbClr val="A8824A"/>
      </a:accent5>
      <a:accent6>
        <a:srgbClr val="381017"/>
      </a:accent6>
      <a:hlink>
        <a:srgbClr val="0E7FB8"/>
      </a:hlink>
      <a:folHlink>
        <a:srgbClr val="8E8F8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9205</TotalTime>
  <Words>4710</Words>
  <Application>Microsoft Office PowerPoint</Application>
  <PresentationFormat>Custom</PresentationFormat>
  <Paragraphs>582</Paragraphs>
  <Slides>29</Slides>
  <Notes>29</Notes>
  <HiddenSlides>0</HiddenSlides>
  <MMClips>0</MMClips>
  <ScaleCrop>false</ScaleCrop>
  <HeadingPairs>
    <vt:vector size="4" baseType="variant">
      <vt:variant>
        <vt:lpstr>Theme</vt:lpstr>
      </vt:variant>
      <vt:variant>
        <vt:i4>16</vt:i4>
      </vt:variant>
      <vt:variant>
        <vt:lpstr>Slide Titles</vt:lpstr>
      </vt:variant>
      <vt:variant>
        <vt:i4>29</vt:i4>
      </vt:variant>
    </vt:vector>
  </HeadingPairs>
  <TitlesOfParts>
    <vt:vector size="45" baseType="lpstr">
      <vt:lpstr>20_Default Design</vt:lpstr>
      <vt:lpstr>TAMUS 2015 THEME</vt:lpstr>
      <vt:lpstr>Custom Design</vt:lpstr>
      <vt:lpstr>9_Office Theme</vt:lpstr>
      <vt:lpstr>36_Default Design</vt:lpstr>
      <vt:lpstr>29_Default Design</vt:lpstr>
      <vt:lpstr>23_Default Design</vt:lpstr>
      <vt:lpstr>1_TAMUS 2015 THEME</vt:lpstr>
      <vt:lpstr>2_TAMUS 2015 THEME</vt:lpstr>
      <vt:lpstr>30_Default Design</vt:lpstr>
      <vt:lpstr>3_Office Theme</vt:lpstr>
      <vt:lpstr>3_TAMUS 2015 THEME</vt:lpstr>
      <vt:lpstr>4_TAMUS 2015 THEME</vt:lpstr>
      <vt:lpstr>5_TAMUS 2015 THEME</vt:lpstr>
      <vt:lpstr>6_TAMUS 2015 THEME</vt:lpstr>
      <vt:lpstr>7_TAMUS 2015 THEME</vt:lpstr>
      <vt:lpstr>PowerPoint Presentation</vt:lpstr>
      <vt:lpstr>Plan Overview </vt:lpstr>
      <vt:lpstr>SilverSneakers ®    </vt:lpstr>
      <vt:lpstr>SilverSneakers ®</vt:lpstr>
      <vt:lpstr>SilverSneakers ®</vt:lpstr>
      <vt:lpstr>ID Cards Will Be Reissued for 9/1/16</vt:lpstr>
      <vt:lpstr>Retiree Information</vt:lpstr>
      <vt:lpstr>Preventive Coverage</vt:lpstr>
      <vt:lpstr>Preventive Care Immunizations — Covered at 100%</vt:lpstr>
      <vt:lpstr>PowerPoint Presentation</vt:lpstr>
      <vt:lpstr>PowerPoint Presentation</vt:lpstr>
      <vt:lpstr>MyEvive  </vt:lpstr>
      <vt:lpstr>MyEvive</vt:lpstr>
      <vt:lpstr>MyEvive</vt:lpstr>
      <vt:lpstr>MyEvive</vt:lpstr>
      <vt:lpstr>MyEvive</vt:lpstr>
      <vt:lpstr>Cost Estimator     </vt:lpstr>
      <vt:lpstr>Cost Estimator </vt:lpstr>
      <vt:lpstr>Cost Estimator </vt:lpstr>
      <vt:lpstr>Cost Estimator </vt:lpstr>
      <vt:lpstr>Fitness Device Integration with Well onTarget</vt:lpstr>
      <vt:lpstr>PowerPoint Presentation</vt:lpstr>
      <vt:lpstr> Naturally Slim® </vt:lpstr>
      <vt:lpstr> Naturally Slim® </vt:lpstr>
      <vt:lpstr>Identify Protection Services     </vt:lpstr>
      <vt:lpstr>PowerPoint Presentation</vt:lpstr>
      <vt:lpstr>How to Find a PPO Provider </vt:lpstr>
      <vt:lpstr>Service that Takes You Out of the Middle</vt:lpstr>
      <vt:lpstr>PowerPoint Presentation</vt:lpstr>
    </vt:vector>
  </TitlesOfParts>
  <Company>Health Care Service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dc:title>
  <dc:creator>Courtney Gillett</dc:creator>
  <cp:lastModifiedBy>Galvan, Liz</cp:lastModifiedBy>
  <cp:revision>686</cp:revision>
  <cp:lastPrinted>2016-06-27T16:55:43Z</cp:lastPrinted>
  <dcterms:created xsi:type="dcterms:W3CDTF">2011-06-02T16:31:31Z</dcterms:created>
  <dcterms:modified xsi:type="dcterms:W3CDTF">2016-06-27T17:14:32Z</dcterms:modified>
</cp:coreProperties>
</file>