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4" r:id="rId3"/>
    <p:sldId id="283" r:id="rId4"/>
    <p:sldId id="285" r:id="rId5"/>
    <p:sldId id="305" r:id="rId6"/>
    <p:sldId id="287" r:id="rId7"/>
    <p:sldId id="288" r:id="rId8"/>
    <p:sldId id="289" r:id="rId9"/>
    <p:sldId id="296" r:id="rId10"/>
    <p:sldId id="297" r:id="rId11"/>
    <p:sldId id="298" r:id="rId12"/>
    <p:sldId id="291" r:id="rId13"/>
    <p:sldId id="299" r:id="rId14"/>
    <p:sldId id="295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2328"/>
    <a:srgbClr val="42C2CC"/>
    <a:srgbClr val="EEAA00"/>
    <a:srgbClr val="FFB400"/>
    <a:srgbClr val="EDE8E2"/>
    <a:srgbClr val="5A5B5D"/>
    <a:srgbClr val="2DCCD3"/>
    <a:srgbClr val="FCB413"/>
    <a:srgbClr val="FF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9534" autoAdjust="0"/>
  </p:normalViewPr>
  <p:slideViewPr>
    <p:cSldViewPr snapToGrid="0">
      <p:cViewPr>
        <p:scale>
          <a:sx n="121" d="100"/>
          <a:sy n="121" d="100"/>
        </p:scale>
        <p:origin x="-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30CE4-5B13-4FC7-A875-54E45173C0F2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1D812-45F0-419B-9651-40B0F0703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21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1D812-45F0-419B-9651-40B0F07030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2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610600" y="2840478"/>
            <a:ext cx="3581400" cy="3394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82A2-7B7D-43E7-93E3-4805D5F96AFB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EF06-F07F-43C0-B9D6-A897615A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7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610600" y="2840478"/>
            <a:ext cx="3581400" cy="3394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82A2-7B7D-43E7-93E3-4805D5F96AFB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EF06-F07F-43C0-B9D6-A897615A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610600" y="2840478"/>
            <a:ext cx="3581400" cy="3394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82A2-7B7D-43E7-93E3-4805D5F96AFB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EF06-F07F-43C0-B9D6-A897615A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1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82A2-7B7D-43E7-93E3-4805D5F96AFB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EF06-F07F-43C0-B9D6-A897615A0B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610600" y="2840478"/>
            <a:ext cx="3581400" cy="3394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2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610600" y="2840478"/>
            <a:ext cx="3581400" cy="3394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82A2-7B7D-43E7-93E3-4805D5F96AFB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EF06-F07F-43C0-B9D6-A897615A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610600" y="2840478"/>
            <a:ext cx="3581400" cy="3394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82A2-7B7D-43E7-93E3-4805D5F96AFB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EF06-F07F-43C0-B9D6-A897615A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610600" y="2840478"/>
            <a:ext cx="3581400" cy="3394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82A2-7B7D-43E7-93E3-4805D5F96AFB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EF06-F07F-43C0-B9D6-A897615A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610600" y="2840478"/>
            <a:ext cx="3581400" cy="3394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82A2-7B7D-43E7-93E3-4805D5F96AFB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EF06-F07F-43C0-B9D6-A897615A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9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82A2-7B7D-43E7-93E3-4805D5F96AFB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EF06-F07F-43C0-B9D6-A897615A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9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610600" y="2840478"/>
            <a:ext cx="3581400" cy="3394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82A2-7B7D-43E7-93E3-4805D5F96AFB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EF06-F07F-43C0-B9D6-A897615A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4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610600" y="2840478"/>
            <a:ext cx="3581400" cy="3394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82A2-7B7D-43E7-93E3-4805D5F96AFB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EF06-F07F-43C0-B9D6-A897615A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F82A2-7B7D-43E7-93E3-4805D5F96AFB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4EF06-F07F-43C0-B9D6-A897615A0B1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865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04167"/>
            <a:ext cx="10515600" cy="3372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995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/>
          <a:ea typeface="+mj-ea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Hairline" panose="000003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Hairline" panose="000003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Hairline" panose="000003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Hairline" panose="000003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Hairline" panose="000003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cid:ii_1410944f1fc5192d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1878" y="1199409"/>
            <a:ext cx="12203877" cy="5438898"/>
          </a:xfrm>
          <a:prstGeom prst="rect">
            <a:avLst/>
          </a:prstGeom>
          <a:solidFill>
            <a:srgbClr val="ED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1" name="Picture 13" descr="M:\SalesMarketing\BrandAssets\Logo\png\300-rgb\_fullcolor-gradient\for dark background\navia-logo-final-all_gradient-fullcolor-mark-type-tag-for-dark-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91440"/>
            <a:ext cx="27849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10520" y="4440815"/>
            <a:ext cx="3416135" cy="244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30528" y="3826302"/>
            <a:ext cx="3416136" cy="244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8380">
            <a:off x="9091537" y="4031228"/>
            <a:ext cx="3416136" cy="244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2045933" y="-161120"/>
            <a:ext cx="10146066" cy="1360529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EDE8E2"/>
                </a:solidFill>
                <a:latin typeface="+mn-lt"/>
              </a:rPr>
              <a:t>Open Enrollment Meeting</a:t>
            </a: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524000" y="3198287"/>
            <a:ext cx="9144000" cy="3075357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C00000"/>
                </a:solidFill>
                <a:latin typeface="+mn-lt"/>
              </a:rPr>
              <a:t>Texas A&amp;M University</a:t>
            </a:r>
            <a:endParaRPr lang="en-US" dirty="0">
              <a:solidFill>
                <a:srgbClr val="C00000"/>
              </a:solidFill>
              <a:latin typeface="+mn-lt"/>
            </a:endParaRPr>
          </a:p>
          <a:p>
            <a:pPr algn="l"/>
            <a:r>
              <a:rPr lang="en-US" dirty="0">
                <a:solidFill>
                  <a:srgbClr val="C00000"/>
                </a:solidFill>
                <a:latin typeface="+mn-lt"/>
              </a:rPr>
              <a:t>FSA Open Enrollment with </a:t>
            </a:r>
            <a:r>
              <a:rPr lang="en-US" dirty="0" err="1">
                <a:solidFill>
                  <a:srgbClr val="C00000"/>
                </a:solidFill>
                <a:latin typeface="+mn-lt"/>
              </a:rPr>
              <a:t>Navia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Benefit Solutions </a:t>
            </a:r>
          </a:p>
        </p:txBody>
      </p:sp>
    </p:spTree>
    <p:extLst>
      <p:ext uri="{BB962C8B-B14F-4D97-AF65-F5344CB8AC3E}">
        <p14:creationId xmlns:p14="http://schemas.microsoft.com/office/powerpoint/2010/main" val="1050232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878" y="1199409"/>
            <a:ext cx="12203877" cy="5438898"/>
          </a:xfrm>
          <a:prstGeom prst="rect">
            <a:avLst/>
          </a:prstGeom>
          <a:solidFill>
            <a:srgbClr val="ED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3" descr="M:\SalesMarketing\BrandAssets\Logo\png\300-rgb\_fullcolor-gradient\for dark background\navia-logo-final-all_gradient-fullcolor-mark-type-tag-for-dark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91440"/>
            <a:ext cx="27849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8"/>
          <p:cNvSpPr txBox="1">
            <a:spLocks/>
          </p:cNvSpPr>
          <p:nvPr/>
        </p:nvSpPr>
        <p:spPr>
          <a:xfrm>
            <a:off x="1676400" y="-126154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/>
                <a:ea typeface="+mj-ea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US" sz="4000" dirty="0">
                <a:solidFill>
                  <a:srgbClr val="EDE8E2"/>
                </a:solidFill>
                <a:latin typeface="+mn-lt"/>
              </a:rPr>
              <a:t>DCFSA</a:t>
            </a: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582661" y="2371343"/>
            <a:ext cx="10197634" cy="21054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38125">
              <a:buNone/>
            </a:pPr>
            <a:r>
              <a:rPr lang="en-US" sz="2400" b="1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The Day Care FSA calendar year maximum:</a:t>
            </a:r>
          </a:p>
          <a:p>
            <a:pPr marL="342900" lvl="1" indent="-342900"/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$5,000 if you are married filing jointly </a:t>
            </a:r>
          </a:p>
          <a:p>
            <a:pPr marL="342900" lvl="1" indent="-342900"/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$5,000 if you are single </a:t>
            </a:r>
          </a:p>
          <a:p>
            <a:pPr marL="342900" lvl="1" indent="-342900"/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$2,500 if you are married filing separately</a:t>
            </a:r>
          </a:p>
          <a:p>
            <a:pPr marL="63500" lvl="1" indent="0"/>
            <a:endParaRPr lang="en-US" sz="2000" dirty="0">
              <a:solidFill>
                <a:srgbClr val="5A5B5D"/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marL="0" lvl="1" indent="-288925">
              <a:buNone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The Day Care FSA is </a:t>
            </a:r>
            <a:r>
              <a:rPr lang="en-US" sz="2000" b="1" u="sng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not pre-funded</a:t>
            </a: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; reimbursements are paid based on your account balance.</a:t>
            </a:r>
            <a:endParaRPr lang="en-US" dirty="0">
              <a:solidFill>
                <a:srgbClr val="5A5B5D"/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marL="106363" lvl="1" indent="0">
              <a:buNone/>
            </a:pPr>
            <a:endParaRPr lang="en-US" sz="2000" dirty="0">
              <a:solidFill>
                <a:srgbClr val="5A5B5D"/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marL="161925" lvl="2" indent="0"/>
            <a:endParaRPr lang="en-US" dirty="0">
              <a:solidFill>
                <a:srgbClr val="5A5B5D"/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661" y="4605020"/>
            <a:ext cx="10197634" cy="255454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solidFill>
                  <a:srgbClr val="AB2328"/>
                </a:solidFill>
                <a:ea typeface="Open Sans" pitchFamily="34" charset="0"/>
                <a:cs typeface="Open Sans" pitchFamily="34" charset="0"/>
              </a:rPr>
              <a:t>Eligible Expenses: 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5A5B5D"/>
                </a:solidFill>
                <a:ea typeface="Open Sans" pitchFamily="34" charset="0"/>
                <a:cs typeface="Open Sans" pitchFamily="34" charset="0"/>
              </a:rPr>
              <a:t>Before and after-school care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5A5B5D"/>
                </a:solidFill>
                <a:ea typeface="Open Sans" pitchFamily="34" charset="0"/>
                <a:cs typeface="Open Sans" pitchFamily="34" charset="0"/>
              </a:rPr>
              <a:t>Day camps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5A5B5D"/>
                </a:solidFill>
                <a:ea typeface="Open Sans" pitchFamily="34" charset="0"/>
                <a:cs typeface="Open Sans" pitchFamily="34" charset="0"/>
              </a:rPr>
              <a:t>Preschool</a:t>
            </a:r>
          </a:p>
          <a:p>
            <a:pPr marL="0" lvl="1" indent="0">
              <a:buNone/>
            </a:pPr>
            <a:endParaRPr lang="en-US" sz="2000" b="1" dirty="0">
              <a:solidFill>
                <a:srgbClr val="AB2328"/>
              </a:solidFill>
              <a:ea typeface="Open Sans" pitchFamily="34" charset="0"/>
              <a:cs typeface="Open Sans" pitchFamily="34" charset="0"/>
            </a:endParaRPr>
          </a:p>
          <a:p>
            <a:pPr marL="0" lvl="1" indent="0">
              <a:buNone/>
            </a:pPr>
            <a:endParaRPr lang="en-US" sz="2000" b="1" dirty="0">
              <a:solidFill>
                <a:srgbClr val="AB2328"/>
              </a:solidFill>
              <a:ea typeface="Open Sans" pitchFamily="34" charset="0"/>
              <a:cs typeface="Open Sans" pitchFamily="34" charset="0"/>
            </a:endParaRPr>
          </a:p>
          <a:p>
            <a:pPr marL="0" lvl="1" indent="0">
              <a:buNone/>
            </a:pPr>
            <a:endParaRPr lang="en-US" sz="2000" b="1" dirty="0">
              <a:solidFill>
                <a:srgbClr val="AB2328"/>
              </a:solidFill>
              <a:ea typeface="Open Sans" pitchFamily="34" charset="0"/>
              <a:cs typeface="Open Sans" pitchFamily="34" charset="0"/>
            </a:endParaRPr>
          </a:p>
          <a:p>
            <a:pPr marL="0" lvl="1" indent="0">
              <a:buNone/>
            </a:pPr>
            <a:endParaRPr lang="en-US" sz="2000" b="1" dirty="0">
              <a:solidFill>
                <a:srgbClr val="AB2328"/>
              </a:solidFill>
              <a:ea typeface="Open Sans" pitchFamily="34" charset="0"/>
              <a:cs typeface="Open Sans" pitchFamily="34" charset="0"/>
            </a:endParaRPr>
          </a:p>
          <a:p>
            <a:pPr marL="0" lvl="1" indent="0">
              <a:buNone/>
            </a:pPr>
            <a:r>
              <a:rPr lang="en-US" sz="2000" b="1" dirty="0">
                <a:solidFill>
                  <a:srgbClr val="AB2328"/>
                </a:solidFill>
                <a:ea typeface="Open Sans" pitchFamily="34" charset="0"/>
                <a:cs typeface="Open Sans" pitchFamily="34" charset="0"/>
              </a:rPr>
              <a:t>Ineligible Expenses: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5A5B5D"/>
                </a:solidFill>
                <a:ea typeface="Open Sans" pitchFamily="34" charset="0"/>
                <a:cs typeface="Open Sans" pitchFamily="34" charset="0"/>
              </a:rPr>
              <a:t>Overnight camps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5A5B5D"/>
                </a:solidFill>
                <a:ea typeface="Open Sans" pitchFamily="34" charset="0"/>
                <a:cs typeface="Open Sans" pitchFamily="34" charset="0"/>
              </a:rPr>
              <a:t>Kindergarten 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5A5B5D"/>
                </a:solidFill>
                <a:ea typeface="Open Sans" pitchFamily="34" charset="0"/>
                <a:cs typeface="Open Sans" pitchFamily="34" charset="0"/>
              </a:rPr>
              <a:t>Childcare while you are not working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5A5B5D"/>
                </a:solidFill>
                <a:ea typeface="Open Sans" pitchFamily="34" charset="0"/>
                <a:cs typeface="Open Sans" pitchFamily="34" charset="0"/>
              </a:rPr>
              <a:t>Care provided by spouse or dependent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051" y="2019534"/>
            <a:ext cx="2338994" cy="172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1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878" y="1199409"/>
            <a:ext cx="12203877" cy="5438898"/>
          </a:xfrm>
          <a:prstGeom prst="rect">
            <a:avLst/>
          </a:prstGeom>
          <a:solidFill>
            <a:srgbClr val="ED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3" descr="M:\SalesMarketing\BrandAssets\Logo\png\300-rgb\_fullcolor-gradient\for dark background\navia-logo-final-all_gradient-fullcolor-mark-type-tag-for-dark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91440"/>
            <a:ext cx="27849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8"/>
          <p:cNvSpPr txBox="1">
            <a:spLocks/>
          </p:cNvSpPr>
          <p:nvPr/>
        </p:nvSpPr>
        <p:spPr>
          <a:xfrm>
            <a:off x="1676399" y="-126154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/>
                <a:ea typeface="+mj-ea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US" sz="4000" dirty="0">
                <a:solidFill>
                  <a:srgbClr val="EDE8E2"/>
                </a:solidFill>
                <a:latin typeface="+mn-lt"/>
              </a:rPr>
              <a:t>Submitting a Claim</a:t>
            </a: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1367721" y="1966766"/>
            <a:ext cx="10100379" cy="44721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We make submitting your claims as easy as possible.  You can use one of the following methods:</a:t>
            </a:r>
          </a:p>
          <a:p>
            <a:pPr lvl="1" eaLnBrk="0" fontAlgn="base" hangingPunct="0">
              <a:spcAft>
                <a:spcPts val="600"/>
              </a:spcAft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MyNavia App – An easy-to-use mobile app that gives you real-time access on the go.  Available for both Apple and Android devices</a:t>
            </a:r>
          </a:p>
          <a:p>
            <a:pPr lvl="1" eaLnBrk="0" fontAlgn="base" hangingPunct="0">
              <a:spcAft>
                <a:spcPts val="600"/>
              </a:spcAft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FlexConnect </a:t>
            </a:r>
            <a:r>
              <a:rPr lang="en-US" sz="2000" dirty="0">
                <a:solidFill>
                  <a:srgbClr val="5A5B5D"/>
                </a:solidFill>
                <a:ea typeface="Open Sans" pitchFamily="34" charset="0"/>
                <a:cs typeface="Open Sans" pitchFamily="34" charset="0"/>
              </a:rPr>
              <a:t>– </a:t>
            </a: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Simple online auto-claim preparation tool for HCFSA</a:t>
            </a:r>
          </a:p>
          <a:p>
            <a:pPr lvl="1" eaLnBrk="0" fontAlgn="base" hangingPunct="0">
              <a:spcAft>
                <a:spcPts val="600"/>
              </a:spcAft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Online Submission – Log into your account at </a:t>
            </a:r>
            <a:r>
              <a:rPr lang="en-US" sz="2000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www.naviabenefits.com</a:t>
            </a:r>
            <a:endParaRPr lang="en-US" sz="2000" dirty="0">
              <a:solidFill>
                <a:srgbClr val="5A5B5D"/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lvl="1" eaLnBrk="0" fontAlgn="base" hangingPunct="0">
              <a:spcAft>
                <a:spcPts val="600"/>
              </a:spcAft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Day Care FSA Recurring Claim – Simple online auto-claim tool for DCFSA</a:t>
            </a:r>
          </a:p>
          <a:p>
            <a:pPr lvl="1" eaLnBrk="0" fontAlgn="base" hangingPunct="0">
              <a:spcAft>
                <a:spcPts val="600"/>
              </a:spcAft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Paper Claim Form – Mail, fax or email your claim and documentation to us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000" u="sng" dirty="0">
              <a:solidFill>
                <a:srgbClr val="5A5B5D"/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Allow up to two (2) full business days for your claim to be processed.  Reimbursements are issued according to your employer’s reimbursement schedule.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5A5B5D"/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i="1" dirty="0">
                <a:solidFill>
                  <a:srgbClr val="42C2CC"/>
                </a:solidFill>
                <a:latin typeface="+mn-lt"/>
                <a:ea typeface="Open Sans" pitchFamily="34" charset="0"/>
                <a:cs typeface="Open Sans" pitchFamily="34" charset="0"/>
              </a:rPr>
              <a:t>Or, use the Navia Benefits Card and skip the claim filing step!!!</a:t>
            </a:r>
          </a:p>
        </p:txBody>
      </p:sp>
    </p:spTree>
    <p:extLst>
      <p:ext uri="{BB962C8B-B14F-4D97-AF65-F5344CB8AC3E}">
        <p14:creationId xmlns:p14="http://schemas.microsoft.com/office/powerpoint/2010/main" val="349330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878" y="1199409"/>
            <a:ext cx="12203877" cy="5438898"/>
          </a:xfrm>
          <a:prstGeom prst="rect">
            <a:avLst/>
          </a:prstGeom>
          <a:solidFill>
            <a:srgbClr val="ED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13" descr="M:\SalesMarketing\BrandAssets\Logo\png\300-rgb\_fullcolor-gradient\for dark background\navia-logo-final-all_gradient-fullcolor-mark-type-tag-for-dark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91440"/>
            <a:ext cx="27849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8"/>
          <p:cNvSpPr txBox="1">
            <a:spLocks/>
          </p:cNvSpPr>
          <p:nvPr/>
        </p:nvSpPr>
        <p:spPr>
          <a:xfrm>
            <a:off x="1676400" y="-126154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/>
                <a:ea typeface="+mj-ea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US" sz="4000" dirty="0">
                <a:solidFill>
                  <a:srgbClr val="EDE8E2"/>
                </a:solidFill>
                <a:latin typeface="+mn-lt"/>
              </a:rPr>
              <a:t>Navia Benefits Card</a:t>
            </a: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4361077" y="3395527"/>
            <a:ext cx="7669711" cy="33727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The card is accepted at participating merchants using the IIAS technology system and/or medical merchants setup with the MasterCard system.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Be sure to hang on to your receipts in case we need to see them to verify expense eligibility.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If we need to see a receipt, you will notice an alert on your mobile app and we will send you an email reminder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99" y="2787941"/>
            <a:ext cx="5365588" cy="367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73" y="1989818"/>
            <a:ext cx="7935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A5B5D"/>
                </a:solidFill>
                <a:ea typeface="Open Sans" pitchFamily="34" charset="0"/>
                <a:cs typeface="Open Sans" pitchFamily="34" charset="0"/>
              </a:rPr>
              <a:t>Rather than filing a claim and waiting for reimbursement, you can use the Navia Benefits Card to pay your provider directly for qualified expenses.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7059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878" y="1199409"/>
            <a:ext cx="12203877" cy="5438898"/>
          </a:xfrm>
          <a:prstGeom prst="rect">
            <a:avLst/>
          </a:prstGeom>
          <a:solidFill>
            <a:srgbClr val="ED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3" descr="M:\SalesMarketing\BrandAssets\Logo\png\300-rgb\_fullcolor-gradient\for dark background\navia-logo-final-all_gradient-fullcolor-mark-type-tag-for-dark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91440"/>
            <a:ext cx="27849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8"/>
          <p:cNvSpPr txBox="1">
            <a:spLocks/>
          </p:cNvSpPr>
          <p:nvPr/>
        </p:nvSpPr>
        <p:spPr>
          <a:xfrm>
            <a:off x="1676400" y="-126672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/>
                <a:ea typeface="+mj-ea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US" sz="4000" dirty="0">
                <a:solidFill>
                  <a:srgbClr val="EDE8E2"/>
                </a:solidFill>
                <a:latin typeface="+mn-lt"/>
              </a:rPr>
              <a:t>MyNavia App</a:t>
            </a: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3538615" y="1823074"/>
            <a:ext cx="5168433" cy="423482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The MyNavia App gives you real-time access on the go!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Submit your claims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Claim approval &amp; reimbursement notifications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Update personal information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Substantiate debit card transactions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View active benefits and claims history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View pending claims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US" sz="2000" dirty="0">
              <a:solidFill>
                <a:srgbClr val="5A5B5D"/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Available for download on Google play and the App Store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2" y="1200445"/>
            <a:ext cx="2961799" cy="543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913" y="1162553"/>
            <a:ext cx="31623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507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878" y="1199409"/>
            <a:ext cx="12203877" cy="5438898"/>
          </a:xfrm>
          <a:prstGeom prst="rect">
            <a:avLst/>
          </a:prstGeom>
          <a:solidFill>
            <a:srgbClr val="ED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13" descr="M:\SalesMarketing\BrandAssets\Logo\png\300-rgb\_fullcolor-gradient\for dark background\navia-logo-final-all_gradient-fullcolor-mark-type-tag-for-dark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" y="91440"/>
            <a:ext cx="27849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8"/>
          <p:cNvSpPr txBox="1">
            <a:spLocks/>
          </p:cNvSpPr>
          <p:nvPr/>
        </p:nvSpPr>
        <p:spPr>
          <a:xfrm>
            <a:off x="1676400" y="-126154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/>
                <a:ea typeface="+mj-ea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US" sz="4000" dirty="0">
                <a:solidFill>
                  <a:srgbClr val="EDE8E2"/>
                </a:solidFill>
                <a:latin typeface="+mn-lt"/>
              </a:rPr>
              <a:t>FlexConnect</a:t>
            </a: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2339340" y="2340748"/>
            <a:ext cx="7669711" cy="33727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20000"/>
              </a:spcBef>
              <a:buNone/>
            </a:pPr>
            <a:r>
              <a:rPr lang="en-US" sz="2000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Now you can FlexConnect your FSA </a:t>
            </a:r>
          </a:p>
          <a:p>
            <a:pPr marL="0" indent="0" algn="ctr">
              <a:spcBef>
                <a:spcPct val="20000"/>
              </a:spcBef>
              <a:buNone/>
            </a:pPr>
            <a:r>
              <a:rPr lang="en-US" sz="2000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to your Medical, Dental and Vision carriers’ websites!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6" t="45875" r="22584" b="29947"/>
          <a:stretch/>
        </p:blipFill>
        <p:spPr bwMode="auto">
          <a:xfrm>
            <a:off x="414217" y="3283763"/>
            <a:ext cx="4620245" cy="2476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 descr="Inline image 1"/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1" t="20452" r="2393" b="30855"/>
          <a:stretch/>
        </p:blipFill>
        <p:spPr bwMode="auto">
          <a:xfrm>
            <a:off x="7296478" y="3283763"/>
            <a:ext cx="4620245" cy="24761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3" t="54386" r="6302" b="30440"/>
          <a:stretch/>
        </p:blipFill>
        <p:spPr bwMode="auto">
          <a:xfrm>
            <a:off x="5179532" y="3716906"/>
            <a:ext cx="1993036" cy="1503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4769" y="5759923"/>
            <a:ext cx="271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B2328"/>
                </a:solidFill>
              </a:rPr>
              <a:t>Step 1. </a:t>
            </a:r>
          </a:p>
          <a:p>
            <a:pPr algn="ctr"/>
            <a:r>
              <a:rPr lang="en-US" sz="2000" b="1" dirty="0">
                <a:solidFill>
                  <a:srgbClr val="AB2328"/>
                </a:solidFill>
              </a:rPr>
              <a:t>Enter Carriers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5692" y="5759923"/>
            <a:ext cx="3320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B2328"/>
                </a:solidFill>
              </a:rPr>
              <a:t>Step 2.</a:t>
            </a:r>
          </a:p>
          <a:p>
            <a:pPr algn="ctr"/>
            <a:r>
              <a:rPr lang="en-US" sz="2000" b="1" dirty="0">
                <a:solidFill>
                  <a:srgbClr val="AB2328"/>
                </a:solidFill>
              </a:rPr>
              <a:t>Enter Username/Password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2178" y="5759923"/>
            <a:ext cx="2908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B2328"/>
                </a:solidFill>
              </a:rPr>
              <a:t>Step 3.</a:t>
            </a:r>
          </a:p>
          <a:p>
            <a:pPr algn="ctr"/>
            <a:r>
              <a:rPr lang="en-US" sz="2000" b="1" dirty="0">
                <a:solidFill>
                  <a:srgbClr val="AB2328"/>
                </a:solidFill>
              </a:rPr>
              <a:t>Click “Reimburse me!”</a:t>
            </a:r>
          </a:p>
        </p:txBody>
      </p:sp>
    </p:spTree>
    <p:extLst>
      <p:ext uri="{BB962C8B-B14F-4D97-AF65-F5344CB8AC3E}">
        <p14:creationId xmlns:p14="http://schemas.microsoft.com/office/powerpoint/2010/main" val="1537875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878" y="1199409"/>
            <a:ext cx="12203877" cy="5438898"/>
          </a:xfrm>
          <a:prstGeom prst="rect">
            <a:avLst/>
          </a:prstGeom>
          <a:solidFill>
            <a:srgbClr val="ED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3" descr="M:\SalesMarketing\BrandAssets\Logo\png\300-rgb\_fullcolor-gradient\for dark background\navia-logo-final-all_gradient-fullcolor-mark-type-tag-for-dark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" y="91440"/>
            <a:ext cx="27849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8"/>
          <p:cNvSpPr txBox="1">
            <a:spLocks/>
          </p:cNvSpPr>
          <p:nvPr/>
        </p:nvSpPr>
        <p:spPr>
          <a:xfrm>
            <a:off x="1676399" y="-126154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/>
                <a:ea typeface="+mj-ea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US" sz="4000" dirty="0">
                <a:solidFill>
                  <a:srgbClr val="EDE8E2"/>
                </a:solidFill>
                <a:latin typeface="+mn-lt"/>
              </a:rPr>
              <a:t>Support</a:t>
            </a: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2267082" y="2780416"/>
            <a:ext cx="7669711" cy="33727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Our dedicated staff of customer service agents are available to assist you, Monday through Friday, between the hours of 5:00 am and 5:00 pm (PST).  You can reach our customer service at </a:t>
            </a:r>
            <a:r>
              <a:rPr lang="en-US" sz="2000" b="1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(425) 452-3500 </a:t>
            </a: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or toll-free at </a:t>
            </a:r>
            <a:r>
              <a:rPr lang="en-US" sz="2000" b="1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(800) 669-3539.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5A5B5D"/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If email is more convenient, customer service can also be reached at  </a:t>
            </a:r>
            <a:r>
              <a:rPr lang="en-US" sz="2000" b="1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customerservice@naviabenefits.com</a:t>
            </a: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.</a:t>
            </a:r>
            <a:endParaRPr lang="en-US" sz="2000" b="1" dirty="0">
              <a:solidFill>
                <a:srgbClr val="5A5B5D"/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878" y="1199409"/>
            <a:ext cx="12203877" cy="5438898"/>
          </a:xfrm>
          <a:prstGeom prst="rect">
            <a:avLst/>
          </a:prstGeom>
          <a:solidFill>
            <a:srgbClr val="ED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3" descr="M:\SalesMarketing\BrandAssets\Logo\png\300-rgb\_fullcolor-gradient\for dark background\navia-logo-final-all_gradient-fullcolor-mark-type-tag-for-dark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" y="91440"/>
            <a:ext cx="27849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8"/>
          <p:cNvSpPr txBox="1">
            <a:spLocks/>
          </p:cNvSpPr>
          <p:nvPr/>
        </p:nvSpPr>
        <p:spPr>
          <a:xfrm>
            <a:off x="1607920" y="-119075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/>
                <a:ea typeface="+mj-ea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US" sz="4000" dirty="0">
                <a:solidFill>
                  <a:srgbClr val="EDE8E2"/>
                </a:solidFill>
                <a:latin typeface="+mn-lt"/>
              </a:rPr>
              <a:t>What is Section 125?</a:t>
            </a: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2173184" y="2756666"/>
            <a:ext cx="8281142" cy="33727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Section 125 of the IRC allows you to pay for qualified expenses on a tax-free basis.  The monies deducted under a Section 125 plan effectively lower your gross income and your taxable base.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5A5B5D"/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All monies deducted pre-tax are exempt from Federal Income Tax (FIT), FICA and even some state income taxes.  This can result in </a:t>
            </a:r>
            <a:r>
              <a:rPr lang="en-US" sz="2000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savings of 30 - 40%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5A5B5D"/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When you use your FSA to pay for eligible expenses you get to pay for expenses you were already going to incur and take home more of your paycheck!!</a:t>
            </a:r>
          </a:p>
        </p:txBody>
      </p:sp>
    </p:spTree>
    <p:extLst>
      <p:ext uri="{BB962C8B-B14F-4D97-AF65-F5344CB8AC3E}">
        <p14:creationId xmlns:p14="http://schemas.microsoft.com/office/powerpoint/2010/main" val="254958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878" y="1199409"/>
            <a:ext cx="12203877" cy="5438898"/>
          </a:xfrm>
          <a:prstGeom prst="rect">
            <a:avLst/>
          </a:prstGeom>
          <a:solidFill>
            <a:srgbClr val="ED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3" descr="M:\SalesMarketing\BrandAssets\Logo\png\300-rgb\_fullcolor-gradient\for dark background\navia-logo-final-all_gradient-fullcolor-mark-type-tag-for-dark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" y="91440"/>
            <a:ext cx="27849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1676399" y="-126154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/>
                <a:ea typeface="+mj-ea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US" sz="4000" dirty="0">
                <a:solidFill>
                  <a:srgbClr val="EDE8E2"/>
                </a:solidFill>
                <a:latin typeface="+mn-lt"/>
              </a:rPr>
              <a:t>Flexible Spending Arrangements</a:t>
            </a:r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2042556" y="2626041"/>
            <a:ext cx="8146473" cy="33727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A Flexible Spending Arrangement (FSA) plan enables you to set aside money on a  pre-tax basis to pay for out-of-pocket health care and/or day care costs.  Your FSA plan year is </a:t>
            </a:r>
            <a:r>
              <a:rPr lang="en-US" sz="2000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September 1</a:t>
            </a:r>
            <a:r>
              <a:rPr lang="en-US" sz="2000" baseline="30000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st</a:t>
            </a:r>
            <a:r>
              <a:rPr lang="en-US" sz="2000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, 2019 through August 31</a:t>
            </a:r>
            <a:r>
              <a:rPr lang="en-US" sz="2000" baseline="30000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st</a:t>
            </a:r>
            <a:r>
              <a:rPr lang="en-US" sz="2000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, 2020 </a:t>
            </a: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and all claimed expenses must have dates of service that fall within the plan year.</a:t>
            </a:r>
          </a:p>
          <a:p>
            <a:pPr marL="0" indent="0">
              <a:buNone/>
            </a:pPr>
            <a:endParaRPr lang="en-US" sz="2000" dirty="0">
              <a:solidFill>
                <a:srgbClr val="5A5B5D"/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This benefit covers you, your spouse and any tax dependent(s).  Your eligibility for this benefit is not based on the status of your insurance coverage through your employer.</a:t>
            </a:r>
          </a:p>
          <a:p>
            <a:pPr marL="0" indent="0">
              <a:buNone/>
            </a:pPr>
            <a:endParaRPr lang="en-US" sz="2000" dirty="0">
              <a:solidFill>
                <a:srgbClr val="5A5B5D"/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Run Out:</a:t>
            </a: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 claims for the above plan year must be filed by </a:t>
            </a:r>
            <a:r>
              <a:rPr lang="en-US" sz="2000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December 31st, 2020</a:t>
            </a: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5A5B5D"/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3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878" y="1199409"/>
            <a:ext cx="12203877" cy="5438898"/>
          </a:xfrm>
          <a:prstGeom prst="rect">
            <a:avLst/>
          </a:prstGeom>
          <a:solidFill>
            <a:srgbClr val="ED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3" descr="M:\SalesMarketing\BrandAssets\Logo\png\300-rgb\_fullcolor-gradient\for dark background\navia-logo-final-all_gradient-fullcolor-mark-type-tag-for-dark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91440"/>
            <a:ext cx="27849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1676399" y="-126154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/>
                <a:ea typeface="+mj-ea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US" sz="4000" dirty="0">
                <a:solidFill>
                  <a:srgbClr val="EDE8E2"/>
                </a:solidFill>
                <a:latin typeface="+mn-lt"/>
              </a:rPr>
              <a:t>Health Care FSA (HCFSA)</a:t>
            </a:r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1425038" y="3029791"/>
            <a:ext cx="9286504" cy="33727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This benefit is used to pay for eligible out-of-pocket expenses that are medically necessary.  The health care FSA is a </a:t>
            </a:r>
            <a:r>
              <a:rPr lang="en-US" sz="2000" b="1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pre-funded</a:t>
            </a: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. You have access to the full  annual election amount at the beginning of the plan year.</a:t>
            </a:r>
          </a:p>
          <a:p>
            <a:pPr marL="0" indent="0">
              <a:buNone/>
            </a:pPr>
            <a:endParaRPr lang="en-US" sz="2000" dirty="0">
              <a:solidFill>
                <a:srgbClr val="5A5B5D"/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Unlike insurance benefits, the health care FSA covers you and your dependents even if you are not covered under your employer’s benefit plans.</a:t>
            </a:r>
          </a:p>
          <a:p>
            <a:pPr marL="0" indent="0">
              <a:buNone/>
            </a:pPr>
            <a:endParaRPr lang="en-US" sz="2000" dirty="0">
              <a:solidFill>
                <a:srgbClr val="AB2328"/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The maximum amount that you set aside for your </a:t>
            </a:r>
            <a:r>
              <a:rPr lang="en-US" sz="2000" b="1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Health Care FSA is </a:t>
            </a:r>
            <a:r>
              <a:rPr lang="en-US" sz="2000" b="1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$2,700</a:t>
            </a:r>
            <a:r>
              <a:rPr lang="en-US" sz="2000" b="1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5A5B5D"/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5A5B5D"/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3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878" y="1199409"/>
            <a:ext cx="12203877" cy="5438898"/>
          </a:xfrm>
          <a:prstGeom prst="rect">
            <a:avLst/>
          </a:prstGeom>
          <a:solidFill>
            <a:srgbClr val="ED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3" descr="M:\SalesMarketing\BrandAssets\Logo\png\300-rgb\_fullcolor-gradient\for dark background\navia-logo-final-all_gradient-fullcolor-mark-type-tag-for-dark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91440"/>
            <a:ext cx="27849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8"/>
          <p:cNvSpPr txBox="1">
            <a:spLocks/>
          </p:cNvSpPr>
          <p:nvPr/>
        </p:nvSpPr>
        <p:spPr>
          <a:xfrm>
            <a:off x="1676399" y="-126154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/>
                <a:ea typeface="+mj-ea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US" sz="4000" dirty="0">
                <a:solidFill>
                  <a:srgbClr val="EDE8E2"/>
                </a:solidFill>
                <a:latin typeface="+mn-lt"/>
              </a:rPr>
              <a:t>2 ½ Month Grace Period</a:t>
            </a: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1404546" y="2232460"/>
            <a:ext cx="9179626" cy="39660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The 2 ½ month Grace Period provision gives your plan year an extension so that any expense incurred from </a:t>
            </a:r>
            <a:r>
              <a:rPr lang="en-US" sz="2000" dirty="0">
                <a:solidFill>
                  <a:srgbClr val="AB2328"/>
                </a:solidFill>
                <a:ea typeface="Open Sans" pitchFamily="34" charset="0"/>
                <a:cs typeface="Open Sans" pitchFamily="34" charset="0"/>
              </a:rPr>
              <a:t>September 1</a:t>
            </a:r>
            <a:r>
              <a:rPr lang="en-US" sz="2000" baseline="30000" dirty="0">
                <a:solidFill>
                  <a:srgbClr val="AB2328"/>
                </a:solidFill>
                <a:ea typeface="Open Sans" pitchFamily="34" charset="0"/>
                <a:cs typeface="Open Sans" pitchFamily="34" charset="0"/>
              </a:rPr>
              <a:t>st</a:t>
            </a:r>
            <a:r>
              <a:rPr lang="en-US" sz="2000" dirty="0">
                <a:solidFill>
                  <a:srgbClr val="AB2328"/>
                </a:solidFill>
                <a:ea typeface="Open Sans" pitchFamily="34" charset="0"/>
                <a:cs typeface="Open Sans" pitchFamily="34" charset="0"/>
              </a:rPr>
              <a:t>, 2020 through November 15th, 2020 </a:t>
            </a: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can be submitted against the plan year that ended on August 31st, 2020.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5A5B5D"/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Claims submitted against the prior plan year must still be submitted by the claims run-out deadline of </a:t>
            </a:r>
            <a:r>
              <a:rPr lang="en-US" sz="2000" dirty="0">
                <a:solidFill>
                  <a:srgbClr val="AB2328"/>
                </a:solidFill>
                <a:ea typeface="Open Sans" pitchFamily="34" charset="0"/>
                <a:cs typeface="Open Sans" pitchFamily="34" charset="0"/>
              </a:rPr>
              <a:t>December 31st, 2020</a:t>
            </a: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431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878" y="1199409"/>
            <a:ext cx="12203877" cy="5438898"/>
          </a:xfrm>
          <a:prstGeom prst="rect">
            <a:avLst/>
          </a:prstGeom>
          <a:solidFill>
            <a:srgbClr val="ED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3" descr="M:\SalesMarketing\BrandAssets\Logo\png\300-rgb\_fullcolor-gradient\for dark background\navia-logo-final-all_gradient-fullcolor-mark-type-tag-for-dark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" y="91440"/>
            <a:ext cx="27849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8"/>
          <p:cNvSpPr txBox="1">
            <a:spLocks/>
          </p:cNvSpPr>
          <p:nvPr/>
        </p:nvSpPr>
        <p:spPr>
          <a:xfrm>
            <a:off x="1676399" y="-126154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/>
                <a:ea typeface="+mj-ea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US" sz="4000" dirty="0">
                <a:solidFill>
                  <a:srgbClr val="EDE8E2"/>
                </a:solidFill>
                <a:latin typeface="+mn-lt"/>
              </a:rPr>
              <a:t>HCFSA Eligible Expenses</a:t>
            </a: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400577" y="2673541"/>
            <a:ext cx="7669711" cy="33727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Under IRC Section 213(d), the expense must be to “treat a medical condition” to be considered eligible for reimbursement.  This includes common expenses such as: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Copayments, prescriptions, deductible and coinsurance amounts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Dental and orthodontia expenses 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Vision expenses such as lenses, contacts, frames etc.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Acupuncture, chiropractic, naturopathic doctors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Over-the-counter drugs</a:t>
            </a:r>
          </a:p>
          <a:p>
            <a:pPr lvl="1" indent="0">
              <a:buNone/>
            </a:pPr>
            <a:r>
              <a:rPr lang="en-US" sz="1800" i="1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NOTE: All Over-the-Counter drugs and medicines will require a prescription in order to be reimbursed.</a:t>
            </a:r>
          </a:p>
        </p:txBody>
      </p:sp>
      <p:pic>
        <p:nvPicPr>
          <p:cNvPr id="8" name="Picture 7" descr="C:\Documents and Settings\hcrist\Desktop\desktop\Working Projects\web video\FSA Video\iStock_000006478942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52389" y="2855119"/>
            <a:ext cx="2268869" cy="3184094"/>
          </a:xfrm>
          <a:prstGeom prst="rect">
            <a:avLst/>
          </a:prstGeom>
          <a:noFill/>
        </p:spPr>
      </p:pic>
      <p:pic>
        <p:nvPicPr>
          <p:cNvPr id="9" name="Picture 8" descr="C:\Documents and Settings\hcrist\Desktop\desktop\Working Projects\web video\FSA Video\iStock_000005234548XSmal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85602" y="4741881"/>
            <a:ext cx="2718359" cy="1804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024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878" y="1199409"/>
            <a:ext cx="12203877" cy="5438898"/>
          </a:xfrm>
          <a:prstGeom prst="rect">
            <a:avLst/>
          </a:prstGeom>
          <a:solidFill>
            <a:srgbClr val="ED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3" descr="M:\SalesMarketing\BrandAssets\Logo\png\300-rgb\_fullcolor-gradient\for dark background\navia-logo-final-all_gradient-fullcolor-mark-type-tag-for-dark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91440"/>
            <a:ext cx="27849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8"/>
          <p:cNvSpPr txBox="1">
            <a:spLocks/>
          </p:cNvSpPr>
          <p:nvPr/>
        </p:nvSpPr>
        <p:spPr>
          <a:xfrm>
            <a:off x="1676399" y="-126154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/>
                <a:ea typeface="+mj-ea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US" sz="4000" dirty="0">
                <a:solidFill>
                  <a:srgbClr val="EDE8E2"/>
                </a:solidFill>
                <a:latin typeface="+mn-lt"/>
              </a:rPr>
              <a:t>Over-the-Counter Drugs</a:t>
            </a: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1063882" y="2780416"/>
            <a:ext cx="7923707" cy="33727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Over-the-counter drugs and medicines (those that contain an active ingredient) will require a specific prescription in order to be reimbursed.  Here are some quick tips to consider:</a:t>
            </a:r>
          </a:p>
          <a:p>
            <a:pPr marL="800100" lvl="3" indent="-342900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Have your provider write a general prescription like “OTC Pain Medication” or OTC Allergy Medication” instead of listing the specific items on the Rx (i.e. Advil, Midol, Claritin, etc…)</a:t>
            </a:r>
          </a:p>
          <a:p>
            <a:pPr marL="800100" lvl="3" indent="-342900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Call your doctor’s nurse line and ask for the prescription.  It saves you time and a possible copayment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5A5B5D"/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i="1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Send us the prescription and we’ll keep it on file for the entire plan year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7"/>
          <a:stretch/>
        </p:blipFill>
        <p:spPr bwMode="auto">
          <a:xfrm>
            <a:off x="9384632" y="2235239"/>
            <a:ext cx="2652886" cy="3642976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79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878" y="1199409"/>
            <a:ext cx="12203877" cy="5438898"/>
          </a:xfrm>
          <a:prstGeom prst="rect">
            <a:avLst/>
          </a:prstGeom>
          <a:solidFill>
            <a:srgbClr val="ED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3" descr="M:\SalesMarketing\BrandAssets\Logo\png\300-rgb\_fullcolor-gradient\for dark background\navia-logo-final-all_gradient-fullcolor-mark-type-tag-for-dark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91440"/>
            <a:ext cx="27849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8"/>
          <p:cNvSpPr txBox="1">
            <a:spLocks/>
          </p:cNvSpPr>
          <p:nvPr/>
        </p:nvSpPr>
        <p:spPr>
          <a:xfrm>
            <a:off x="1676400" y="-126154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/>
                <a:ea typeface="+mj-ea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US" sz="4000" dirty="0">
                <a:solidFill>
                  <a:srgbClr val="EDE8E2"/>
                </a:solidFill>
                <a:latin typeface="+mn-lt"/>
              </a:rPr>
              <a:t>Health Care FSA Ineligible Items</a:t>
            </a: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2267082" y="2780416"/>
            <a:ext cx="7669711" cy="33727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40000"/>
              </a:spcBef>
              <a:buSzPct val="100000"/>
              <a:buNone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Ineligible expenses include those that are considered hygienic or cosmetic in nature or those that are not treating a medical condition.  Some common examples include: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  <a:buSzPct val="100000"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Cosmetic surgery, gym memberships, naturopathic medicines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  <a:buSzPct val="100000"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Teeth whitening, veneers, Sonicare toothbrushes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  <a:buSzPct val="100000"/>
            </a:pPr>
            <a:endParaRPr lang="en-US" sz="2000" dirty="0">
              <a:solidFill>
                <a:srgbClr val="5A5B5D"/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40000"/>
              </a:spcBef>
              <a:buSzPct val="100000"/>
              <a:buNone/>
            </a:pPr>
            <a:r>
              <a:rPr lang="en-US" sz="2000" i="1" dirty="0">
                <a:solidFill>
                  <a:srgbClr val="AB2328"/>
                </a:solidFill>
                <a:latin typeface="+mn-lt"/>
                <a:ea typeface="Open Sans" pitchFamily="34" charset="0"/>
                <a:cs typeface="Open Sans" pitchFamily="34" charset="0"/>
              </a:rPr>
              <a:t>Visit our web-site at www.naviabenefits.com for an extensive list of eligible and ineligible expenses.</a:t>
            </a:r>
          </a:p>
        </p:txBody>
      </p:sp>
    </p:spTree>
    <p:extLst>
      <p:ext uri="{BB962C8B-B14F-4D97-AF65-F5344CB8AC3E}">
        <p14:creationId xmlns:p14="http://schemas.microsoft.com/office/powerpoint/2010/main" val="315717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878" y="1199409"/>
            <a:ext cx="12203877" cy="5438898"/>
          </a:xfrm>
          <a:prstGeom prst="rect">
            <a:avLst/>
          </a:prstGeom>
          <a:solidFill>
            <a:srgbClr val="ED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3" descr="M:\SalesMarketing\BrandAssets\Logo\png\300-rgb\_fullcolor-gradient\for dark background\navia-logo-final-all_gradient-fullcolor-mark-type-tag-for-dark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91440"/>
            <a:ext cx="27849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8"/>
          <p:cNvSpPr txBox="1">
            <a:spLocks/>
          </p:cNvSpPr>
          <p:nvPr/>
        </p:nvSpPr>
        <p:spPr>
          <a:xfrm>
            <a:off x="1676400" y="-126154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/>
                <a:ea typeface="+mj-ea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US" sz="4000" dirty="0">
                <a:solidFill>
                  <a:srgbClr val="EDE8E2"/>
                </a:solidFill>
                <a:latin typeface="+mn-lt"/>
              </a:rPr>
              <a:t>Day Care FSA (DCFSA)</a:t>
            </a: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625642" y="2780416"/>
            <a:ext cx="8941834" cy="33727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Hairline" panose="000003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Child care can be a large expenditure for many families.  The day care FSA provides some tax relief by allowing families to set aside pre-tax dollars to pay for qualifying expenses.  To qualify, the care must: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Be for a dependent 12 and under (unless the dependent is physically or mentally impaired and cannot provide care for themselves, then no age limit)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Enable you and your spouse to work, actively look for work or be a full time student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5A5B5D"/>
                </a:solidFill>
                <a:latin typeface="+mn-lt"/>
                <a:ea typeface="Open Sans" pitchFamily="34" charset="0"/>
                <a:cs typeface="Open Sans" pitchFamily="34" charset="0"/>
              </a:rPr>
              <a:t>Not be educational in nature (i.e. school tuition).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478" y="3237617"/>
            <a:ext cx="2029997" cy="176770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86336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1183</Words>
  <Application>Microsoft Office PowerPoint</Application>
  <PresentationFormat>Custom</PresentationFormat>
  <Paragraphs>110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Open Enrollment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Hawkins, Kyle</dc:creator>
  <cp:lastModifiedBy>Fulton, Megan</cp:lastModifiedBy>
  <cp:revision>115</cp:revision>
  <dcterms:created xsi:type="dcterms:W3CDTF">2015-07-20T19:41:29Z</dcterms:created>
  <dcterms:modified xsi:type="dcterms:W3CDTF">2019-07-08T21:07:40Z</dcterms:modified>
</cp:coreProperties>
</file>