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Lst>
  <p:notesMasterIdLst>
    <p:notesMasterId r:id="rId26"/>
  </p:notesMasterIdLst>
  <p:handoutMasterIdLst>
    <p:handoutMasterId r:id="rId27"/>
  </p:handoutMasterIdLst>
  <p:sldIdLst>
    <p:sldId id="257" r:id="rId5"/>
    <p:sldId id="258" r:id="rId6"/>
    <p:sldId id="259" r:id="rId7"/>
    <p:sldId id="260" r:id="rId8"/>
    <p:sldId id="26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Courchaine" initials="RC" lastIdx="21" clrIdx="0"/>
  <p:cmAuthor id="1" name="Susan Bambara" initials="SB"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04D"/>
    <a:srgbClr val="09A99C"/>
    <a:srgbClr val="A05BA4"/>
    <a:srgbClr val="0B84C3"/>
    <a:srgbClr val="DD5752"/>
    <a:srgbClr val="1F8053"/>
    <a:srgbClr val="D30BC5"/>
    <a:srgbClr val="7AC7EE"/>
    <a:srgbClr val="13A7F1"/>
    <a:srgbClr val="E39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94451" autoAdjust="0"/>
  </p:normalViewPr>
  <p:slideViewPr>
    <p:cSldViewPr>
      <p:cViewPr>
        <p:scale>
          <a:sx n="87" d="100"/>
          <a:sy n="87" d="100"/>
        </p:scale>
        <p:origin x="-77"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79" d="100"/>
          <a:sy n="79" d="100"/>
        </p:scale>
        <p:origin x="-2016"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A34F1FCE-2DA2-489B-84B5-3FA796E60F55}" type="datetimeFigureOut">
              <a:rPr lang="en-US" smtClean="0"/>
              <a:t>7/8/2016</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D5648181-4F1D-49E2-8E1B-E6330562F93F}" type="slidenum">
              <a:rPr lang="en-US" smtClean="0"/>
              <a:t>‹#›</a:t>
            </a:fld>
            <a:endParaRPr lang="en-US"/>
          </a:p>
        </p:txBody>
      </p:sp>
    </p:spTree>
    <p:extLst>
      <p:ext uri="{BB962C8B-B14F-4D97-AF65-F5344CB8AC3E}">
        <p14:creationId xmlns:p14="http://schemas.microsoft.com/office/powerpoint/2010/main" val="12758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E4BB2EF-28AB-444E-B9A4-E018DF492046}" type="datetimeFigureOut">
              <a:rPr lang="en-US" smtClean="0"/>
              <a:t>7/8/2016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659239B-FBE8-4C1E-9954-8C561B0A7A91}" type="slidenum">
              <a:rPr lang="en-US" smtClean="0"/>
              <a:t>‹#›</a:t>
            </a:fld>
            <a:endParaRPr lang="en-US"/>
          </a:p>
        </p:txBody>
      </p:sp>
    </p:spTree>
    <p:extLst>
      <p:ext uri="{BB962C8B-B14F-4D97-AF65-F5344CB8AC3E}">
        <p14:creationId xmlns:p14="http://schemas.microsoft.com/office/powerpoint/2010/main" val="319775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t>1</a:t>
            </a:fld>
            <a:endParaRPr lang="en-US"/>
          </a:p>
        </p:txBody>
      </p:sp>
    </p:spTree>
    <p:extLst>
      <p:ext uri="{BB962C8B-B14F-4D97-AF65-F5344CB8AC3E}">
        <p14:creationId xmlns:p14="http://schemas.microsoft.com/office/powerpoint/2010/main" val="3226739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t>11</a:t>
            </a:fld>
            <a:endParaRPr lang="en-US"/>
          </a:p>
        </p:txBody>
      </p:sp>
    </p:spTree>
    <p:extLst>
      <p:ext uri="{BB962C8B-B14F-4D97-AF65-F5344CB8AC3E}">
        <p14:creationId xmlns:p14="http://schemas.microsoft.com/office/powerpoint/2010/main" val="134655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t>13</a:t>
            </a:fld>
            <a:endParaRPr lang="en-US"/>
          </a:p>
        </p:txBody>
      </p:sp>
    </p:spTree>
    <p:extLst>
      <p:ext uri="{BB962C8B-B14F-4D97-AF65-F5344CB8AC3E}">
        <p14:creationId xmlns:p14="http://schemas.microsoft.com/office/powerpoint/2010/main" val="1647818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t>14</a:t>
            </a:fld>
            <a:endParaRPr lang="en-US"/>
          </a:p>
        </p:txBody>
      </p:sp>
    </p:spTree>
    <p:extLst>
      <p:ext uri="{BB962C8B-B14F-4D97-AF65-F5344CB8AC3E}">
        <p14:creationId xmlns:p14="http://schemas.microsoft.com/office/powerpoint/2010/main" val="3775881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t>16</a:t>
            </a:fld>
            <a:endParaRPr lang="en-US"/>
          </a:p>
        </p:txBody>
      </p:sp>
    </p:spTree>
    <p:extLst>
      <p:ext uri="{BB962C8B-B14F-4D97-AF65-F5344CB8AC3E}">
        <p14:creationId xmlns:p14="http://schemas.microsoft.com/office/powerpoint/2010/main" val="406273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22059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7435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5152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t>3</a:t>
            </a:fld>
            <a:endParaRPr lang="en-US"/>
          </a:p>
        </p:txBody>
      </p:sp>
    </p:spTree>
    <p:extLst>
      <p:ext uri="{BB962C8B-B14F-4D97-AF65-F5344CB8AC3E}">
        <p14:creationId xmlns:p14="http://schemas.microsoft.com/office/powerpoint/2010/main" val="422191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7098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0023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1039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6652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0415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9239B-FBE8-4C1E-9954-8C561B0A7A9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10053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1111"/>
          <a:stretch/>
        </p:blipFill>
        <p:spPr>
          <a:xfrm>
            <a:off x="0" y="0"/>
            <a:ext cx="9144000" cy="6858000"/>
          </a:xfrm>
          <a:prstGeom prst="rect">
            <a:avLst/>
          </a:prstGeom>
        </p:spPr>
      </p:pic>
      <p:sp>
        <p:nvSpPr>
          <p:cNvPr id="64514" name="Rectangle 2"/>
          <p:cNvSpPr>
            <a:spLocks noGrp="1" noChangeArrowheads="1"/>
          </p:cNvSpPr>
          <p:nvPr>
            <p:ph type="ctrTitle"/>
          </p:nvPr>
        </p:nvSpPr>
        <p:spPr>
          <a:xfrm>
            <a:off x="228600" y="1698625"/>
            <a:ext cx="6030310" cy="1958975"/>
          </a:xfrm>
        </p:spPr>
        <p:txBody>
          <a:bodyPr/>
          <a:lstStyle>
            <a:lvl1pPr>
              <a:lnSpc>
                <a:spcPct val="80000"/>
              </a:lnSpc>
              <a:defRPr sz="6600" b="0">
                <a:solidFill>
                  <a:srgbClr val="A05BA4"/>
                </a:solidFill>
              </a:defRPr>
            </a:lvl1pPr>
          </a:lstStyle>
          <a:p>
            <a:pPr lvl="0"/>
            <a:r>
              <a:rPr lang="en-US" noProof="0" dirty="0" smtClean="0"/>
              <a:t>Click to edit Master title style</a:t>
            </a:r>
          </a:p>
        </p:txBody>
      </p:sp>
      <p:sp>
        <p:nvSpPr>
          <p:cNvPr id="64515" name="Rectangle 3"/>
          <p:cNvSpPr>
            <a:spLocks noGrp="1" noChangeArrowheads="1"/>
          </p:cNvSpPr>
          <p:nvPr>
            <p:ph type="subTitle" idx="1"/>
          </p:nvPr>
        </p:nvSpPr>
        <p:spPr>
          <a:xfrm>
            <a:off x="285750" y="4505544"/>
            <a:ext cx="7696200" cy="555625"/>
          </a:xfrm>
        </p:spPr>
        <p:txBody>
          <a:bodyPr/>
          <a:lstStyle>
            <a:lvl1pPr>
              <a:defRPr sz="2300" b="0">
                <a:solidFill>
                  <a:srgbClr val="23304D"/>
                </a:solidFill>
              </a:defRPr>
            </a:lvl1pPr>
          </a:lstStyle>
          <a:p>
            <a:pPr lvl="0"/>
            <a:r>
              <a:rPr lang="en-US" noProof="0" dirty="0" smtClean="0"/>
              <a:t>Click to edit Master subtitle style</a:t>
            </a:r>
          </a:p>
        </p:txBody>
      </p:sp>
      <p:sp>
        <p:nvSpPr>
          <p:cNvPr id="7" name="Rectangle 4"/>
          <p:cNvSpPr>
            <a:spLocks noGrp="1" noChangeArrowheads="1"/>
          </p:cNvSpPr>
          <p:nvPr>
            <p:ph type="dt" sz="half" idx="10"/>
          </p:nvPr>
        </p:nvSpPr>
        <p:spPr bwMode="black">
          <a:xfrm>
            <a:off x="279400" y="5086350"/>
            <a:ext cx="3962400" cy="476250"/>
          </a:xfrm>
          <a:prstGeom prst="rect">
            <a:avLst/>
          </a:prstGeom>
          <a:extLst/>
        </p:spPr>
        <p:txBody>
          <a:bodyPr vert="horz" wrap="square" lIns="91440" tIns="45720" rIns="91440" bIns="45720" numCol="1" anchor="t" anchorCtr="0" compatLnSpc="1">
            <a:prstTxWarp prst="textNoShape">
              <a:avLst/>
            </a:prstTxWarp>
          </a:bodyPr>
          <a:lstStyle>
            <a:lvl1pPr>
              <a:defRPr sz="2300" b="1">
                <a:solidFill>
                  <a:srgbClr val="09A99C"/>
                </a:solidFill>
                <a:latin typeface="+mn-lt"/>
              </a:defRPr>
            </a:lvl1pPr>
          </a:lstStyle>
          <a:p>
            <a:pPr fontAlgn="base">
              <a:spcBef>
                <a:spcPct val="0"/>
              </a:spcBef>
              <a:spcAft>
                <a:spcPct val="0"/>
              </a:spcAft>
              <a:defRPr/>
            </a:pP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304800"/>
            <a:ext cx="3352800" cy="655300"/>
          </a:xfrm>
          <a:prstGeom prst="rect">
            <a:avLst/>
          </a:prstGeom>
        </p:spPr>
      </p:pic>
    </p:spTree>
    <p:extLst>
      <p:ext uri="{BB962C8B-B14F-4D97-AF65-F5344CB8AC3E}">
        <p14:creationId xmlns:p14="http://schemas.microsoft.com/office/powerpoint/2010/main" val="350585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a:xfrm>
            <a:off x="-45720" y="6433969"/>
            <a:ext cx="9189720" cy="424031"/>
          </a:xfrm>
          <a:prstGeom prst="rect">
            <a:avLst/>
          </a:prstGeom>
          <a:solidFill>
            <a:srgbClr val="A05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276664" y="152400"/>
            <a:ext cx="8392674" cy="1143000"/>
          </a:xfrm>
        </p:spPr>
        <p:txBody>
          <a:bodyPr/>
          <a:lstStyle>
            <a:lvl1pPr>
              <a:lnSpc>
                <a:spcPct val="85000"/>
              </a:lnSpc>
              <a:defRPr>
                <a:solidFill>
                  <a:srgbClr val="A05B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3304D"/>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xfrm>
            <a:off x="8229600" y="6457950"/>
            <a:ext cx="457200" cy="400050"/>
          </a:xfrm>
          <a:prstGeom prst="rect">
            <a:avLst/>
          </a:prstGeom>
          <a:ln/>
        </p:spPr>
        <p:txBody>
          <a:bodyPr/>
          <a:lstStyle>
            <a:lvl1pPr>
              <a:defRPr>
                <a:solidFill>
                  <a:schemeClr val="bg2"/>
                </a:solidFill>
              </a:defRPr>
            </a:lvl1pPr>
          </a:lstStyle>
          <a:p>
            <a:pPr>
              <a:defRPr/>
            </a:pPr>
            <a:fld id="{411F3B2F-93AC-4250-AFD3-E609495FC9F2}" type="slidenum">
              <a:rPr lang="en-US" smtClean="0"/>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 y="6162338"/>
            <a:ext cx="9235440" cy="543262"/>
          </a:xfrm>
          <a:prstGeom prst="rect">
            <a:avLst/>
          </a:prstGeom>
        </p:spPr>
      </p:pic>
    </p:spTree>
    <p:extLst>
      <p:ext uri="{BB962C8B-B14F-4D97-AF65-F5344CB8AC3E}">
        <p14:creationId xmlns:p14="http://schemas.microsoft.com/office/powerpoint/2010/main" val="86522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Rectangle 5"/>
          <p:cNvSpPr/>
          <p:nvPr userDrawn="1"/>
        </p:nvSpPr>
        <p:spPr>
          <a:xfrm>
            <a:off x="-45720" y="6433969"/>
            <a:ext cx="9189720" cy="424031"/>
          </a:xfrm>
          <a:prstGeom prst="rect">
            <a:avLst/>
          </a:prstGeom>
          <a:solidFill>
            <a:srgbClr val="233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276664" y="152400"/>
            <a:ext cx="8392674" cy="1143000"/>
          </a:xfrm>
        </p:spPr>
        <p:txBody>
          <a:bodyPr/>
          <a:lstStyle>
            <a:lvl1pPr>
              <a:lnSpc>
                <a:spcPct val="85000"/>
              </a:lnSpc>
              <a:defRPr>
                <a:solidFill>
                  <a:srgbClr val="23304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9A99C"/>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xfrm>
            <a:off x="8229600" y="6457950"/>
            <a:ext cx="457200" cy="400050"/>
          </a:xfrm>
          <a:prstGeom prst="rect">
            <a:avLst/>
          </a:prstGeom>
          <a:ln/>
        </p:spPr>
        <p:txBody>
          <a:bodyPr/>
          <a:lstStyle>
            <a:lvl1pPr>
              <a:defRPr>
                <a:solidFill>
                  <a:schemeClr val="bg2"/>
                </a:solidFill>
              </a:defRPr>
            </a:lvl1pPr>
          </a:lstStyle>
          <a:p>
            <a:pPr>
              <a:defRPr/>
            </a:pPr>
            <a:fld id="{411F3B2F-93AC-4250-AFD3-E609495FC9F2}" type="slidenum">
              <a:rPr lang="en-US" smtClean="0"/>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 y="6162338"/>
            <a:ext cx="9235440" cy="543262"/>
          </a:xfrm>
          <a:prstGeom prst="rect">
            <a:avLst/>
          </a:prstGeom>
        </p:spPr>
      </p:pic>
    </p:spTree>
    <p:extLst>
      <p:ext uri="{BB962C8B-B14F-4D97-AF65-F5344CB8AC3E}">
        <p14:creationId xmlns:p14="http://schemas.microsoft.com/office/powerpoint/2010/main" val="297253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Rectangle 5"/>
          <p:cNvSpPr/>
          <p:nvPr userDrawn="1"/>
        </p:nvSpPr>
        <p:spPr>
          <a:xfrm>
            <a:off x="-45720" y="6433969"/>
            <a:ext cx="9189720" cy="424031"/>
          </a:xfrm>
          <a:prstGeom prst="rect">
            <a:avLst/>
          </a:prstGeom>
          <a:solidFill>
            <a:srgbClr val="DD5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276664" y="152400"/>
            <a:ext cx="8392674" cy="1143000"/>
          </a:xfrm>
        </p:spPr>
        <p:txBody>
          <a:bodyPr/>
          <a:lstStyle>
            <a:lvl1pPr>
              <a:lnSpc>
                <a:spcPct val="85000"/>
              </a:lnSpc>
              <a:defRPr>
                <a:solidFill>
                  <a:srgbClr val="DD575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3304D"/>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xfrm>
            <a:off x="8229600" y="6457950"/>
            <a:ext cx="457200" cy="400050"/>
          </a:xfrm>
          <a:prstGeom prst="rect">
            <a:avLst/>
          </a:prstGeom>
          <a:ln/>
        </p:spPr>
        <p:txBody>
          <a:bodyPr/>
          <a:lstStyle>
            <a:lvl1pPr>
              <a:defRPr>
                <a:solidFill>
                  <a:schemeClr val="bg2"/>
                </a:solidFill>
              </a:defRPr>
            </a:lvl1pPr>
          </a:lstStyle>
          <a:p>
            <a:pPr>
              <a:defRPr/>
            </a:pPr>
            <a:fld id="{411F3B2F-93AC-4250-AFD3-E609495FC9F2}" type="slidenum">
              <a:rPr lang="en-US" smtClean="0"/>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 y="6162338"/>
            <a:ext cx="9235440" cy="543262"/>
          </a:xfrm>
          <a:prstGeom prst="rect">
            <a:avLst/>
          </a:prstGeom>
        </p:spPr>
      </p:pic>
    </p:spTree>
    <p:extLst>
      <p:ext uri="{BB962C8B-B14F-4D97-AF65-F5344CB8AC3E}">
        <p14:creationId xmlns:p14="http://schemas.microsoft.com/office/powerpoint/2010/main" val="403294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Rectangle 5"/>
          <p:cNvSpPr/>
          <p:nvPr userDrawn="1"/>
        </p:nvSpPr>
        <p:spPr>
          <a:xfrm>
            <a:off x="-45720" y="6433969"/>
            <a:ext cx="9189720" cy="424031"/>
          </a:xfrm>
          <a:prstGeom prst="rect">
            <a:avLst/>
          </a:prstGeom>
          <a:solidFill>
            <a:srgbClr val="0B8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276664" y="152400"/>
            <a:ext cx="8392674" cy="1143000"/>
          </a:xfrm>
        </p:spPr>
        <p:txBody>
          <a:bodyPr/>
          <a:lstStyle>
            <a:lvl1pPr>
              <a:lnSpc>
                <a:spcPct val="85000"/>
              </a:lnSpc>
              <a:defRPr>
                <a:solidFill>
                  <a:srgbClr val="0B84C3"/>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A05B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xfrm>
            <a:off x="8229600" y="6457950"/>
            <a:ext cx="457200" cy="400050"/>
          </a:xfrm>
          <a:prstGeom prst="rect">
            <a:avLst/>
          </a:prstGeom>
          <a:ln/>
        </p:spPr>
        <p:txBody>
          <a:bodyPr/>
          <a:lstStyle>
            <a:lvl1pPr>
              <a:defRPr>
                <a:solidFill>
                  <a:schemeClr val="bg2"/>
                </a:solidFill>
              </a:defRPr>
            </a:lvl1pPr>
          </a:lstStyle>
          <a:p>
            <a:pPr>
              <a:defRPr/>
            </a:pPr>
            <a:fld id="{411F3B2F-93AC-4250-AFD3-E609495FC9F2}" type="slidenum">
              <a:rPr lang="en-US" smtClean="0"/>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 y="6162338"/>
            <a:ext cx="9235440" cy="543262"/>
          </a:xfrm>
          <a:prstGeom prst="rect">
            <a:avLst/>
          </a:prstGeom>
        </p:spPr>
      </p:pic>
    </p:spTree>
    <p:extLst>
      <p:ext uri="{BB962C8B-B14F-4D97-AF65-F5344CB8AC3E}">
        <p14:creationId xmlns:p14="http://schemas.microsoft.com/office/powerpoint/2010/main" val="228119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52400"/>
            <a:ext cx="8229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276664" y="1529911"/>
            <a:ext cx="4038600" cy="4525963"/>
          </a:xfrm>
        </p:spPr>
        <p:txBody>
          <a:bodyPr/>
          <a:lstStyle>
            <a:lvl1pPr>
              <a:defRPr b="0">
                <a:solidFill>
                  <a:srgbClr val="23304D"/>
                </a:solidFill>
              </a:defRPr>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6140" y="1529911"/>
            <a:ext cx="4103198" cy="4525963"/>
          </a:xfrm>
        </p:spPr>
        <p:txBody>
          <a:bodyPr/>
          <a:lstStyle>
            <a:lvl1pPr>
              <a:defRPr b="0">
                <a:solidFill>
                  <a:srgbClr val="23304D"/>
                </a:solidFill>
              </a:defRPr>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45720" y="6457950"/>
            <a:ext cx="9189720" cy="42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Rectangle 5"/>
          <p:cNvSpPr txBox="1">
            <a:spLocks noChangeArrowheads="1"/>
          </p:cNvSpPr>
          <p:nvPr userDrawn="1"/>
        </p:nvSpPr>
        <p:spPr>
          <a:xfrm>
            <a:off x="8260080" y="6457950"/>
            <a:ext cx="457200" cy="400050"/>
          </a:xfrm>
          <a:prstGeom prst="rect">
            <a:avLst/>
          </a:prstGeom>
          <a:ln/>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11F3B2F-93AC-4250-AFD3-E609495FC9F2}" type="slidenum">
              <a:rPr lang="en-US" smtClean="0"/>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9" y="6195507"/>
            <a:ext cx="9235440" cy="543262"/>
          </a:xfrm>
          <a:prstGeom prst="rect">
            <a:avLst/>
          </a:prstGeom>
        </p:spPr>
      </p:pic>
      <p:sp>
        <p:nvSpPr>
          <p:cNvPr id="9" name="Rectangle 8"/>
          <p:cNvSpPr/>
          <p:nvPr userDrawn="1"/>
        </p:nvSpPr>
        <p:spPr>
          <a:xfrm>
            <a:off x="228600" y="4138107"/>
            <a:ext cx="3581400" cy="2057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Note: </a:t>
            </a:r>
            <a:r>
              <a:rPr lang="en-US" dirty="0" smtClean="0">
                <a:solidFill>
                  <a:schemeClr val="bg2"/>
                </a:solidFill>
              </a:rPr>
              <a:t>you</a:t>
            </a:r>
            <a:r>
              <a:rPr lang="en-US" baseline="0" dirty="0" smtClean="0">
                <a:solidFill>
                  <a:schemeClr val="bg2"/>
                </a:solidFill>
              </a:rPr>
              <a:t> can update the title and the color block in the footer to another color in the color palette but they must both be the </a:t>
            </a:r>
            <a:r>
              <a:rPr lang="en-US" u="sng" baseline="0" dirty="0" smtClean="0">
                <a:solidFill>
                  <a:schemeClr val="bg2"/>
                </a:solidFill>
              </a:rPr>
              <a:t>same</a:t>
            </a:r>
            <a:r>
              <a:rPr lang="en-US" baseline="0" dirty="0" smtClean="0">
                <a:solidFill>
                  <a:schemeClr val="bg2"/>
                </a:solidFill>
              </a:rPr>
              <a:t> color.</a:t>
            </a:r>
            <a:endParaRPr lang="en-US" dirty="0">
              <a:solidFill>
                <a:schemeClr val="bg2"/>
              </a:solidFill>
            </a:endParaRPr>
          </a:p>
        </p:txBody>
      </p:sp>
      <p:sp>
        <p:nvSpPr>
          <p:cNvPr id="10" name="Rectangle 9"/>
          <p:cNvSpPr/>
          <p:nvPr userDrawn="1"/>
        </p:nvSpPr>
        <p:spPr>
          <a:xfrm>
            <a:off x="4549140" y="4138107"/>
            <a:ext cx="3581400" cy="2057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Note: </a:t>
            </a:r>
            <a:r>
              <a:rPr lang="en-US" dirty="0" smtClean="0">
                <a:solidFill>
                  <a:schemeClr val="bg2"/>
                </a:solidFill>
              </a:rPr>
              <a:t>use this template to add an image. Simply click on the right style box and delete. Then upload</a:t>
            </a:r>
            <a:r>
              <a:rPr lang="en-US" baseline="0" dirty="0" smtClean="0">
                <a:solidFill>
                  <a:schemeClr val="bg2"/>
                </a:solidFill>
              </a:rPr>
              <a:t> your image.</a:t>
            </a:r>
            <a:endParaRPr lang="en-US" dirty="0">
              <a:solidFill>
                <a:schemeClr val="bg2"/>
              </a:solidFill>
            </a:endParaRPr>
          </a:p>
        </p:txBody>
      </p:sp>
    </p:spTree>
    <p:extLst>
      <p:ext uri="{BB962C8B-B14F-4D97-AF65-F5344CB8AC3E}">
        <p14:creationId xmlns:p14="http://schemas.microsoft.com/office/powerpoint/2010/main" val="223778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52400"/>
            <a:ext cx="8229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276664" y="1529911"/>
            <a:ext cx="4038600" cy="4525963"/>
          </a:xfrm>
        </p:spPr>
        <p:txBody>
          <a:bodyPr/>
          <a:lstStyle>
            <a:lvl1pPr>
              <a:defRPr b="0">
                <a:solidFill>
                  <a:srgbClr val="23304D"/>
                </a:solidFill>
              </a:defRPr>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6140" y="1529911"/>
            <a:ext cx="4103198" cy="4525963"/>
          </a:xfrm>
        </p:spPr>
        <p:txBody>
          <a:bodyPr/>
          <a:lstStyle>
            <a:lvl1pPr>
              <a:defRPr b="0">
                <a:solidFill>
                  <a:srgbClr val="23304D"/>
                </a:solidFill>
              </a:defRPr>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45720" y="6457950"/>
            <a:ext cx="9189720" cy="42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Rectangle 5"/>
          <p:cNvSpPr txBox="1">
            <a:spLocks noChangeArrowheads="1"/>
          </p:cNvSpPr>
          <p:nvPr userDrawn="1"/>
        </p:nvSpPr>
        <p:spPr>
          <a:xfrm>
            <a:off x="8260080" y="6457950"/>
            <a:ext cx="457200" cy="400050"/>
          </a:xfrm>
          <a:prstGeom prst="rect">
            <a:avLst/>
          </a:prstGeom>
          <a:ln/>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11F3B2F-93AC-4250-AFD3-E609495FC9F2}" type="slidenum">
              <a:rPr lang="en-US" smtClean="0"/>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9" y="6195507"/>
            <a:ext cx="9235440" cy="543262"/>
          </a:xfrm>
          <a:prstGeom prst="rect">
            <a:avLst/>
          </a:prstGeom>
        </p:spPr>
      </p:pic>
      <p:sp>
        <p:nvSpPr>
          <p:cNvPr id="11" name="Rectangle 10"/>
          <p:cNvSpPr/>
          <p:nvPr userDrawn="1"/>
        </p:nvSpPr>
        <p:spPr>
          <a:xfrm>
            <a:off x="-45720" y="6433969"/>
            <a:ext cx="9189720" cy="424031"/>
          </a:xfrm>
          <a:prstGeom prst="rect">
            <a:avLst/>
          </a:prstGeom>
          <a:solidFill>
            <a:srgbClr val="0B8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3373906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5"/>
          <p:cNvSpPr txBox="1">
            <a:spLocks noChangeArrowheads="1"/>
          </p:cNvSpPr>
          <p:nvPr userDrawn="1"/>
        </p:nvSpPr>
        <p:spPr bwMode="black">
          <a:xfrm>
            <a:off x="8252280" y="6483810"/>
            <a:ext cx="533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19616F54-0DEC-4037-895F-ECC010EE69C4}"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624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9917" r="1193"/>
          <a:stretch/>
        </p:blipFill>
        <p:spPr>
          <a:xfrm flipH="1">
            <a:off x="0" y="0"/>
            <a:ext cx="9144000" cy="6858000"/>
          </a:xfrm>
          <a:prstGeom prst="rect">
            <a:avLst/>
          </a:prstGeom>
        </p:spPr>
      </p:pic>
      <p:sp>
        <p:nvSpPr>
          <p:cNvPr id="64514" name="Rectangle 2"/>
          <p:cNvSpPr>
            <a:spLocks noGrp="1" noChangeArrowheads="1"/>
          </p:cNvSpPr>
          <p:nvPr>
            <p:ph type="ctrTitle"/>
          </p:nvPr>
        </p:nvSpPr>
        <p:spPr>
          <a:xfrm>
            <a:off x="228600" y="1698625"/>
            <a:ext cx="6380018" cy="1958975"/>
          </a:xfrm>
        </p:spPr>
        <p:txBody>
          <a:bodyPr/>
          <a:lstStyle>
            <a:lvl1pPr>
              <a:lnSpc>
                <a:spcPct val="80000"/>
              </a:lnSpc>
              <a:defRPr sz="6000" b="0">
                <a:solidFill>
                  <a:srgbClr val="0B84C3"/>
                </a:solidFill>
              </a:defRPr>
            </a:lvl1pPr>
          </a:lstStyle>
          <a:p>
            <a:pPr lvl="0"/>
            <a:r>
              <a:rPr lang="en-US" noProof="0" dirty="0" smtClean="0"/>
              <a:t>Click to edit Master title</a:t>
            </a:r>
          </a:p>
        </p:txBody>
      </p:sp>
      <p:sp>
        <p:nvSpPr>
          <p:cNvPr id="64515" name="Rectangle 3"/>
          <p:cNvSpPr>
            <a:spLocks noGrp="1" noChangeArrowheads="1"/>
          </p:cNvSpPr>
          <p:nvPr>
            <p:ph type="subTitle" idx="1"/>
          </p:nvPr>
        </p:nvSpPr>
        <p:spPr>
          <a:xfrm>
            <a:off x="285750" y="3657600"/>
            <a:ext cx="7696200" cy="555625"/>
          </a:xfrm>
        </p:spPr>
        <p:txBody>
          <a:bodyPr/>
          <a:lstStyle>
            <a:lvl1pPr>
              <a:defRPr sz="2300" b="0">
                <a:solidFill>
                  <a:srgbClr val="09A99C"/>
                </a:solidFill>
              </a:defRPr>
            </a:lvl1pPr>
          </a:lstStyle>
          <a:p>
            <a:pPr lvl="0"/>
            <a:r>
              <a:rPr lang="en-US" noProof="0" dirty="0" smtClean="0"/>
              <a:t>Click to edit Master subtitle style</a:t>
            </a:r>
          </a:p>
        </p:txBody>
      </p:sp>
      <p:sp>
        <p:nvSpPr>
          <p:cNvPr id="7" name="Rectangle 4"/>
          <p:cNvSpPr>
            <a:spLocks noGrp="1" noChangeArrowheads="1"/>
          </p:cNvSpPr>
          <p:nvPr>
            <p:ph type="dt" sz="half" idx="10"/>
          </p:nvPr>
        </p:nvSpPr>
        <p:spPr bwMode="black">
          <a:xfrm>
            <a:off x="279400" y="4248150"/>
            <a:ext cx="3962400" cy="476250"/>
          </a:xfrm>
          <a:prstGeom prst="rect">
            <a:avLst/>
          </a:prstGeom>
          <a:extLst/>
        </p:spPr>
        <p:txBody>
          <a:bodyPr vert="horz" wrap="square" lIns="91440" tIns="45720" rIns="91440" bIns="45720" numCol="1" anchor="t" anchorCtr="0" compatLnSpc="1">
            <a:prstTxWarp prst="textNoShape">
              <a:avLst/>
            </a:prstTxWarp>
          </a:bodyPr>
          <a:lstStyle>
            <a:lvl1pPr>
              <a:defRPr sz="2300" b="1">
                <a:solidFill>
                  <a:srgbClr val="23304D"/>
                </a:solidFill>
                <a:latin typeface="+mn-lt"/>
              </a:defRPr>
            </a:lvl1pPr>
          </a:lstStyle>
          <a:p>
            <a:pPr fontAlgn="base">
              <a:spcBef>
                <a:spcPct val="0"/>
              </a:spcBef>
              <a:spcAft>
                <a:spcPct val="0"/>
              </a:spcAft>
              <a:defRPr/>
            </a:pP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1" y="381000"/>
            <a:ext cx="3124200" cy="610620"/>
          </a:xfrm>
          <a:prstGeom prst="rect">
            <a:avLst/>
          </a:prstGeom>
        </p:spPr>
      </p:pic>
    </p:spTree>
    <p:extLst>
      <p:ext uri="{BB962C8B-B14F-4D97-AF65-F5344CB8AC3E}">
        <p14:creationId xmlns:p14="http://schemas.microsoft.com/office/powerpoint/2010/main" val="387451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14" r="11383"/>
          <a:stretch/>
        </p:blipFill>
        <p:spPr>
          <a:xfrm>
            <a:off x="-14785" y="0"/>
            <a:ext cx="9158785" cy="6858000"/>
          </a:xfrm>
          <a:prstGeom prst="rect">
            <a:avLst/>
          </a:prstGeom>
        </p:spPr>
      </p:pic>
      <p:sp>
        <p:nvSpPr>
          <p:cNvPr id="64514" name="Rectangle 2"/>
          <p:cNvSpPr>
            <a:spLocks noGrp="1" noChangeArrowheads="1"/>
          </p:cNvSpPr>
          <p:nvPr>
            <p:ph type="ctrTitle"/>
          </p:nvPr>
        </p:nvSpPr>
        <p:spPr>
          <a:xfrm>
            <a:off x="228600" y="685800"/>
            <a:ext cx="5867400" cy="1752600"/>
          </a:xfrm>
        </p:spPr>
        <p:txBody>
          <a:bodyPr/>
          <a:lstStyle>
            <a:lvl1pPr>
              <a:lnSpc>
                <a:spcPct val="80000"/>
              </a:lnSpc>
              <a:defRPr sz="5400" b="0">
                <a:solidFill>
                  <a:srgbClr val="09A99C"/>
                </a:solidFill>
              </a:defRPr>
            </a:lvl1pPr>
          </a:lstStyle>
          <a:p>
            <a:pPr lvl="0"/>
            <a:r>
              <a:rPr lang="en-US" noProof="0" dirty="0" smtClean="0"/>
              <a:t>Click to edit Master title style</a:t>
            </a:r>
          </a:p>
        </p:txBody>
      </p:sp>
      <p:sp>
        <p:nvSpPr>
          <p:cNvPr id="64515" name="Rectangle 3"/>
          <p:cNvSpPr>
            <a:spLocks noGrp="1" noChangeArrowheads="1"/>
          </p:cNvSpPr>
          <p:nvPr>
            <p:ph type="subTitle" idx="1"/>
          </p:nvPr>
        </p:nvSpPr>
        <p:spPr>
          <a:xfrm>
            <a:off x="228600" y="2590800"/>
            <a:ext cx="3505200" cy="914400"/>
          </a:xfrm>
        </p:spPr>
        <p:txBody>
          <a:bodyPr/>
          <a:lstStyle>
            <a:lvl1pPr>
              <a:defRPr sz="2300" b="0">
                <a:solidFill>
                  <a:srgbClr val="23304D"/>
                </a:solidFill>
              </a:defRPr>
            </a:lvl1pPr>
          </a:lstStyle>
          <a:p>
            <a:pPr lvl="0"/>
            <a:r>
              <a:rPr lang="en-US" noProof="0" dirty="0" smtClean="0"/>
              <a:t>Click to edit Master subtitle style</a:t>
            </a:r>
          </a:p>
        </p:txBody>
      </p:sp>
      <p:sp>
        <p:nvSpPr>
          <p:cNvPr id="7" name="Rectangle 4"/>
          <p:cNvSpPr>
            <a:spLocks noGrp="1" noChangeArrowheads="1"/>
          </p:cNvSpPr>
          <p:nvPr>
            <p:ph type="dt" sz="half" idx="10"/>
          </p:nvPr>
        </p:nvSpPr>
        <p:spPr bwMode="black">
          <a:xfrm>
            <a:off x="228600" y="3562350"/>
            <a:ext cx="3962400" cy="476250"/>
          </a:xfrm>
          <a:prstGeom prst="rect">
            <a:avLst/>
          </a:prstGeom>
          <a:extLst/>
        </p:spPr>
        <p:txBody>
          <a:bodyPr vert="horz" wrap="square" lIns="91440" tIns="45720" rIns="91440" bIns="45720" numCol="1" anchor="t" anchorCtr="0" compatLnSpc="1">
            <a:prstTxWarp prst="textNoShape">
              <a:avLst/>
            </a:prstTxWarp>
          </a:bodyPr>
          <a:lstStyle>
            <a:lvl1pPr>
              <a:defRPr sz="2300" b="1">
                <a:solidFill>
                  <a:srgbClr val="A05BA4"/>
                </a:solidFill>
                <a:latin typeface="+mn-lt"/>
              </a:defRPr>
            </a:lvl1pPr>
          </a:lstStyle>
          <a:p>
            <a:pPr fontAlgn="base">
              <a:spcBef>
                <a:spcPct val="0"/>
              </a:spcBef>
              <a:spcAft>
                <a:spcPct val="0"/>
              </a:spcAft>
              <a:defRPr/>
            </a:pP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445" y="5562600"/>
            <a:ext cx="3352800" cy="655300"/>
          </a:xfrm>
          <a:prstGeom prst="rect">
            <a:avLst/>
          </a:prstGeom>
        </p:spPr>
      </p:pic>
    </p:spTree>
    <p:extLst>
      <p:ext uri="{BB962C8B-B14F-4D97-AF65-F5344CB8AC3E}">
        <p14:creationId xmlns:p14="http://schemas.microsoft.com/office/powerpoint/2010/main" val="122867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01" b="15111"/>
          <a:stretch/>
        </p:blipFill>
        <p:spPr>
          <a:xfrm>
            <a:off x="3412" y="3091031"/>
            <a:ext cx="9144000" cy="3766970"/>
          </a:xfrm>
          <a:prstGeom prst="rect">
            <a:avLst/>
          </a:prstGeom>
        </p:spPr>
      </p:pic>
      <p:sp>
        <p:nvSpPr>
          <p:cNvPr id="6" name="Rectangle 4"/>
          <p:cNvSpPr/>
          <p:nvPr userDrawn="1"/>
        </p:nvSpPr>
        <p:spPr>
          <a:xfrm>
            <a:off x="0" y="0"/>
            <a:ext cx="9144000" cy="3048000"/>
          </a:xfrm>
          <a:prstGeom prst="rect">
            <a:avLst/>
          </a:prstGeom>
          <a:solidFill>
            <a:srgbClr val="09A9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2" name="Title 1"/>
          <p:cNvSpPr>
            <a:spLocks noGrp="1"/>
          </p:cNvSpPr>
          <p:nvPr>
            <p:ph type="title"/>
          </p:nvPr>
        </p:nvSpPr>
        <p:spPr>
          <a:xfrm>
            <a:off x="304799" y="152400"/>
            <a:ext cx="8482013" cy="2666999"/>
          </a:xfrm>
        </p:spPr>
        <p:txBody>
          <a:bodyPr/>
          <a:lstStyle>
            <a:lvl1pPr>
              <a:lnSpc>
                <a:spcPct val="80000"/>
              </a:lnSpc>
              <a:defRPr sz="7000" b="0">
                <a:solidFill>
                  <a:schemeClr val="bg2"/>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 y="2819399"/>
            <a:ext cx="9235440" cy="543262"/>
          </a:xfrm>
          <a:prstGeom prst="rect">
            <a:avLst/>
          </a:prstGeom>
        </p:spPr>
      </p:pic>
    </p:spTree>
    <p:extLst>
      <p:ext uri="{BB962C8B-B14F-4D97-AF65-F5344CB8AC3E}">
        <p14:creationId xmlns:p14="http://schemas.microsoft.com/office/powerpoint/2010/main" val="223332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28" b="23877"/>
          <a:stretch/>
        </p:blipFill>
        <p:spPr>
          <a:xfrm>
            <a:off x="0" y="3091030"/>
            <a:ext cx="9144000" cy="3766970"/>
          </a:xfrm>
          <a:prstGeom prst="rect">
            <a:avLst/>
          </a:prstGeom>
        </p:spPr>
      </p:pic>
      <p:sp>
        <p:nvSpPr>
          <p:cNvPr id="6" name="Rectangle 4"/>
          <p:cNvSpPr/>
          <p:nvPr userDrawn="1"/>
        </p:nvSpPr>
        <p:spPr>
          <a:xfrm>
            <a:off x="0" y="0"/>
            <a:ext cx="9144000" cy="3048000"/>
          </a:xfrm>
          <a:prstGeom prst="rect">
            <a:avLst/>
          </a:prstGeom>
          <a:solidFill>
            <a:srgbClr val="A05B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2" name="Title 1"/>
          <p:cNvSpPr>
            <a:spLocks noGrp="1"/>
          </p:cNvSpPr>
          <p:nvPr>
            <p:ph type="title"/>
          </p:nvPr>
        </p:nvSpPr>
        <p:spPr>
          <a:xfrm>
            <a:off x="304799" y="152400"/>
            <a:ext cx="8482013" cy="2666999"/>
          </a:xfrm>
        </p:spPr>
        <p:txBody>
          <a:bodyPr/>
          <a:lstStyle>
            <a:lvl1pPr>
              <a:lnSpc>
                <a:spcPct val="80000"/>
              </a:lnSpc>
              <a:defRPr sz="7000" b="0">
                <a:solidFill>
                  <a:schemeClr val="bg2"/>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 y="2819399"/>
            <a:ext cx="9235440" cy="543262"/>
          </a:xfrm>
          <a:prstGeom prst="rect">
            <a:avLst/>
          </a:prstGeom>
        </p:spPr>
      </p:pic>
    </p:spTree>
    <p:extLst>
      <p:ext uri="{BB962C8B-B14F-4D97-AF65-F5344CB8AC3E}">
        <p14:creationId xmlns:p14="http://schemas.microsoft.com/office/powerpoint/2010/main" val="141042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2_Title Only">
    <p:spTree>
      <p:nvGrpSpPr>
        <p:cNvPr id="1" name=""/>
        <p:cNvGrpSpPr/>
        <p:nvPr/>
      </p:nvGrpSpPr>
      <p:grpSpPr>
        <a:xfrm>
          <a:off x="0" y="0"/>
          <a:ext cx="0" cy="0"/>
          <a:chOff x="0" y="0"/>
          <a:chExt cx="0" cy="0"/>
        </a:xfrm>
      </p:grpSpPr>
      <p:sp>
        <p:nvSpPr>
          <p:cNvPr id="6" name="Rectangle 4"/>
          <p:cNvSpPr/>
          <p:nvPr userDrawn="1"/>
        </p:nvSpPr>
        <p:spPr>
          <a:xfrm>
            <a:off x="0" y="0"/>
            <a:ext cx="9144000" cy="3048000"/>
          </a:xfrm>
          <a:prstGeom prst="rect">
            <a:avLst/>
          </a:prstGeom>
          <a:solidFill>
            <a:srgbClr val="0B84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2" name="Title 1"/>
          <p:cNvSpPr>
            <a:spLocks noGrp="1"/>
          </p:cNvSpPr>
          <p:nvPr>
            <p:ph type="title"/>
          </p:nvPr>
        </p:nvSpPr>
        <p:spPr>
          <a:xfrm>
            <a:off x="304799" y="152400"/>
            <a:ext cx="8482013" cy="2666999"/>
          </a:xfrm>
        </p:spPr>
        <p:txBody>
          <a:bodyPr/>
          <a:lstStyle>
            <a:lvl1pPr>
              <a:lnSpc>
                <a:spcPct val="80000"/>
              </a:lnSpc>
              <a:defRPr sz="7000" b="0">
                <a:solidFill>
                  <a:schemeClr val="bg2"/>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 y="2819399"/>
            <a:ext cx="9235440" cy="543262"/>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t="19563" b="18950"/>
          <a:stretch/>
        </p:blipFill>
        <p:spPr>
          <a:xfrm>
            <a:off x="-45720" y="3091030"/>
            <a:ext cx="9189720" cy="3766970"/>
          </a:xfrm>
          <a:prstGeom prst="rect">
            <a:avLst/>
          </a:prstGeom>
        </p:spPr>
      </p:pic>
    </p:spTree>
    <p:extLst>
      <p:ext uri="{BB962C8B-B14F-4D97-AF65-F5344CB8AC3E}">
        <p14:creationId xmlns:p14="http://schemas.microsoft.com/office/powerpoint/2010/main" val="277101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3_Title Onl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24" b="36516"/>
          <a:stretch/>
        </p:blipFill>
        <p:spPr>
          <a:xfrm>
            <a:off x="-45720" y="3091030"/>
            <a:ext cx="9189720" cy="3766970"/>
          </a:xfrm>
          <a:prstGeom prst="rect">
            <a:avLst/>
          </a:prstGeom>
        </p:spPr>
      </p:pic>
      <p:sp>
        <p:nvSpPr>
          <p:cNvPr id="6" name="Rectangle 4"/>
          <p:cNvSpPr/>
          <p:nvPr userDrawn="1"/>
        </p:nvSpPr>
        <p:spPr>
          <a:xfrm>
            <a:off x="0" y="0"/>
            <a:ext cx="9144000" cy="3048000"/>
          </a:xfrm>
          <a:prstGeom prst="rect">
            <a:avLst/>
          </a:prstGeom>
          <a:solidFill>
            <a:srgbClr val="DD57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2" name="Title 1"/>
          <p:cNvSpPr>
            <a:spLocks noGrp="1"/>
          </p:cNvSpPr>
          <p:nvPr>
            <p:ph type="title"/>
          </p:nvPr>
        </p:nvSpPr>
        <p:spPr>
          <a:xfrm>
            <a:off x="304799" y="152400"/>
            <a:ext cx="8482013" cy="2666999"/>
          </a:xfrm>
        </p:spPr>
        <p:txBody>
          <a:bodyPr/>
          <a:lstStyle>
            <a:lvl1pPr>
              <a:lnSpc>
                <a:spcPct val="80000"/>
              </a:lnSpc>
              <a:defRPr sz="7000" b="0">
                <a:solidFill>
                  <a:schemeClr val="bg2"/>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 y="2819399"/>
            <a:ext cx="9235440" cy="543262"/>
          </a:xfrm>
          <a:prstGeom prst="rect">
            <a:avLst/>
          </a:prstGeom>
        </p:spPr>
      </p:pic>
    </p:spTree>
    <p:extLst>
      <p:ext uri="{BB962C8B-B14F-4D97-AF65-F5344CB8AC3E}">
        <p14:creationId xmlns:p14="http://schemas.microsoft.com/office/powerpoint/2010/main" val="339626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4_Title Only">
    <p:spTree>
      <p:nvGrpSpPr>
        <p:cNvPr id="1" name=""/>
        <p:cNvGrpSpPr/>
        <p:nvPr/>
      </p:nvGrpSpPr>
      <p:grpSpPr>
        <a:xfrm>
          <a:off x="0" y="0"/>
          <a:ext cx="0" cy="0"/>
          <a:chOff x="0" y="0"/>
          <a:chExt cx="0" cy="0"/>
        </a:xfrm>
      </p:grpSpPr>
      <p:sp>
        <p:nvSpPr>
          <p:cNvPr id="6" name="Rectangle 4"/>
          <p:cNvSpPr/>
          <p:nvPr userDrawn="1"/>
        </p:nvSpPr>
        <p:spPr>
          <a:xfrm>
            <a:off x="0" y="0"/>
            <a:ext cx="9144000" cy="3048000"/>
          </a:xfrm>
          <a:prstGeom prst="rect">
            <a:avLst/>
          </a:prstGeom>
          <a:solidFill>
            <a:srgbClr val="2330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2" name="Title 1"/>
          <p:cNvSpPr>
            <a:spLocks noGrp="1"/>
          </p:cNvSpPr>
          <p:nvPr>
            <p:ph type="title"/>
          </p:nvPr>
        </p:nvSpPr>
        <p:spPr>
          <a:xfrm>
            <a:off x="304799" y="152400"/>
            <a:ext cx="8482013" cy="2666999"/>
          </a:xfrm>
        </p:spPr>
        <p:txBody>
          <a:bodyPr/>
          <a:lstStyle>
            <a:lvl1pPr>
              <a:lnSpc>
                <a:spcPct val="80000"/>
              </a:lnSpc>
              <a:defRPr sz="7000" b="0">
                <a:solidFill>
                  <a:schemeClr val="bg2"/>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 y="2819399"/>
            <a:ext cx="9235440" cy="543262"/>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t="14382" b="23825"/>
          <a:stretch/>
        </p:blipFill>
        <p:spPr>
          <a:xfrm>
            <a:off x="0" y="3091030"/>
            <a:ext cx="9144000" cy="3766970"/>
          </a:xfrm>
          <a:prstGeom prst="rect">
            <a:avLst/>
          </a:prstGeom>
        </p:spPr>
      </p:pic>
    </p:spTree>
    <p:extLst>
      <p:ext uri="{BB962C8B-B14F-4D97-AF65-F5344CB8AC3E}">
        <p14:creationId xmlns:p14="http://schemas.microsoft.com/office/powerpoint/2010/main" val="343485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45720" y="6433969"/>
            <a:ext cx="9189720" cy="42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276664" y="152400"/>
            <a:ext cx="8392674" cy="1143000"/>
          </a:xfrm>
        </p:spPr>
        <p:txBody>
          <a:bodyPr/>
          <a:lstStyle>
            <a:lvl1pPr>
              <a:lnSpc>
                <a:spcPct val="85000"/>
              </a:lnSpc>
              <a:defRPr>
                <a:solidFill>
                  <a:srgbClr val="09A99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3304D"/>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xfrm>
            <a:off x="8229600" y="6457950"/>
            <a:ext cx="457200" cy="400050"/>
          </a:xfrm>
          <a:prstGeom prst="rect">
            <a:avLst/>
          </a:prstGeom>
          <a:ln/>
        </p:spPr>
        <p:txBody>
          <a:bodyPr/>
          <a:lstStyle>
            <a:lvl1pPr>
              <a:defRPr>
                <a:solidFill>
                  <a:schemeClr val="bg2"/>
                </a:solidFill>
              </a:defRPr>
            </a:lvl1pPr>
          </a:lstStyle>
          <a:p>
            <a:pPr>
              <a:defRPr/>
            </a:pPr>
            <a:fld id="{411F3B2F-93AC-4250-AFD3-E609495FC9F2}" type="slidenum">
              <a:rPr lang="en-US" smtClean="0"/>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 y="6162338"/>
            <a:ext cx="9235440" cy="543262"/>
          </a:xfrm>
          <a:prstGeom prst="rect">
            <a:avLst/>
          </a:prstGeom>
        </p:spPr>
      </p:pic>
    </p:spTree>
    <p:extLst>
      <p:ext uri="{BB962C8B-B14F-4D97-AF65-F5344CB8AC3E}">
        <p14:creationId xmlns:p14="http://schemas.microsoft.com/office/powerpoint/2010/main" val="32390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276225" y="152400"/>
            <a:ext cx="83931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274638" y="1530350"/>
            <a:ext cx="83788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Text Placeholder 7"/>
          <p:cNvSpPr txBox="1">
            <a:spLocks/>
          </p:cNvSpPr>
          <p:nvPr/>
        </p:nvSpPr>
        <p:spPr>
          <a:xfrm>
            <a:off x="277813" y="6372225"/>
            <a:ext cx="6432550" cy="523875"/>
          </a:xfrm>
          <a:prstGeom prst="rect">
            <a:avLst/>
          </a:prstGeom>
        </p:spPr>
        <p:txBody>
          <a:bodyPr/>
          <a:lstStyle/>
          <a:p>
            <a:pPr fontAlgn="base">
              <a:spcBef>
                <a:spcPct val="20000"/>
              </a:spcBef>
              <a:spcAft>
                <a:spcPct val="0"/>
              </a:spcAft>
              <a:defRPr/>
            </a:pPr>
            <a:endParaRPr lang="en-US" sz="1400">
              <a:solidFill>
                <a:srgbClr val="000000"/>
              </a:solidFill>
            </a:endParaRPr>
          </a:p>
        </p:txBody>
      </p:sp>
    </p:spTree>
    <p:extLst>
      <p:ext uri="{BB962C8B-B14F-4D97-AF65-F5344CB8AC3E}">
        <p14:creationId xmlns:p14="http://schemas.microsoft.com/office/powerpoint/2010/main" val="171285588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731" r:id="rId5"/>
    <p:sldLayoutId id="2147483732" r:id="rId6"/>
    <p:sldLayoutId id="2147483733" r:id="rId7"/>
    <p:sldLayoutId id="2147483734" r:id="rId8"/>
    <p:sldLayoutId id="2147483671" r:id="rId9"/>
    <p:sldLayoutId id="2147483735" r:id="rId10"/>
    <p:sldLayoutId id="2147483736" r:id="rId11"/>
    <p:sldLayoutId id="2147483737" r:id="rId12"/>
    <p:sldLayoutId id="2147483738" r:id="rId13"/>
    <p:sldLayoutId id="2147483676" r:id="rId14"/>
    <p:sldLayoutId id="2147483739" r:id="rId15"/>
    <p:sldLayoutId id="2147483677" r:id="rId16"/>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500" b="0">
          <a:solidFill>
            <a:srgbClr val="09A99C"/>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lnSpc>
          <a:spcPct val="85000"/>
        </a:lnSpc>
        <a:spcBef>
          <a:spcPct val="0"/>
        </a:spcBef>
        <a:spcAft>
          <a:spcPct val="0"/>
        </a:spcAft>
        <a:defRPr sz="3500" b="1">
          <a:solidFill>
            <a:schemeClr val="accent1"/>
          </a:solidFill>
          <a:latin typeface="Calibri" pitchFamily="34" charset="0"/>
        </a:defRPr>
      </a:lvl2pPr>
      <a:lvl3pPr algn="l" rtl="0" eaLnBrk="0" fontAlgn="base" hangingPunct="0">
        <a:lnSpc>
          <a:spcPct val="85000"/>
        </a:lnSpc>
        <a:spcBef>
          <a:spcPct val="0"/>
        </a:spcBef>
        <a:spcAft>
          <a:spcPct val="0"/>
        </a:spcAft>
        <a:defRPr sz="3500" b="1">
          <a:solidFill>
            <a:schemeClr val="accent1"/>
          </a:solidFill>
          <a:latin typeface="Calibri" pitchFamily="34" charset="0"/>
        </a:defRPr>
      </a:lvl3pPr>
      <a:lvl4pPr algn="l" rtl="0" eaLnBrk="0" fontAlgn="base" hangingPunct="0">
        <a:lnSpc>
          <a:spcPct val="85000"/>
        </a:lnSpc>
        <a:spcBef>
          <a:spcPct val="0"/>
        </a:spcBef>
        <a:spcAft>
          <a:spcPct val="0"/>
        </a:spcAft>
        <a:defRPr sz="3500" b="1">
          <a:solidFill>
            <a:schemeClr val="accent1"/>
          </a:solidFill>
          <a:latin typeface="Calibri" pitchFamily="34" charset="0"/>
        </a:defRPr>
      </a:lvl4pPr>
      <a:lvl5pPr algn="l" rtl="0" eaLnBrk="0" fontAlgn="base" hangingPunct="0">
        <a:lnSpc>
          <a:spcPct val="85000"/>
        </a:lnSpc>
        <a:spcBef>
          <a:spcPct val="0"/>
        </a:spcBef>
        <a:spcAft>
          <a:spcPct val="0"/>
        </a:spcAft>
        <a:defRPr sz="3500" b="1">
          <a:solidFill>
            <a:schemeClr val="accent1"/>
          </a:solidFill>
          <a:latin typeface="Calibri" pitchFamily="34" charset="0"/>
        </a:defRPr>
      </a:lvl5pPr>
      <a:lvl6pPr marL="457200" algn="l" rtl="0" fontAlgn="base">
        <a:spcBef>
          <a:spcPct val="0"/>
        </a:spcBef>
        <a:spcAft>
          <a:spcPct val="0"/>
        </a:spcAft>
        <a:defRPr sz="3500" b="1">
          <a:solidFill>
            <a:schemeClr val="tx2"/>
          </a:solidFill>
          <a:latin typeface="Calibri" pitchFamily="34" charset="0"/>
        </a:defRPr>
      </a:lvl6pPr>
      <a:lvl7pPr marL="914400" algn="l" rtl="0" fontAlgn="base">
        <a:spcBef>
          <a:spcPct val="0"/>
        </a:spcBef>
        <a:spcAft>
          <a:spcPct val="0"/>
        </a:spcAft>
        <a:defRPr sz="3500" b="1">
          <a:solidFill>
            <a:schemeClr val="tx2"/>
          </a:solidFill>
          <a:latin typeface="Calibri" pitchFamily="34" charset="0"/>
        </a:defRPr>
      </a:lvl7pPr>
      <a:lvl8pPr marL="1371600" algn="l" rtl="0" fontAlgn="base">
        <a:spcBef>
          <a:spcPct val="0"/>
        </a:spcBef>
        <a:spcAft>
          <a:spcPct val="0"/>
        </a:spcAft>
        <a:defRPr sz="3500" b="1">
          <a:solidFill>
            <a:schemeClr val="tx2"/>
          </a:solidFill>
          <a:latin typeface="Calibri" pitchFamily="34" charset="0"/>
        </a:defRPr>
      </a:lvl8pPr>
      <a:lvl9pPr marL="1828800" algn="l" rtl="0" fontAlgn="base">
        <a:spcBef>
          <a:spcPct val="0"/>
        </a:spcBef>
        <a:spcAft>
          <a:spcPct val="0"/>
        </a:spcAft>
        <a:defRPr sz="3500" b="1">
          <a:solidFill>
            <a:schemeClr val="tx2"/>
          </a:solidFill>
          <a:latin typeface="Calibri" pitchFamily="34" charset="0"/>
        </a:defRPr>
      </a:lvl9pPr>
    </p:titleStyle>
    <p:bodyStyle>
      <a:lvl1pPr algn="l" rtl="0" eaLnBrk="0" fontAlgn="base" hangingPunct="0">
        <a:spcBef>
          <a:spcPct val="20000"/>
        </a:spcBef>
        <a:spcAft>
          <a:spcPct val="0"/>
        </a:spcAft>
        <a:defRPr sz="25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588" algn="l" rtl="0" eaLnBrk="0" fontAlgn="base" hangingPunct="0">
        <a:spcBef>
          <a:spcPct val="20000"/>
        </a:spcBef>
        <a:spcAft>
          <a:spcPct val="0"/>
        </a:spcAft>
        <a:defRPr sz="20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234950" indent="-231775"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457200" indent="-22225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692150" indent="-23495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28800" indent="-228600" algn="l" rtl="0" fontAlgn="base">
        <a:spcBef>
          <a:spcPct val="20000"/>
        </a:spcBef>
        <a:spcAft>
          <a:spcPct val="0"/>
        </a:spcAft>
        <a:buChar char="•"/>
        <a:defRPr sz="2000">
          <a:solidFill>
            <a:schemeClr val="tx1"/>
          </a:solidFill>
          <a:latin typeface="+mn-lt"/>
        </a:defRPr>
      </a:lvl6pPr>
      <a:lvl7pPr marL="2286000" indent="-228600" algn="l" rtl="0" fontAlgn="base">
        <a:spcBef>
          <a:spcPct val="20000"/>
        </a:spcBef>
        <a:spcAft>
          <a:spcPct val="0"/>
        </a:spcAft>
        <a:buChar char="•"/>
        <a:defRPr sz="2000">
          <a:solidFill>
            <a:schemeClr val="tx1"/>
          </a:solidFill>
          <a:latin typeface="+mn-lt"/>
        </a:defRPr>
      </a:lvl7pPr>
      <a:lvl8pPr marL="2743200" indent="-228600" algn="l" rtl="0" fontAlgn="base">
        <a:spcBef>
          <a:spcPct val="20000"/>
        </a:spcBef>
        <a:spcAft>
          <a:spcPct val="0"/>
        </a:spcAft>
        <a:buChar char="•"/>
        <a:defRPr sz="2000">
          <a:solidFill>
            <a:schemeClr val="tx1"/>
          </a:solidFill>
          <a:latin typeface="+mn-lt"/>
        </a:defRPr>
      </a:lvl8pPr>
      <a:lvl9pPr marL="32004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6030310" cy="1295400"/>
          </a:xfrm>
        </p:spPr>
        <p:txBody>
          <a:bodyPr/>
          <a:lstStyle/>
          <a:p>
            <a:r>
              <a:rPr lang="en-US" sz="4800" b="1" dirty="0" smtClean="0"/>
              <a:t>Tax Advantaged </a:t>
            </a:r>
            <a:br>
              <a:rPr lang="en-US" sz="4800" b="1" dirty="0" smtClean="0"/>
            </a:br>
            <a:r>
              <a:rPr lang="en-US" sz="4800" b="1" dirty="0" smtClean="0"/>
              <a:t>Accounts</a:t>
            </a:r>
            <a:r>
              <a:rPr lang="en-US" sz="5000" dirty="0" smtClean="0"/>
              <a:t/>
            </a:r>
            <a:br>
              <a:rPr lang="en-US" sz="5000" dirty="0" smtClean="0"/>
            </a:br>
            <a:endParaRPr lang="en-US" sz="5000" dirty="0"/>
          </a:p>
        </p:txBody>
      </p:sp>
      <p:sp>
        <p:nvSpPr>
          <p:cNvPr id="4" name="Subtitle 2"/>
          <p:cNvSpPr>
            <a:spLocks noGrp="1"/>
          </p:cNvSpPr>
          <p:nvPr>
            <p:ph type="subTitle" idx="1"/>
          </p:nvPr>
        </p:nvSpPr>
        <p:spPr>
          <a:xfrm>
            <a:off x="152400" y="3657600"/>
            <a:ext cx="7696200" cy="555625"/>
          </a:xfrm>
        </p:spPr>
        <p:txBody>
          <a:bodyPr/>
          <a:lstStyle/>
          <a:p>
            <a:r>
              <a:rPr lang="en-US" sz="4000" dirty="0" smtClean="0">
                <a:solidFill>
                  <a:schemeClr val="accent6"/>
                </a:solidFill>
              </a:rPr>
              <a:t>Flexible Spending Account (FSA)</a:t>
            </a:r>
            <a:endParaRPr lang="en-US" sz="4000" dirty="0">
              <a:solidFill>
                <a:schemeClr val="accent6"/>
              </a:solidFill>
            </a:endParaRPr>
          </a:p>
        </p:txBody>
      </p:sp>
      <p:sp>
        <p:nvSpPr>
          <p:cNvPr id="5" name="Subtitle 2"/>
          <p:cNvSpPr txBox="1">
            <a:spLocks/>
          </p:cNvSpPr>
          <p:nvPr/>
        </p:nvSpPr>
        <p:spPr bwMode="black">
          <a:xfrm>
            <a:off x="304800" y="5257800"/>
            <a:ext cx="7696200" cy="55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300" b="0">
                <a:solidFill>
                  <a:srgbClr val="23304D"/>
                </a:solidFill>
                <a:latin typeface="Tahoma" panose="020B0604030504040204" pitchFamily="34" charset="0"/>
                <a:ea typeface="Tahoma" panose="020B0604030504040204" pitchFamily="34" charset="0"/>
                <a:cs typeface="Tahoma" panose="020B0604030504040204" pitchFamily="34" charset="0"/>
              </a:defRPr>
            </a:lvl1pPr>
            <a:lvl2pPr marL="1588" algn="l" rtl="0" eaLnBrk="0" fontAlgn="base" hangingPunct="0">
              <a:spcBef>
                <a:spcPct val="20000"/>
              </a:spcBef>
              <a:spcAft>
                <a:spcPct val="0"/>
              </a:spcAft>
              <a:defRPr sz="20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234950" indent="-231775"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457200" indent="-22225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692150" indent="-23495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28800" indent="-228600" algn="l" rtl="0" fontAlgn="base">
              <a:spcBef>
                <a:spcPct val="20000"/>
              </a:spcBef>
              <a:spcAft>
                <a:spcPct val="0"/>
              </a:spcAft>
              <a:buChar char="•"/>
              <a:defRPr sz="2000">
                <a:solidFill>
                  <a:schemeClr val="tx1"/>
                </a:solidFill>
                <a:latin typeface="+mn-lt"/>
              </a:defRPr>
            </a:lvl6pPr>
            <a:lvl7pPr marL="2286000" indent="-228600" algn="l" rtl="0" fontAlgn="base">
              <a:spcBef>
                <a:spcPct val="20000"/>
              </a:spcBef>
              <a:spcAft>
                <a:spcPct val="0"/>
              </a:spcAft>
              <a:buChar char="•"/>
              <a:defRPr sz="2000">
                <a:solidFill>
                  <a:schemeClr val="tx1"/>
                </a:solidFill>
                <a:latin typeface="+mn-lt"/>
              </a:defRPr>
            </a:lvl7pPr>
            <a:lvl8pPr marL="2743200" indent="-228600" algn="l" rtl="0" fontAlgn="base">
              <a:spcBef>
                <a:spcPct val="20000"/>
              </a:spcBef>
              <a:spcAft>
                <a:spcPct val="0"/>
              </a:spcAft>
              <a:buChar char="•"/>
              <a:defRPr sz="2000">
                <a:solidFill>
                  <a:schemeClr val="tx1"/>
                </a:solidFill>
                <a:latin typeface="+mn-lt"/>
              </a:defRPr>
            </a:lvl8pPr>
            <a:lvl9pPr marL="3200400" indent="-228600" algn="l" rtl="0" fontAlgn="base">
              <a:spcBef>
                <a:spcPct val="20000"/>
              </a:spcBef>
              <a:spcAft>
                <a:spcPct val="0"/>
              </a:spcAft>
              <a:buChar char="•"/>
              <a:defRPr sz="2000">
                <a:solidFill>
                  <a:schemeClr val="tx1"/>
                </a:solidFill>
                <a:latin typeface="+mn-lt"/>
              </a:defRPr>
            </a:lvl9pPr>
          </a:lstStyle>
          <a:p>
            <a:r>
              <a:rPr lang="en-US" b="1" dirty="0">
                <a:solidFill>
                  <a:schemeClr val="accent3"/>
                </a:solidFill>
              </a:rPr>
              <a:t>Client Name</a:t>
            </a:r>
            <a:r>
              <a:rPr lang="en-US" b="1" dirty="0" smtClean="0">
                <a:solidFill>
                  <a:schemeClr val="accent3"/>
                </a:solidFill>
              </a:rPr>
              <a:t>: </a:t>
            </a:r>
            <a:r>
              <a:rPr lang="en-US" dirty="0" smtClean="0">
                <a:solidFill>
                  <a:schemeClr val="accent3"/>
                </a:solidFill>
              </a:rPr>
              <a:t>Texas A&amp;M </a:t>
            </a:r>
            <a:endParaRPr lang="en-US" dirty="0">
              <a:solidFill>
                <a:schemeClr val="accent3"/>
              </a:solidFill>
            </a:endParaRPr>
          </a:p>
          <a:p>
            <a:r>
              <a:rPr lang="en-US" b="1" dirty="0">
                <a:solidFill>
                  <a:schemeClr val="accent3"/>
                </a:solidFill>
              </a:rPr>
              <a:t>Plan Year</a:t>
            </a:r>
            <a:r>
              <a:rPr lang="en-US" b="1" dirty="0" smtClean="0">
                <a:solidFill>
                  <a:schemeClr val="accent3"/>
                </a:solidFill>
              </a:rPr>
              <a:t>: </a:t>
            </a:r>
            <a:r>
              <a:rPr lang="en-US" dirty="0" smtClean="0">
                <a:solidFill>
                  <a:schemeClr val="accent3"/>
                </a:solidFill>
              </a:rPr>
              <a:t>2016/2017</a:t>
            </a:r>
            <a:endParaRPr lang="en-US" dirty="0">
              <a:solidFill>
                <a:schemeClr val="accent3"/>
              </a:solidFill>
            </a:endParaRPr>
          </a:p>
        </p:txBody>
      </p:sp>
      <p:pic>
        <p:nvPicPr>
          <p:cNvPr id="7" name="Picture 7" descr="C:\Users\N778387\AppData\Local\Microsoft\Windows\Temporary Internet Files\Content.Outlook\1KYL6MME\Syste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66800"/>
            <a:ext cx="2947416" cy="74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34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Your FSA Contributions</a:t>
            </a:r>
            <a:endParaRPr lang="en-US" dirty="0"/>
          </a:p>
        </p:txBody>
      </p:sp>
      <p:sp>
        <p:nvSpPr>
          <p:cNvPr id="4" name="Content Placeholder 3"/>
          <p:cNvSpPr>
            <a:spLocks noGrp="1"/>
          </p:cNvSpPr>
          <p:nvPr>
            <p:ph idx="1"/>
          </p:nvPr>
        </p:nvSpPr>
        <p:spPr>
          <a:xfrm>
            <a:off x="274638" y="1530351"/>
            <a:ext cx="8564561" cy="679450"/>
          </a:xfrm>
        </p:spPr>
        <p:txBody>
          <a:bodyPr/>
          <a:lstStyle/>
          <a:p>
            <a:pPr>
              <a:buClr>
                <a:schemeClr val="accent3"/>
              </a:buClr>
            </a:pPr>
            <a:r>
              <a:rPr lang="en-US" sz="1800" u="sng" dirty="0"/>
              <a:t>Use-it-or-lose-it rule</a:t>
            </a:r>
            <a:r>
              <a:rPr lang="en-US" sz="1800" dirty="0"/>
              <a:t>: Any unused funds left in these accounts are forfeited at the end of the plan year.</a:t>
            </a:r>
          </a:p>
          <a:p>
            <a:pPr>
              <a:buClr>
                <a:schemeClr val="accent3"/>
              </a:buClr>
            </a:pPr>
            <a:endParaRPr lang="en-US" sz="1800" dirty="0"/>
          </a:p>
        </p:txBody>
      </p:sp>
      <p:sp>
        <p:nvSpPr>
          <p:cNvPr id="5" name="Slide Number Placeholder 3"/>
          <p:cNvSpPr>
            <a:spLocks noGrp="1"/>
          </p:cNvSpPr>
          <p:nvPr>
            <p:ph type="sldNum" sz="quarter" idx="10"/>
          </p:nvPr>
        </p:nvSpPr>
        <p:spPr>
          <a:xfrm>
            <a:off x="8229600" y="6457950"/>
            <a:ext cx="457200" cy="400050"/>
          </a:xfrm>
        </p:spPr>
        <p:txBody>
          <a:bodyPr/>
          <a:lstStyle/>
          <a:p>
            <a:pPr>
              <a:defRPr/>
            </a:pPr>
            <a:fld id="{411F3B2F-93AC-4250-AFD3-E609495FC9F2}" type="slidenum">
              <a:rPr lang="en-US" smtClean="0"/>
              <a:pPr>
                <a:defRPr/>
              </a:pPr>
              <a:t>10</a:t>
            </a:fld>
            <a:endParaRPr lang="en-US" dirty="0"/>
          </a:p>
        </p:txBody>
      </p:sp>
      <p:sp>
        <p:nvSpPr>
          <p:cNvPr id="2" name="Rectangle 1"/>
          <p:cNvSpPr/>
          <p:nvPr/>
        </p:nvSpPr>
        <p:spPr>
          <a:xfrm>
            <a:off x="381000" y="2209800"/>
            <a:ext cx="5410200" cy="3788729"/>
          </a:xfrm>
          <a:prstGeom prst="rect">
            <a:avLst/>
          </a:prstGeom>
        </p:spPr>
        <p:txBody>
          <a:bodyPr wrap="square">
            <a:spAutoFit/>
          </a:bodyPr>
          <a:lstStyle/>
          <a:p>
            <a:pPr marL="342900" lvl="0" indent="-342900" eaLnBrk="0" fontAlgn="base" hangingPunct="0">
              <a:spcBef>
                <a:spcPct val="20000"/>
              </a:spcBef>
              <a:spcAft>
                <a:spcPct val="0"/>
              </a:spcAft>
              <a:buClr>
                <a:srgbClr val="23304D"/>
              </a:buClr>
              <a:buFont typeface="Arial" panose="020B0604020202020204" pitchFamily="34" charset="0"/>
              <a:buChar char="•"/>
            </a:pPr>
            <a:r>
              <a:rPr lang="en-US" sz="1600" kern="0" dirty="0">
                <a:solidFill>
                  <a:srgbClr val="23304D"/>
                </a:solidFill>
                <a:latin typeface="Tahoma" panose="020B0604030504040204" pitchFamily="34" charset="0"/>
                <a:ea typeface="Tahoma" panose="020B0604030504040204" pitchFamily="34" charset="0"/>
                <a:cs typeface="Tahoma" panose="020B0604030504040204" pitchFamily="34" charset="0"/>
              </a:rPr>
              <a:t>You have until </a:t>
            </a:r>
            <a:r>
              <a:rPr lang="en-US" sz="1600" kern="0" dirty="0">
                <a:solidFill>
                  <a:srgbClr val="FF0000"/>
                </a:solidFill>
                <a:latin typeface="Tahoma" panose="020B0604030504040204" pitchFamily="34" charset="0"/>
                <a:ea typeface="Tahoma" panose="020B0604030504040204" pitchFamily="34" charset="0"/>
                <a:cs typeface="Tahoma" panose="020B0604030504040204" pitchFamily="34" charset="0"/>
              </a:rPr>
              <a:t>Nov. 15</a:t>
            </a:r>
            <a:r>
              <a:rPr lang="en-US" sz="1600" kern="0" dirty="0">
                <a:solidFill>
                  <a:srgbClr val="23304D"/>
                </a:solidFill>
                <a:latin typeface="Tahoma" panose="020B0604030504040204" pitchFamily="34" charset="0"/>
                <a:ea typeface="Tahoma" panose="020B0604030504040204" pitchFamily="34" charset="0"/>
                <a:cs typeface="Tahoma" panose="020B0604030504040204" pitchFamily="34" charset="0"/>
              </a:rPr>
              <a:t> to use your account funds (grace period).</a:t>
            </a:r>
          </a:p>
          <a:p>
            <a:pPr marL="342900" lvl="0" indent="-342900" eaLnBrk="0" fontAlgn="base" hangingPunct="0">
              <a:spcBef>
                <a:spcPct val="20000"/>
              </a:spcBef>
              <a:spcAft>
                <a:spcPct val="0"/>
              </a:spcAft>
              <a:buClr>
                <a:srgbClr val="23304D"/>
              </a:buClr>
              <a:buFont typeface="Arial" panose="020B0604020202020204" pitchFamily="34" charset="0"/>
              <a:buChar char="•"/>
            </a:pPr>
            <a:r>
              <a:rPr lang="en-US" sz="1600" kern="0" dirty="0">
                <a:solidFill>
                  <a:srgbClr val="23304D"/>
                </a:solidFill>
                <a:latin typeface="Tahoma" panose="020B0604030504040204" pitchFamily="34" charset="0"/>
                <a:ea typeface="Tahoma" panose="020B0604030504040204" pitchFamily="34" charset="0"/>
                <a:cs typeface="Tahoma" panose="020B0604030504040204" pitchFamily="34" charset="0"/>
              </a:rPr>
              <a:t>You have until </a:t>
            </a:r>
            <a:r>
              <a:rPr lang="en-US" sz="1600" kern="0" dirty="0">
                <a:solidFill>
                  <a:srgbClr val="FF0000"/>
                </a:solidFill>
                <a:latin typeface="Tahoma" panose="020B0604030504040204" pitchFamily="34" charset="0"/>
                <a:ea typeface="Tahoma" panose="020B0604030504040204" pitchFamily="34" charset="0"/>
                <a:cs typeface="Tahoma" panose="020B0604030504040204" pitchFamily="34" charset="0"/>
              </a:rPr>
              <a:t>Dec. 31</a:t>
            </a:r>
            <a:r>
              <a:rPr lang="en-US" sz="1600" kern="0" dirty="0">
                <a:solidFill>
                  <a:srgbClr val="23304D"/>
                </a:solidFill>
                <a:latin typeface="Tahoma" panose="020B0604030504040204" pitchFamily="34" charset="0"/>
                <a:ea typeface="Tahoma" panose="020B0604030504040204" pitchFamily="34" charset="0"/>
                <a:cs typeface="Tahoma" panose="020B0604030504040204" pitchFamily="34" charset="0"/>
              </a:rPr>
              <a:t> to submit claims to pay yourself back from your account (run out period).</a:t>
            </a:r>
          </a:p>
          <a:p>
            <a:pPr marL="342900" lvl="0" indent="-342900" eaLnBrk="0" fontAlgn="base" hangingPunct="0">
              <a:spcBef>
                <a:spcPct val="20000"/>
              </a:spcBef>
              <a:spcAft>
                <a:spcPct val="0"/>
              </a:spcAft>
              <a:buClr>
                <a:srgbClr val="23304D"/>
              </a:buClr>
              <a:buFont typeface="Arial" panose="020B0604020202020204" pitchFamily="34" charset="0"/>
              <a:buChar char="•"/>
            </a:pPr>
            <a:r>
              <a:rPr lang="en-US" sz="1600" kern="0" dirty="0">
                <a:solidFill>
                  <a:srgbClr val="23304D"/>
                </a:solidFill>
                <a:latin typeface="Tahoma" panose="020B0604030504040204" pitchFamily="34" charset="0"/>
                <a:ea typeface="Tahoma" panose="020B0604030504040204" pitchFamily="34" charset="0"/>
                <a:cs typeface="Tahoma" panose="020B0604030504040204" pitchFamily="34" charset="0"/>
              </a:rPr>
              <a:t>You can change your contribution amount if you have a change in status (marital status, tax dependents, employment, etc.)</a:t>
            </a:r>
          </a:p>
          <a:p>
            <a:pPr marL="342900" lvl="0" indent="-342900" eaLnBrk="0" fontAlgn="base" hangingPunct="0">
              <a:spcBef>
                <a:spcPct val="20000"/>
              </a:spcBef>
              <a:spcAft>
                <a:spcPct val="0"/>
              </a:spcAft>
              <a:buClr>
                <a:srgbClr val="23304D"/>
              </a:buClr>
              <a:buFont typeface="Arial" panose="020B0604020202020204" pitchFamily="34" charset="0"/>
              <a:buChar char="•"/>
            </a:pPr>
            <a:r>
              <a:rPr lang="en-US" sz="1600" kern="0" dirty="0">
                <a:solidFill>
                  <a:srgbClr val="23304D"/>
                </a:solidFill>
                <a:latin typeface="Tahoma" panose="020B0604030504040204" pitchFamily="34" charset="0"/>
                <a:ea typeface="Tahoma" panose="020B0604030504040204" pitchFamily="34" charset="0"/>
                <a:cs typeface="Tahoma" panose="020B0604030504040204" pitchFamily="34" charset="0"/>
              </a:rPr>
              <a:t>For dependent care, you can change your contribution if:</a:t>
            </a:r>
          </a:p>
          <a:p>
            <a:pPr marL="800100" lvl="3" indent="-342900" eaLnBrk="0" fontAlgn="base" hangingPunct="0">
              <a:spcBef>
                <a:spcPct val="20000"/>
              </a:spcBef>
              <a:spcAft>
                <a:spcPct val="0"/>
              </a:spcAft>
              <a:buClr>
                <a:srgbClr val="000000"/>
              </a:buClr>
              <a:buFont typeface="Arial" panose="020B0604020202020204" pitchFamily="34" charset="0"/>
              <a:buChar char="•"/>
            </a:pPr>
            <a:r>
              <a:rPr lang="en-US" sz="1600" kern="0" dirty="0">
                <a:solidFill>
                  <a:srgbClr val="000000"/>
                </a:solidFill>
                <a:latin typeface="Tahoma" panose="020B0604030504040204" pitchFamily="34" charset="0"/>
                <a:ea typeface="Tahoma" panose="020B0604030504040204" pitchFamily="34" charset="0"/>
                <a:cs typeface="Tahoma" panose="020B0604030504040204" pitchFamily="34" charset="0"/>
              </a:rPr>
              <a:t>There is a change in your provider</a:t>
            </a:r>
          </a:p>
          <a:p>
            <a:pPr marL="800100" lvl="3" indent="-342900" eaLnBrk="0" fontAlgn="base" hangingPunct="0">
              <a:spcBef>
                <a:spcPct val="20000"/>
              </a:spcBef>
              <a:spcAft>
                <a:spcPct val="0"/>
              </a:spcAft>
              <a:buClr>
                <a:srgbClr val="000000"/>
              </a:buClr>
              <a:buFont typeface="Arial" panose="020B0604020202020204" pitchFamily="34" charset="0"/>
              <a:buChar char="•"/>
            </a:pPr>
            <a:r>
              <a:rPr lang="en-US" sz="1600" kern="0" dirty="0">
                <a:solidFill>
                  <a:srgbClr val="000000"/>
                </a:solidFill>
                <a:latin typeface="Tahoma" panose="020B0604030504040204" pitchFamily="34" charset="0"/>
                <a:ea typeface="Tahoma" panose="020B0604030504040204" pitchFamily="34" charset="0"/>
                <a:cs typeface="Tahoma" panose="020B0604030504040204" pitchFamily="34" charset="0"/>
              </a:rPr>
              <a:t>There is a change in the cost for a provider</a:t>
            </a:r>
          </a:p>
          <a:p>
            <a:pPr marL="1588" lvl="1" eaLnBrk="0" fontAlgn="base" hangingPunct="0">
              <a:spcBef>
                <a:spcPct val="20000"/>
              </a:spcBef>
              <a:spcAft>
                <a:spcPct val="0"/>
              </a:spcAft>
            </a:pPr>
            <a:endParaRPr lang="en-US" sz="2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588" lvl="1" eaLnBrk="0" fontAlgn="base" hangingPunct="0">
              <a:spcBef>
                <a:spcPct val="20000"/>
              </a:spcBef>
              <a:spcAft>
                <a:spcPct val="0"/>
              </a:spcAft>
            </a:pPr>
            <a:r>
              <a:rPr lang="en-US" sz="1100" b="1" kern="0" dirty="0">
                <a:solidFill>
                  <a:srgbClr val="23304D"/>
                </a:solidFill>
                <a:latin typeface="Tahoma" panose="020B0604030504040204" pitchFamily="34" charset="0"/>
                <a:ea typeface="Tahoma" panose="020B0604030504040204" pitchFamily="34" charset="0"/>
                <a:cs typeface="Tahoma" panose="020B0604030504040204" pitchFamily="34" charset="0"/>
              </a:rPr>
              <a:t>Note: </a:t>
            </a:r>
            <a:r>
              <a:rPr lang="en-US" sz="1100" kern="0" dirty="0">
                <a:solidFill>
                  <a:srgbClr val="23304D"/>
                </a:solidFill>
                <a:latin typeface="Tahoma" panose="020B0604030504040204" pitchFamily="34" charset="0"/>
                <a:ea typeface="Tahoma" panose="020B0604030504040204" pitchFamily="34" charset="0"/>
                <a:cs typeface="Tahoma" panose="020B0604030504040204" pitchFamily="34" charset="0"/>
              </a:rPr>
              <a:t>to help plan your account contribution…think about the eligible expenses you had last year and/or this year. Then, what you expect next year.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14600"/>
            <a:ext cx="2741976" cy="243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30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How to use your FSA funds</a:t>
            </a:r>
            <a:endParaRPr lang="en-US" dirty="0"/>
          </a:p>
        </p:txBody>
      </p:sp>
      <p:sp>
        <p:nvSpPr>
          <p:cNvPr id="3" name="Content Placeholder 2"/>
          <p:cNvSpPr>
            <a:spLocks noGrp="1"/>
          </p:cNvSpPr>
          <p:nvPr>
            <p:ph idx="1"/>
          </p:nvPr>
        </p:nvSpPr>
        <p:spPr>
          <a:xfrm>
            <a:off x="274639" y="1530350"/>
            <a:ext cx="5135561" cy="4525963"/>
          </a:xfrm>
        </p:spPr>
        <p:txBody>
          <a:bodyPr/>
          <a:lstStyle/>
          <a:p>
            <a:pPr>
              <a:buClr>
                <a:schemeClr val="accent3"/>
              </a:buClr>
            </a:pPr>
            <a:r>
              <a:rPr lang="en-US" sz="1400" dirty="0" smtClean="0"/>
              <a:t>Use the PayFlex Card</a:t>
            </a:r>
            <a:r>
              <a:rPr lang="en-US" sz="1400" baseline="30000" dirty="0" smtClean="0"/>
              <a:t>®</a:t>
            </a:r>
            <a:r>
              <a:rPr lang="en-US" sz="1400" dirty="0" smtClean="0"/>
              <a:t>, your account debit card </a:t>
            </a:r>
          </a:p>
          <a:p>
            <a:pPr>
              <a:buClr>
                <a:schemeClr val="accent3"/>
              </a:buClr>
            </a:pPr>
            <a:r>
              <a:rPr lang="en-US" sz="1400" b="0" dirty="0" smtClean="0">
                <a:solidFill>
                  <a:srgbClr val="FF0000"/>
                </a:solidFill>
              </a:rPr>
              <a:t>(health care FSA only)</a:t>
            </a:r>
          </a:p>
          <a:p>
            <a:pPr marL="342900" indent="-342900">
              <a:buClr>
                <a:schemeClr val="accent3"/>
              </a:buClr>
              <a:buFont typeface="Arial" panose="020B0604020202020204" pitchFamily="34" charset="0"/>
              <a:buChar char="•"/>
            </a:pPr>
            <a:r>
              <a:rPr lang="en-US" sz="1400" b="0" dirty="0" smtClean="0"/>
              <a:t>Use the card to pay for eligible expenses</a:t>
            </a:r>
          </a:p>
          <a:p>
            <a:pPr marL="342900" indent="-342900">
              <a:buClr>
                <a:schemeClr val="accent3"/>
              </a:buClr>
              <a:buFont typeface="Arial" panose="020B0604020202020204" pitchFamily="34" charset="0"/>
              <a:buChar char="•"/>
            </a:pPr>
            <a:r>
              <a:rPr lang="en-US" sz="1400" b="0" dirty="0" smtClean="0"/>
              <a:t>Funds automatically come out of your account, if the funds are available.</a:t>
            </a:r>
          </a:p>
          <a:p>
            <a:pPr marL="342900" indent="-342900">
              <a:buClr>
                <a:schemeClr val="accent3"/>
              </a:buClr>
              <a:buFont typeface="Arial" panose="020B0604020202020204" pitchFamily="34" charset="0"/>
              <a:buChar char="•"/>
            </a:pPr>
            <a:r>
              <a:rPr lang="en-US" sz="1400" b="0" dirty="0" smtClean="0"/>
              <a:t>One card for multiple PayFlex accounts.</a:t>
            </a:r>
          </a:p>
          <a:p>
            <a:pPr marL="342900" indent="-342900">
              <a:buClr>
                <a:schemeClr val="accent3"/>
              </a:buClr>
              <a:buFont typeface="Arial" panose="020B0604020202020204" pitchFamily="34" charset="0"/>
              <a:buChar char="•"/>
            </a:pPr>
            <a:endParaRPr lang="en-US" sz="1400" b="0" dirty="0"/>
          </a:p>
          <a:p>
            <a:pPr>
              <a:buClr>
                <a:schemeClr val="accent3"/>
              </a:buClr>
            </a:pPr>
            <a:r>
              <a:rPr lang="en-US" sz="1400" b="0" dirty="0" smtClean="0"/>
              <a:t>Pay for an eligible expense with cash, check or a personal credit card. Then, </a:t>
            </a:r>
            <a:r>
              <a:rPr lang="en-US" sz="1400" dirty="0" smtClean="0"/>
              <a:t>pay yourself back</a:t>
            </a:r>
            <a:r>
              <a:rPr lang="en-US" sz="1400" b="0" dirty="0" smtClean="0"/>
              <a:t> from your account by:</a:t>
            </a:r>
          </a:p>
          <a:p>
            <a:pPr marL="577850" lvl="2" indent="-342900">
              <a:buClr>
                <a:schemeClr val="accent3"/>
              </a:buClr>
              <a:buFont typeface="Wingdings" panose="05000000000000000000" pitchFamily="2" charset="2"/>
              <a:buChar char="ü"/>
            </a:pPr>
            <a:r>
              <a:rPr lang="en-US" sz="1400" dirty="0" smtClean="0">
                <a:solidFill>
                  <a:schemeClr val="accent3"/>
                </a:solidFill>
              </a:rPr>
              <a:t>Submitting a claim online</a:t>
            </a:r>
          </a:p>
          <a:p>
            <a:pPr marL="577850" lvl="2" indent="-342900">
              <a:buClr>
                <a:schemeClr val="accent3"/>
              </a:buClr>
              <a:buFont typeface="Wingdings" panose="05000000000000000000" pitchFamily="2" charset="2"/>
              <a:buChar char="ü"/>
            </a:pPr>
            <a:r>
              <a:rPr lang="en-US" sz="1400" b="0" dirty="0" smtClean="0">
                <a:solidFill>
                  <a:schemeClr val="accent3"/>
                </a:solidFill>
              </a:rPr>
              <a:t>Through PayFlex Mobile</a:t>
            </a:r>
            <a:r>
              <a:rPr lang="en-US" sz="1400" b="0" baseline="30000" dirty="0" smtClean="0">
                <a:solidFill>
                  <a:schemeClr val="accent3"/>
                </a:solidFill>
              </a:rPr>
              <a:t>®</a:t>
            </a:r>
            <a:r>
              <a:rPr lang="en-US" sz="1400" b="0" dirty="0" smtClean="0">
                <a:solidFill>
                  <a:schemeClr val="accent3"/>
                </a:solidFill>
              </a:rPr>
              <a:t> app.</a:t>
            </a:r>
          </a:p>
          <a:p>
            <a:pPr marL="577850" lvl="2" indent="-342900">
              <a:buClr>
                <a:schemeClr val="accent3"/>
              </a:buClr>
              <a:buFont typeface="Wingdings" panose="05000000000000000000" pitchFamily="2" charset="2"/>
              <a:buChar char="ü"/>
            </a:pPr>
            <a:r>
              <a:rPr lang="en-US" sz="1400" dirty="0" smtClean="0">
                <a:solidFill>
                  <a:schemeClr val="accent3"/>
                </a:solidFill>
              </a:rPr>
              <a:t>Fill out a paper claim form and fax or mail it to PayFlex.</a:t>
            </a:r>
          </a:p>
          <a:p>
            <a:pPr lvl="1">
              <a:buClr>
                <a:schemeClr val="accent3"/>
              </a:buClr>
            </a:pPr>
            <a:endParaRPr lang="en-US" sz="1400" dirty="0">
              <a:solidFill>
                <a:schemeClr val="accent2"/>
              </a:solidFill>
            </a:endParaRPr>
          </a:p>
          <a:p>
            <a:pPr lvl="1">
              <a:buClr>
                <a:schemeClr val="accent3"/>
              </a:buClr>
            </a:pPr>
            <a:r>
              <a:rPr lang="en-US" sz="1400" b="1" dirty="0" smtClean="0">
                <a:solidFill>
                  <a:schemeClr val="accent3"/>
                </a:solidFill>
              </a:rPr>
              <a:t>Quick Tips:</a:t>
            </a:r>
          </a:p>
          <a:p>
            <a:pPr marL="287338" lvl="1" indent="-285750">
              <a:buClr>
                <a:schemeClr val="accent3"/>
              </a:buClr>
              <a:buFont typeface="Arial" panose="020B0604020202020204" pitchFamily="34" charset="0"/>
              <a:buChar char="•"/>
            </a:pPr>
            <a:r>
              <a:rPr lang="en-US" sz="1400" dirty="0" smtClean="0">
                <a:solidFill>
                  <a:schemeClr val="accent3"/>
                </a:solidFill>
              </a:rPr>
              <a:t>Download/print a claim from your account website.</a:t>
            </a:r>
          </a:p>
          <a:p>
            <a:pPr marL="287338" lvl="1" indent="-285750">
              <a:buClr>
                <a:schemeClr val="accent3"/>
              </a:buClr>
              <a:buFont typeface="Arial" panose="020B0604020202020204" pitchFamily="34" charset="0"/>
              <a:buChar char="•"/>
            </a:pPr>
            <a:r>
              <a:rPr lang="en-US" sz="1400" dirty="0" smtClean="0">
                <a:solidFill>
                  <a:schemeClr val="accent3"/>
                </a:solidFill>
              </a:rPr>
              <a:t>An Explanation of Benefits (EOB) or a detailed receipt must be sent with your claim.</a:t>
            </a:r>
          </a:p>
          <a:p>
            <a:pPr marL="287338" lvl="1" indent="-285750">
              <a:buClr>
                <a:schemeClr val="accent3"/>
              </a:buClr>
              <a:buFont typeface="Arial" panose="020B0604020202020204" pitchFamily="34" charset="0"/>
              <a:buChar char="•"/>
            </a:pPr>
            <a:r>
              <a:rPr lang="en-US" sz="1400" dirty="0" smtClean="0">
                <a:solidFill>
                  <a:schemeClr val="accent3"/>
                </a:solidFill>
              </a:rPr>
              <a:t>Enroll in </a:t>
            </a:r>
            <a:r>
              <a:rPr lang="en-US" sz="1400" b="1" dirty="0" smtClean="0">
                <a:solidFill>
                  <a:schemeClr val="accent3"/>
                </a:solidFill>
              </a:rPr>
              <a:t>direct deposit</a:t>
            </a:r>
            <a:r>
              <a:rPr lang="en-US" sz="1400" dirty="0" smtClean="0">
                <a:solidFill>
                  <a:schemeClr val="accent3"/>
                </a:solidFill>
              </a:rPr>
              <a:t>, for quick reimbursements!</a:t>
            </a:r>
            <a:endParaRPr lang="en-US" sz="1400" dirty="0">
              <a:solidFill>
                <a:schemeClr val="accent3"/>
              </a:solidFill>
            </a:endParaRPr>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pPr>
                <a:defRPr/>
              </a:pPr>
              <a:t>11</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33600"/>
            <a:ext cx="3223964"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12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
            </a:r>
            <a:br>
              <a:rPr lang="en-US" dirty="0"/>
            </a:br>
            <a:r>
              <a:rPr lang="en-US" sz="6500" dirty="0" smtClean="0"/>
              <a:t>A little more about the</a:t>
            </a:r>
            <a:r>
              <a:rPr lang="en-US" sz="1000" dirty="0" smtClean="0"/>
              <a:t> </a:t>
            </a:r>
            <a:r>
              <a:rPr lang="en-US" sz="6500" dirty="0" smtClean="0"/>
              <a:t> </a:t>
            </a:r>
            <a:r>
              <a:rPr lang="en-US" dirty="0" smtClean="0"/>
              <a:t/>
            </a:r>
            <a:br>
              <a:rPr lang="en-US" dirty="0" smtClean="0"/>
            </a:br>
            <a:r>
              <a:rPr lang="en-US" dirty="0" smtClean="0"/>
              <a:t>PayFlex Card</a:t>
            </a:r>
            <a:r>
              <a:rPr lang="en-US" baseline="30000" dirty="0" smtClean="0"/>
              <a:t>®</a:t>
            </a:r>
            <a:endParaRPr lang="en-US" baseline="30000" dirty="0"/>
          </a:p>
        </p:txBody>
      </p:sp>
    </p:spTree>
    <p:extLst>
      <p:ext uri="{BB962C8B-B14F-4D97-AF65-F5344CB8AC3E}">
        <p14:creationId xmlns:p14="http://schemas.microsoft.com/office/powerpoint/2010/main" val="156198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The PayFlex Card</a:t>
            </a:r>
            <a:r>
              <a:rPr lang="en-US" baseline="30000" dirty="0" smtClean="0"/>
              <a:t>®</a:t>
            </a:r>
            <a:endParaRPr lang="en-US" baseline="30000" dirty="0"/>
          </a:p>
        </p:txBody>
      </p:sp>
      <p:sp>
        <p:nvSpPr>
          <p:cNvPr id="4" name="Content Placeholder 3"/>
          <p:cNvSpPr>
            <a:spLocks noGrp="1"/>
          </p:cNvSpPr>
          <p:nvPr>
            <p:ph idx="1"/>
          </p:nvPr>
        </p:nvSpPr>
        <p:spPr>
          <a:xfrm>
            <a:off x="228600" y="1371600"/>
            <a:ext cx="8378825" cy="4525963"/>
          </a:xfrm>
        </p:spPr>
        <p:txBody>
          <a:bodyPr/>
          <a:lstStyle/>
          <a:p>
            <a:pPr>
              <a:buClr>
                <a:schemeClr val="accent3"/>
              </a:buClr>
            </a:pPr>
            <a:r>
              <a:rPr lang="en-US" sz="1400" dirty="0" smtClean="0"/>
              <a:t>A super easy way for you to spend the money in your </a:t>
            </a:r>
            <a:r>
              <a:rPr lang="en-US" sz="1400" dirty="0" smtClean="0">
                <a:solidFill>
                  <a:schemeClr val="accent3"/>
                </a:solidFill>
              </a:rPr>
              <a:t>PayFlex account/s.</a:t>
            </a:r>
          </a:p>
          <a:p>
            <a:pPr marL="342900" indent="-342900">
              <a:buClr>
                <a:schemeClr val="accent3"/>
              </a:buClr>
              <a:buFont typeface="Arial" panose="020B0604020202020204" pitchFamily="34" charset="0"/>
              <a:buChar char="•"/>
            </a:pPr>
            <a:r>
              <a:rPr lang="en-US" sz="1400" b="0" dirty="0" smtClean="0"/>
              <a:t>Immediate payment from your account</a:t>
            </a:r>
          </a:p>
          <a:p>
            <a:pPr marL="342900" indent="-342900">
              <a:buClr>
                <a:schemeClr val="accent3"/>
              </a:buClr>
              <a:buFont typeface="Arial" panose="020B0604020202020204" pitchFamily="34" charset="0"/>
              <a:buChar char="•"/>
            </a:pPr>
            <a:r>
              <a:rPr lang="en-US" sz="1400" b="0" dirty="0" smtClean="0"/>
              <a:t>Increases your personal cash flow</a:t>
            </a:r>
          </a:p>
          <a:p>
            <a:pPr marL="342900" indent="-342900">
              <a:buClr>
                <a:schemeClr val="accent3"/>
              </a:buClr>
              <a:buFont typeface="Arial" panose="020B0604020202020204" pitchFamily="34" charset="0"/>
              <a:buChar char="•"/>
            </a:pPr>
            <a:r>
              <a:rPr lang="en-US" sz="1400" b="0" dirty="0" smtClean="0"/>
              <a:t>No claim filing</a:t>
            </a:r>
          </a:p>
          <a:p>
            <a:pPr marL="342900" indent="-342900">
              <a:buClr>
                <a:schemeClr val="accent3"/>
              </a:buClr>
              <a:buFont typeface="Arial" panose="020B0604020202020204" pitchFamily="34" charset="0"/>
              <a:buChar char="•"/>
            </a:pPr>
            <a:r>
              <a:rPr lang="en-US" sz="1400" b="0" dirty="0" smtClean="0"/>
              <a:t>Easy to use</a:t>
            </a:r>
          </a:p>
          <a:p>
            <a:pPr marL="342900" indent="-342900">
              <a:buClr>
                <a:schemeClr val="accent3"/>
              </a:buClr>
              <a:buFont typeface="Arial" panose="020B0604020202020204" pitchFamily="34" charset="0"/>
              <a:buChar char="•"/>
            </a:pPr>
            <a:endParaRPr lang="en-US" sz="1400" b="0" dirty="0"/>
          </a:p>
          <a:p>
            <a:pPr>
              <a:buClr>
                <a:schemeClr val="accent3"/>
              </a:buClr>
            </a:pPr>
            <a:r>
              <a:rPr lang="en-US" sz="1400" dirty="0" smtClean="0"/>
              <a:t>Simply swipe the card and select either “debit” or “credit.”</a:t>
            </a:r>
          </a:p>
          <a:p>
            <a:pPr marL="342900" indent="-342900">
              <a:buClr>
                <a:schemeClr val="accent3"/>
              </a:buClr>
              <a:buFont typeface="Arial" panose="020B0604020202020204" pitchFamily="34" charset="0"/>
              <a:buChar char="•"/>
            </a:pPr>
            <a:r>
              <a:rPr lang="en-US" sz="1400" b="0" dirty="0" smtClean="0"/>
              <a:t>If you choose “debit,” you may need a PIN to complete the transaction.</a:t>
            </a:r>
          </a:p>
          <a:p>
            <a:pPr marL="342900" indent="-342900">
              <a:buClr>
                <a:schemeClr val="accent3"/>
              </a:buClr>
              <a:buFont typeface="Arial" panose="020B0604020202020204" pitchFamily="34" charset="0"/>
              <a:buChar char="•"/>
            </a:pPr>
            <a:r>
              <a:rPr lang="en-US" sz="1400" b="0" dirty="0" smtClean="0"/>
              <a:t>After you swipe the card, our system automatically confirms whether you have enough funds to pay for the expense.</a:t>
            </a:r>
          </a:p>
          <a:p>
            <a:pPr>
              <a:buClr>
                <a:schemeClr val="accent3"/>
              </a:buClr>
            </a:pPr>
            <a:endParaRPr lang="en-US" sz="1400" b="0" dirty="0" smtClean="0"/>
          </a:p>
          <a:p>
            <a:pPr>
              <a:buClr>
                <a:schemeClr val="accent3"/>
              </a:buClr>
            </a:pPr>
            <a:r>
              <a:rPr lang="en-US" sz="1400" dirty="0" smtClean="0"/>
              <a:t>What can I purchase with the card?</a:t>
            </a:r>
          </a:p>
          <a:p>
            <a:pPr marL="285750" indent="-285750">
              <a:buClr>
                <a:schemeClr val="accent3"/>
              </a:buClr>
              <a:buFont typeface="Arial" panose="020B0604020202020204" pitchFamily="34" charset="0"/>
              <a:buChar char="•"/>
            </a:pPr>
            <a:r>
              <a:rPr lang="en-US" sz="1400" b="0" dirty="0" smtClean="0"/>
              <a:t>You can use the card to pay for eligible expenses allowed </a:t>
            </a:r>
            <a:br>
              <a:rPr lang="en-US" sz="1400" b="0" dirty="0" smtClean="0"/>
            </a:br>
            <a:r>
              <a:rPr lang="en-US" sz="1400" b="0" dirty="0" smtClean="0"/>
              <a:t>under your plan.</a:t>
            </a:r>
          </a:p>
          <a:p>
            <a:pPr>
              <a:buClr>
                <a:schemeClr val="accent3"/>
              </a:buClr>
            </a:pPr>
            <a:endParaRPr lang="en-US" sz="1400" b="0" dirty="0"/>
          </a:p>
          <a:p>
            <a:pPr>
              <a:buClr>
                <a:schemeClr val="accent3"/>
              </a:buClr>
            </a:pPr>
            <a:r>
              <a:rPr lang="en-US" sz="1400" dirty="0" smtClean="0"/>
              <a:t>Where can I use the card?</a:t>
            </a:r>
          </a:p>
          <a:p>
            <a:pPr marL="285750" indent="-285750">
              <a:buClr>
                <a:schemeClr val="accent3"/>
              </a:buClr>
              <a:buFont typeface="Arial" panose="020B0604020202020204" pitchFamily="34" charset="0"/>
              <a:buChar char="•"/>
            </a:pPr>
            <a:r>
              <a:rPr lang="en-US" sz="1400" b="0" dirty="0" smtClean="0"/>
              <a:t>Physician and dentist offices, vision care providers, and hospitals</a:t>
            </a:r>
          </a:p>
          <a:p>
            <a:pPr marL="285750" indent="-285750">
              <a:buClr>
                <a:schemeClr val="accent3"/>
              </a:buClr>
              <a:buFont typeface="Arial" panose="020B0604020202020204" pitchFamily="34" charset="0"/>
              <a:buChar char="•"/>
            </a:pPr>
            <a:r>
              <a:rPr lang="en-US" sz="1400" b="0" dirty="0" smtClean="0"/>
              <a:t>Grocery stores, discount stores, web-based merchants</a:t>
            </a:r>
          </a:p>
          <a:p>
            <a:pPr marL="285750" indent="-285750">
              <a:buClr>
                <a:schemeClr val="accent3"/>
              </a:buClr>
              <a:buFont typeface="Arial" panose="020B0604020202020204" pitchFamily="34" charset="0"/>
              <a:buChar char="•"/>
            </a:pPr>
            <a:r>
              <a:rPr lang="en-US" sz="1400" b="0" dirty="0" smtClean="0"/>
              <a:t>Drug stores and retail pharmacies</a:t>
            </a:r>
          </a:p>
          <a:p>
            <a:pPr>
              <a:buClr>
                <a:schemeClr val="accent3"/>
              </a:buClr>
            </a:pPr>
            <a:endParaRPr lang="en-US" sz="1600" b="0" dirty="0"/>
          </a:p>
        </p:txBody>
      </p:sp>
      <p:sp>
        <p:nvSpPr>
          <p:cNvPr id="5" name="Slide Number Placeholder 3"/>
          <p:cNvSpPr>
            <a:spLocks noGrp="1"/>
          </p:cNvSpPr>
          <p:nvPr>
            <p:ph type="sldNum" sz="quarter" idx="10"/>
          </p:nvPr>
        </p:nvSpPr>
        <p:spPr>
          <a:xfrm>
            <a:off x="8229600" y="6457950"/>
            <a:ext cx="457200" cy="400050"/>
          </a:xfrm>
        </p:spPr>
        <p:txBody>
          <a:bodyPr/>
          <a:lstStyle/>
          <a:p>
            <a:pPr>
              <a:defRPr/>
            </a:pPr>
            <a:fld id="{411F3B2F-93AC-4250-AFD3-E609495FC9F2}" type="slidenum">
              <a:rPr lang="en-US" smtClean="0"/>
              <a:pPr>
                <a:defRPr/>
              </a:pPr>
              <a:t>13</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888" y="4114800"/>
            <a:ext cx="2895600" cy="19293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35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Requests for Documentation</a:t>
            </a:r>
            <a:endParaRPr lang="en-US" dirty="0"/>
          </a:p>
        </p:txBody>
      </p:sp>
      <p:sp>
        <p:nvSpPr>
          <p:cNvPr id="3" name="Content Placeholder 2"/>
          <p:cNvSpPr>
            <a:spLocks noGrp="1"/>
          </p:cNvSpPr>
          <p:nvPr>
            <p:ph idx="1"/>
          </p:nvPr>
        </p:nvSpPr>
        <p:spPr>
          <a:xfrm>
            <a:off x="228600" y="1371600"/>
            <a:ext cx="8378825" cy="4525963"/>
          </a:xfrm>
        </p:spPr>
        <p:txBody>
          <a:bodyPr/>
          <a:lstStyle/>
          <a:p>
            <a:pPr>
              <a:buClr>
                <a:schemeClr val="accent3"/>
              </a:buClr>
            </a:pPr>
            <a:r>
              <a:rPr lang="en-US" sz="1400" dirty="0" smtClean="0"/>
              <a:t>According to IRS guidelines, PayFlex is required to verify that all purchases made with a PayFlex Card</a:t>
            </a:r>
            <a:r>
              <a:rPr lang="en-US" sz="1400" baseline="30000" dirty="0" smtClean="0"/>
              <a:t>® </a:t>
            </a:r>
            <a:r>
              <a:rPr lang="en-US" sz="1400" dirty="0" smtClean="0"/>
              <a:t>are for eligible expenses.</a:t>
            </a:r>
          </a:p>
          <a:p>
            <a:pPr>
              <a:buClr>
                <a:schemeClr val="accent3"/>
              </a:buClr>
            </a:pPr>
            <a:endParaRPr lang="en-US" sz="1400" baseline="30000" dirty="0"/>
          </a:p>
          <a:p>
            <a:pPr marL="342900" indent="-342900">
              <a:buClr>
                <a:schemeClr val="accent3"/>
              </a:buClr>
              <a:buFont typeface="Arial" panose="020B0604020202020204" pitchFamily="34" charset="0"/>
              <a:buChar char="•"/>
            </a:pPr>
            <a:r>
              <a:rPr lang="en-US" sz="1400" b="0" dirty="0" smtClean="0"/>
              <a:t>There may be times during the year that we need additional documentation for your card transactions.</a:t>
            </a:r>
          </a:p>
          <a:p>
            <a:pPr marL="342900" indent="-342900">
              <a:buClr>
                <a:schemeClr val="accent3"/>
              </a:buClr>
              <a:buFont typeface="Arial" panose="020B0604020202020204" pitchFamily="34" charset="0"/>
              <a:buChar char="•"/>
            </a:pPr>
            <a:r>
              <a:rPr lang="en-US" sz="1400" b="0" dirty="0" smtClean="0"/>
              <a:t>If we need documentation, we’ll post an alert message online. You may also receive a </a:t>
            </a:r>
            <a:r>
              <a:rPr lang="en-US" sz="1400" dirty="0" smtClean="0"/>
              <a:t>Request for Documentation </a:t>
            </a:r>
            <a:r>
              <a:rPr lang="en-US" sz="1400" b="0" dirty="0" smtClean="0"/>
              <a:t>letter by mail of e-mail.</a:t>
            </a:r>
          </a:p>
          <a:p>
            <a:pPr marL="342900" indent="-342900">
              <a:buClr>
                <a:schemeClr val="accent3"/>
              </a:buClr>
              <a:buFont typeface="Arial" panose="020B0604020202020204" pitchFamily="34" charset="0"/>
              <a:buChar char="•"/>
            </a:pPr>
            <a:r>
              <a:rPr lang="en-US" sz="1400" b="0" dirty="0" smtClean="0"/>
              <a:t>The deadline to respond will be in the Request for Documentation letter.</a:t>
            </a:r>
          </a:p>
          <a:p>
            <a:pPr>
              <a:buClr>
                <a:schemeClr val="accent3"/>
              </a:buClr>
            </a:pPr>
            <a:endParaRPr lang="en-US" sz="1400" b="0" dirty="0"/>
          </a:p>
          <a:p>
            <a:pPr>
              <a:buClr>
                <a:schemeClr val="accent3"/>
              </a:buClr>
            </a:pPr>
            <a:r>
              <a:rPr lang="en-US" sz="1400" dirty="0" smtClean="0"/>
              <a:t>Common reasons why documentation may be requested:</a:t>
            </a:r>
          </a:p>
          <a:p>
            <a:pPr marL="285750" indent="-285750">
              <a:buClr>
                <a:schemeClr val="accent3"/>
              </a:buClr>
              <a:buFont typeface="Arial" panose="020B0604020202020204" pitchFamily="34" charset="0"/>
              <a:buChar char="•"/>
            </a:pPr>
            <a:r>
              <a:rPr lang="en-US" sz="1400" b="0" dirty="0" smtClean="0"/>
              <a:t>The amount of the expense doesn’t match the insurance co-pay amount.</a:t>
            </a:r>
          </a:p>
          <a:p>
            <a:pPr marL="285750" indent="-285750">
              <a:buClr>
                <a:schemeClr val="accent3"/>
              </a:buClr>
              <a:buFont typeface="Arial" panose="020B0604020202020204" pitchFamily="34" charset="0"/>
              <a:buChar char="•"/>
            </a:pPr>
            <a:r>
              <a:rPr lang="en-US" sz="1400" b="0" dirty="0" smtClean="0"/>
              <a:t>The description PayFlex received from the merchant doesn’t show the type of expense. This sometimes happens with dental and/or hospital expenses.</a:t>
            </a:r>
          </a:p>
          <a:p>
            <a:pPr>
              <a:buClr>
                <a:schemeClr val="accent3"/>
              </a:buClr>
            </a:pPr>
            <a:endParaRPr lang="en-US" sz="1400" b="0" dirty="0"/>
          </a:p>
          <a:p>
            <a:pPr>
              <a:buClr>
                <a:schemeClr val="accent3"/>
              </a:buClr>
            </a:pPr>
            <a:r>
              <a:rPr lang="en-US" sz="1400" dirty="0" smtClean="0"/>
              <a:t>Helpful reminders:</a:t>
            </a:r>
          </a:p>
          <a:p>
            <a:pPr marL="285750" indent="-285750">
              <a:buClr>
                <a:schemeClr val="accent3"/>
              </a:buClr>
              <a:buFont typeface="Arial" panose="020B0604020202020204" pitchFamily="34" charset="0"/>
              <a:buChar char="•"/>
            </a:pPr>
            <a:r>
              <a:rPr lang="en-US" sz="1400" b="0" dirty="0" smtClean="0"/>
              <a:t>Save all receipts and Explanation of Benefits (EOB) in case documentation is requested.</a:t>
            </a:r>
          </a:p>
          <a:p>
            <a:pPr marL="285750" indent="-285750">
              <a:buClr>
                <a:schemeClr val="accent3"/>
              </a:buClr>
              <a:buFont typeface="Arial" panose="020B0604020202020204" pitchFamily="34" charset="0"/>
              <a:buChar char="•"/>
            </a:pPr>
            <a:r>
              <a:rPr lang="en-US" sz="1400" b="0" dirty="0" smtClean="0"/>
              <a:t>If you don’t have enough funds available in your account, the card will be denied.</a:t>
            </a:r>
          </a:p>
          <a:p>
            <a:pPr marL="285750" indent="-285750">
              <a:buClr>
                <a:schemeClr val="accent3"/>
              </a:buClr>
              <a:buFont typeface="Arial" panose="020B0604020202020204" pitchFamily="34" charset="0"/>
              <a:buChar char="•"/>
            </a:pPr>
            <a:r>
              <a:rPr lang="en-US" sz="1400" b="0" dirty="0" smtClean="0"/>
              <a:t>If you already have a PayFlex Card that’s not expired, keep using the same card.</a:t>
            </a:r>
          </a:p>
          <a:p>
            <a:pPr marL="285750" indent="-285750">
              <a:buClr>
                <a:schemeClr val="accent3"/>
              </a:buClr>
              <a:buFont typeface="Arial" panose="020B0604020202020204" pitchFamily="34" charset="0"/>
              <a:buChar char="•"/>
            </a:pPr>
            <a:r>
              <a:rPr lang="en-US" sz="1400" b="0" dirty="0" smtClean="0"/>
              <a:t>You can order an additional card online for your spouse or tax dependent at no cost.</a:t>
            </a:r>
          </a:p>
          <a:p>
            <a:pPr>
              <a:buClr>
                <a:schemeClr val="accent3"/>
              </a:buClr>
            </a:pPr>
            <a:r>
              <a:rPr lang="en-US" sz="1400" b="0" dirty="0" smtClean="0"/>
              <a:t> </a:t>
            </a:r>
            <a:endParaRPr lang="en-US" sz="1400" b="0" dirty="0"/>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pPr>
                <a:defRPr/>
              </a:pPr>
              <a:t>14</a:t>
            </a:fld>
            <a:endParaRPr lang="en-US" dirty="0"/>
          </a:p>
        </p:txBody>
      </p:sp>
    </p:spTree>
    <p:extLst>
      <p:ext uri="{BB962C8B-B14F-4D97-AF65-F5344CB8AC3E}">
        <p14:creationId xmlns:p14="http://schemas.microsoft.com/office/powerpoint/2010/main" val="2514880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500" dirty="0" smtClean="0"/>
              <a:t/>
            </a:r>
            <a:br>
              <a:rPr lang="en-US" sz="6500" dirty="0" smtClean="0"/>
            </a:br>
            <a:r>
              <a:rPr lang="en-US" sz="6500" dirty="0" smtClean="0"/>
              <a:t>It’s easy to get started</a:t>
            </a:r>
            <a:endParaRPr lang="en-US" sz="6500" dirty="0"/>
          </a:p>
        </p:txBody>
      </p:sp>
    </p:spTree>
    <p:extLst>
      <p:ext uri="{BB962C8B-B14F-4D97-AF65-F5344CB8AC3E}">
        <p14:creationId xmlns:p14="http://schemas.microsoft.com/office/powerpoint/2010/main" val="399791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r>
            <a:br>
              <a:rPr lang="en-US" dirty="0"/>
            </a:br>
            <a:r>
              <a:rPr lang="en-US" dirty="0" smtClean="0"/>
              <a:t>payflex.com – your member website</a:t>
            </a:r>
            <a:endParaRPr lang="en-US" sz="2400" dirty="0"/>
          </a:p>
        </p:txBody>
      </p:sp>
      <p:sp>
        <p:nvSpPr>
          <p:cNvPr id="6" name="Content Placeholder 5"/>
          <p:cNvSpPr>
            <a:spLocks noGrp="1"/>
          </p:cNvSpPr>
          <p:nvPr>
            <p:ph idx="1"/>
          </p:nvPr>
        </p:nvSpPr>
        <p:spPr/>
        <p:txBody>
          <a:bodyPr/>
          <a:lstStyle/>
          <a:p>
            <a:pPr>
              <a:buClr>
                <a:schemeClr val="accent6"/>
              </a:buClr>
            </a:pPr>
            <a:r>
              <a:rPr lang="en-US" sz="2000" dirty="0" smtClean="0">
                <a:solidFill>
                  <a:schemeClr val="accent6"/>
                </a:solidFill>
              </a:rPr>
              <a:t>Before you enroll, you can view:</a:t>
            </a:r>
          </a:p>
          <a:p>
            <a:pPr marL="344488" lvl="1" indent="-342900">
              <a:buClr>
                <a:schemeClr val="accent6"/>
              </a:buClr>
              <a:buFont typeface="Arial" panose="020B0604020202020204" pitchFamily="34" charset="0"/>
              <a:buChar char="•"/>
            </a:pPr>
            <a:r>
              <a:rPr lang="en-US" b="1" dirty="0" smtClean="0">
                <a:solidFill>
                  <a:schemeClr val="accent6"/>
                </a:solidFill>
              </a:rPr>
              <a:t>My resources: </a:t>
            </a:r>
            <a:r>
              <a:rPr lang="en-US" dirty="0" smtClean="0">
                <a:solidFill>
                  <a:schemeClr val="accent6"/>
                </a:solidFill>
              </a:rPr>
              <a:t>education materials, planning tools, forms and IRS publications.</a:t>
            </a:r>
          </a:p>
          <a:p>
            <a:pPr marL="344488" lvl="1" indent="-342900">
              <a:buClr>
                <a:schemeClr val="accent6"/>
              </a:buClr>
              <a:buFont typeface="Arial" panose="020B0604020202020204" pitchFamily="34" charset="0"/>
              <a:buChar char="•"/>
            </a:pPr>
            <a:r>
              <a:rPr lang="en-US" b="1" dirty="0" smtClean="0">
                <a:solidFill>
                  <a:schemeClr val="accent6"/>
                </a:solidFill>
              </a:rPr>
              <a:t>Eligible expense items: </a:t>
            </a:r>
            <a:r>
              <a:rPr lang="en-US" dirty="0" smtClean="0">
                <a:solidFill>
                  <a:schemeClr val="accent6"/>
                </a:solidFill>
              </a:rPr>
              <a:t>general list of eligible expenses.</a:t>
            </a:r>
          </a:p>
          <a:p>
            <a:pPr marL="344488" lvl="1" indent="-342900">
              <a:buClr>
                <a:schemeClr val="accent6"/>
              </a:buClr>
              <a:buFont typeface="Arial" panose="020B0604020202020204" pitchFamily="34" charset="0"/>
              <a:buChar char="•"/>
            </a:pPr>
            <a:r>
              <a:rPr lang="en-US" b="1" dirty="0" smtClean="0">
                <a:solidFill>
                  <a:schemeClr val="accent6"/>
                </a:solidFill>
              </a:rPr>
              <a:t>Savings calculator: </a:t>
            </a:r>
            <a:r>
              <a:rPr lang="en-US" dirty="0" smtClean="0">
                <a:solidFill>
                  <a:schemeClr val="accent6"/>
                </a:solidFill>
              </a:rPr>
              <a:t>estimate your expenses, help plan your contribution/s.</a:t>
            </a:r>
          </a:p>
          <a:p>
            <a:pPr marL="344488" lvl="1" indent="-342900">
              <a:buClr>
                <a:schemeClr val="accent6"/>
              </a:buClr>
              <a:buFont typeface="Arial" panose="020B0604020202020204" pitchFamily="34" charset="0"/>
              <a:buChar char="•"/>
            </a:pPr>
            <a:r>
              <a:rPr lang="en-US" b="1" dirty="0" smtClean="0">
                <a:solidFill>
                  <a:schemeClr val="accent6"/>
                </a:solidFill>
              </a:rPr>
              <a:t>Frequently asked questions:</a:t>
            </a:r>
            <a:r>
              <a:rPr lang="en-US" dirty="0" smtClean="0">
                <a:solidFill>
                  <a:schemeClr val="accent6"/>
                </a:solidFill>
              </a:rPr>
              <a:t> understand more about each account.</a:t>
            </a:r>
          </a:p>
          <a:p>
            <a:pPr marL="344488" lvl="1" indent="-342900">
              <a:buClr>
                <a:schemeClr val="accent6"/>
              </a:buClr>
              <a:buFont typeface="Arial" panose="020B0604020202020204" pitchFamily="34" charset="0"/>
              <a:buChar char="•"/>
            </a:pPr>
            <a:r>
              <a:rPr lang="en-US" b="1" dirty="0" smtClean="0">
                <a:solidFill>
                  <a:schemeClr val="accent6"/>
                </a:solidFill>
              </a:rPr>
              <a:t>Digital library: </a:t>
            </a:r>
            <a:r>
              <a:rPr lang="en-US" dirty="0" smtClean="0">
                <a:solidFill>
                  <a:schemeClr val="accent6"/>
                </a:solidFill>
              </a:rPr>
              <a:t>learn more about PayFlex accounts, and how they work.</a:t>
            </a:r>
            <a:endParaRPr lang="en-US" dirty="0">
              <a:solidFill>
                <a:schemeClr val="accent6"/>
              </a:solidFill>
            </a:endParaRPr>
          </a:p>
        </p:txBody>
      </p:sp>
      <p:sp>
        <p:nvSpPr>
          <p:cNvPr id="4" name="Slide Number Placeholder 3"/>
          <p:cNvSpPr>
            <a:spLocks noGrp="1"/>
          </p:cNvSpPr>
          <p:nvPr>
            <p:ph type="sldNum" sz="quarter" idx="10"/>
          </p:nvPr>
        </p:nvSpPr>
        <p:spPr>
          <a:xfrm>
            <a:off x="8229600" y="6457950"/>
            <a:ext cx="457200" cy="400050"/>
          </a:xfrm>
        </p:spPr>
        <p:txBody>
          <a:bodyPr/>
          <a:lstStyle/>
          <a:p>
            <a:pPr>
              <a:defRPr/>
            </a:pPr>
            <a:fld id="{411F3B2F-93AC-4250-AFD3-E609495FC9F2}" type="slidenum">
              <a:rPr lang="en-US" smtClean="0"/>
              <a:pPr>
                <a:defRPr/>
              </a:pPr>
              <a:t>16</a:t>
            </a:fld>
            <a:endParaRPr lang="en-US" dirty="0"/>
          </a:p>
        </p:txBody>
      </p:sp>
    </p:spTree>
    <p:extLst>
      <p:ext uri="{BB962C8B-B14F-4D97-AF65-F5344CB8AC3E}">
        <p14:creationId xmlns:p14="http://schemas.microsoft.com/office/powerpoint/2010/main" val="132701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payflex.com</a:t>
            </a:r>
            <a:endParaRPr lang="en-US" dirty="0"/>
          </a:p>
        </p:txBody>
      </p:sp>
      <p:sp>
        <p:nvSpPr>
          <p:cNvPr id="3" name="Content Placeholder 2"/>
          <p:cNvSpPr>
            <a:spLocks noGrp="1"/>
          </p:cNvSpPr>
          <p:nvPr>
            <p:ph idx="1"/>
          </p:nvPr>
        </p:nvSpPr>
        <p:spPr/>
        <p:txBody>
          <a:bodyPr/>
          <a:lstStyle/>
          <a:p>
            <a:pPr>
              <a:buClr>
                <a:schemeClr val="accent6"/>
              </a:buClr>
            </a:pPr>
            <a:r>
              <a:rPr lang="en-US" sz="1600" b="0" dirty="0" smtClean="0">
                <a:solidFill>
                  <a:schemeClr val="accent6"/>
                </a:solidFill>
              </a:rPr>
              <a:t>Once a member, from </a:t>
            </a:r>
            <a:r>
              <a:rPr lang="en-US" sz="1600" dirty="0" smtClean="0">
                <a:solidFill>
                  <a:schemeClr val="accent6"/>
                </a:solidFill>
              </a:rPr>
              <a:t>My Dashboard </a:t>
            </a:r>
            <a:r>
              <a:rPr lang="en-US" sz="1600" b="0" dirty="0" smtClean="0">
                <a:solidFill>
                  <a:schemeClr val="accent6"/>
                </a:solidFill>
              </a:rPr>
              <a:t>you can:</a:t>
            </a:r>
          </a:p>
          <a:p>
            <a:pPr marL="342900" indent="-342900">
              <a:buClr>
                <a:schemeClr val="accent6"/>
              </a:buClr>
              <a:buFont typeface="Arial" panose="020B0604020202020204" pitchFamily="34" charset="0"/>
              <a:buChar char="•"/>
            </a:pPr>
            <a:r>
              <a:rPr lang="en-US" sz="1600" b="0" dirty="0" smtClean="0">
                <a:solidFill>
                  <a:schemeClr val="accent6"/>
                </a:solidFill>
              </a:rPr>
              <a:t>View your account balance(s)</a:t>
            </a:r>
          </a:p>
          <a:p>
            <a:pPr marL="342900" indent="-342900">
              <a:buClr>
                <a:schemeClr val="accent6"/>
              </a:buClr>
              <a:buFont typeface="Arial" panose="020B0604020202020204" pitchFamily="34" charset="0"/>
              <a:buChar char="•"/>
            </a:pPr>
            <a:r>
              <a:rPr lang="en-US" sz="1600" b="0" dirty="0" smtClean="0">
                <a:solidFill>
                  <a:schemeClr val="accent6"/>
                </a:solidFill>
              </a:rPr>
              <a:t>Submit a claim to pay yourself back</a:t>
            </a:r>
          </a:p>
          <a:p>
            <a:pPr marL="342900" indent="-342900">
              <a:buClr>
                <a:schemeClr val="accent6"/>
              </a:buClr>
              <a:buFont typeface="Arial" panose="020B0604020202020204" pitchFamily="34" charset="0"/>
              <a:buChar char="•"/>
            </a:pPr>
            <a:r>
              <a:rPr lang="en-US" sz="1600" b="0" dirty="0" smtClean="0">
                <a:solidFill>
                  <a:schemeClr val="accent6"/>
                </a:solidFill>
              </a:rPr>
              <a:t>Enroll in direct deposit</a:t>
            </a:r>
          </a:p>
          <a:p>
            <a:pPr marL="342900" indent="-342900">
              <a:buClr>
                <a:schemeClr val="accent6"/>
              </a:buClr>
              <a:buFont typeface="Arial" panose="020B0604020202020204" pitchFamily="34" charset="0"/>
              <a:buChar char="•"/>
            </a:pPr>
            <a:r>
              <a:rPr lang="en-US" sz="1600" b="0" dirty="0" smtClean="0">
                <a:solidFill>
                  <a:schemeClr val="accent6"/>
                </a:solidFill>
              </a:rPr>
              <a:t>View upcoming payments and claim history</a:t>
            </a:r>
          </a:p>
          <a:p>
            <a:pPr marL="342900" indent="-342900">
              <a:buClr>
                <a:schemeClr val="accent6"/>
              </a:buClr>
              <a:buFont typeface="Arial" panose="020B0604020202020204" pitchFamily="34" charset="0"/>
              <a:buChar char="•"/>
            </a:pPr>
            <a:r>
              <a:rPr lang="en-US" sz="1600" b="0" dirty="0" smtClean="0">
                <a:solidFill>
                  <a:schemeClr val="accent6"/>
                </a:solidFill>
              </a:rPr>
              <a:t>Print forms &amp; educational materials</a:t>
            </a:r>
          </a:p>
          <a:p>
            <a:pPr marL="342900" indent="-342900">
              <a:buClr>
                <a:schemeClr val="accent6"/>
              </a:buClr>
              <a:buFont typeface="Arial" panose="020B0604020202020204" pitchFamily="34" charset="0"/>
              <a:buChar char="•"/>
            </a:pPr>
            <a:r>
              <a:rPr lang="en-US" sz="1600" b="0" dirty="0" smtClean="0">
                <a:solidFill>
                  <a:schemeClr val="accent6"/>
                </a:solidFill>
              </a:rPr>
              <a:t>Sign up for electronic account notifications</a:t>
            </a:r>
          </a:p>
          <a:p>
            <a:pPr marL="342900" indent="-342900">
              <a:buClr>
                <a:schemeClr val="accent6"/>
              </a:buClr>
              <a:buFont typeface="Arial" panose="020B0604020202020204" pitchFamily="34" charset="0"/>
              <a:buChar char="•"/>
            </a:pPr>
            <a:r>
              <a:rPr lang="en-US" sz="1600" b="0" dirty="0" smtClean="0">
                <a:solidFill>
                  <a:schemeClr val="accent6"/>
                </a:solidFill>
              </a:rPr>
              <a:t>View legislative updates and news</a:t>
            </a:r>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solidFill>
                  <a:srgbClr val="FFFFFF"/>
                </a:solidFill>
              </a:rPr>
              <a:pPr>
                <a:defRPr/>
              </a:pPr>
              <a:t>17</a:t>
            </a:fld>
            <a:endParaRPr lang="en-US" dirty="0">
              <a:solidFill>
                <a:srgbClr val="FFFFFF"/>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066798"/>
            <a:ext cx="4343400" cy="45635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2523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
            </a:r>
            <a:br>
              <a:rPr lang="en-US" sz="3300" dirty="0"/>
            </a:br>
            <a:r>
              <a:rPr lang="en-US" sz="3300" dirty="0" smtClean="0"/>
              <a:t>PayFlex videos to help you learn</a:t>
            </a:r>
            <a:endParaRPr lang="en-US" sz="3300" b="1" dirty="0"/>
          </a:p>
        </p:txBody>
      </p:sp>
      <p:sp>
        <p:nvSpPr>
          <p:cNvPr id="3" name="Content Placeholder 2"/>
          <p:cNvSpPr>
            <a:spLocks noGrp="1"/>
          </p:cNvSpPr>
          <p:nvPr>
            <p:ph idx="1"/>
          </p:nvPr>
        </p:nvSpPr>
        <p:spPr/>
        <p:txBody>
          <a:bodyPr/>
          <a:lstStyle/>
          <a:p>
            <a:pPr>
              <a:buClr>
                <a:schemeClr val="accent6"/>
              </a:buClr>
            </a:pPr>
            <a:r>
              <a:rPr lang="en-US" sz="2000" dirty="0" smtClean="0">
                <a:solidFill>
                  <a:schemeClr val="accent6"/>
                </a:solidFill>
              </a:rPr>
              <a:t>Watch videos to learn more about your PayFlex account, and ways to manage your funds!</a:t>
            </a:r>
          </a:p>
          <a:p>
            <a:pPr>
              <a:buClr>
                <a:schemeClr val="accent6"/>
              </a:buClr>
            </a:pPr>
            <a:endParaRPr lang="en-US" sz="2000" dirty="0">
              <a:solidFill>
                <a:schemeClr val="accent6"/>
              </a:solidFill>
            </a:endParaRPr>
          </a:p>
          <a:p>
            <a:pPr>
              <a:buClr>
                <a:schemeClr val="accent6"/>
              </a:buClr>
            </a:pPr>
            <a:r>
              <a:rPr lang="en-US" sz="2000" dirty="0" smtClean="0">
                <a:solidFill>
                  <a:schemeClr val="accent6"/>
                </a:solidFill>
              </a:rPr>
              <a:t>Various videos include:</a:t>
            </a:r>
          </a:p>
          <a:p>
            <a:pPr marL="342900" indent="-342900">
              <a:buClr>
                <a:schemeClr val="accent6"/>
              </a:buClr>
              <a:buFont typeface="Wingdings" panose="05000000000000000000" pitchFamily="2" charset="2"/>
              <a:buChar char="ü"/>
            </a:pPr>
            <a:r>
              <a:rPr lang="en-US" sz="2000" b="0" dirty="0" smtClean="0">
                <a:solidFill>
                  <a:schemeClr val="accent6"/>
                </a:solidFill>
              </a:rPr>
              <a:t>Benefits of an FSA</a:t>
            </a:r>
          </a:p>
          <a:p>
            <a:pPr marL="342900" indent="-342900">
              <a:buClr>
                <a:schemeClr val="accent6"/>
              </a:buClr>
              <a:buFont typeface="Wingdings" panose="05000000000000000000" pitchFamily="2" charset="2"/>
              <a:buChar char="ü"/>
            </a:pPr>
            <a:r>
              <a:rPr lang="en-US" sz="2000" b="0" dirty="0" smtClean="0">
                <a:solidFill>
                  <a:schemeClr val="accent6"/>
                </a:solidFill>
              </a:rPr>
              <a:t>Benefits of an FSA – Dependent Care</a:t>
            </a:r>
          </a:p>
          <a:p>
            <a:pPr marL="342900" indent="-342900">
              <a:buClr>
                <a:schemeClr val="accent6"/>
              </a:buClr>
              <a:buFont typeface="Wingdings" panose="05000000000000000000" pitchFamily="2" charset="2"/>
              <a:buChar char="ü"/>
            </a:pPr>
            <a:r>
              <a:rPr lang="en-US" sz="2000" b="0" dirty="0" smtClean="0">
                <a:solidFill>
                  <a:schemeClr val="accent6"/>
                </a:solidFill>
              </a:rPr>
              <a:t>Staying Connected with PayFlex Mobile</a:t>
            </a:r>
            <a:r>
              <a:rPr lang="en-US" sz="2000" b="0" baseline="30000" dirty="0" smtClean="0">
                <a:solidFill>
                  <a:schemeClr val="accent6"/>
                </a:solidFill>
              </a:rPr>
              <a:t>®</a:t>
            </a:r>
            <a:endParaRPr lang="en-US" sz="2000" b="0" dirty="0" smtClean="0">
              <a:solidFill>
                <a:schemeClr val="accent6"/>
              </a:solidFill>
            </a:endParaRPr>
          </a:p>
          <a:p>
            <a:pPr marL="342900" indent="-342900">
              <a:buClr>
                <a:schemeClr val="accent6"/>
              </a:buClr>
              <a:buFont typeface="Wingdings" panose="05000000000000000000" pitchFamily="2" charset="2"/>
              <a:buChar char="ü"/>
            </a:pPr>
            <a:r>
              <a:rPr lang="en-US" sz="2000" b="0" dirty="0" smtClean="0">
                <a:solidFill>
                  <a:schemeClr val="accent6"/>
                </a:solidFill>
              </a:rPr>
              <a:t>Using your PayFlex Card</a:t>
            </a:r>
            <a:r>
              <a:rPr lang="en-US" sz="2000" b="0" baseline="30000" dirty="0" smtClean="0">
                <a:solidFill>
                  <a:schemeClr val="accent6"/>
                </a:solidFill>
              </a:rPr>
              <a:t>®</a:t>
            </a:r>
          </a:p>
          <a:p>
            <a:pPr marL="342900" indent="-342900">
              <a:buClr>
                <a:schemeClr val="accent6"/>
              </a:buClr>
              <a:buFont typeface="Wingdings" panose="05000000000000000000" pitchFamily="2" charset="2"/>
              <a:buChar char="ü"/>
            </a:pPr>
            <a:r>
              <a:rPr lang="en-US" sz="2000" b="0" dirty="0" smtClean="0">
                <a:solidFill>
                  <a:schemeClr val="accent6"/>
                </a:solidFill>
              </a:rPr>
              <a:t>Making the most of your PayFlex Account</a:t>
            </a:r>
            <a:endParaRPr lang="en-US" sz="2000" b="0" dirty="0">
              <a:solidFill>
                <a:schemeClr val="accent6"/>
              </a:solidFill>
            </a:endParaRPr>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solidFill>
                  <a:srgbClr val="FFFFFF"/>
                </a:solidFill>
              </a:rPr>
              <a:pPr>
                <a:defRPr/>
              </a:pPr>
              <a:t>18</a:t>
            </a:fld>
            <a:endParaRPr lang="en-US" dirty="0">
              <a:solidFill>
                <a:srgbClr val="FFFFFF"/>
              </a:solidFill>
            </a:endParaRPr>
          </a:p>
        </p:txBody>
      </p:sp>
    </p:spTree>
    <p:extLst>
      <p:ext uri="{BB962C8B-B14F-4D97-AF65-F5344CB8AC3E}">
        <p14:creationId xmlns:p14="http://schemas.microsoft.com/office/powerpoint/2010/main" val="255922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r>
            <a:br>
              <a:rPr lang="en-US" dirty="0" smtClean="0"/>
            </a:br>
            <a:r>
              <a:rPr lang="en-US" dirty="0" smtClean="0"/>
              <a:t>PayFlex Mobile</a:t>
            </a:r>
            <a:r>
              <a:rPr lang="en-US" sz="7200" baseline="30000" dirty="0"/>
              <a:t>®</a:t>
            </a:r>
            <a:r>
              <a:rPr lang="en-US" dirty="0" smtClean="0"/>
              <a:t> App</a:t>
            </a:r>
            <a:endParaRPr lang="en-US" dirty="0"/>
          </a:p>
        </p:txBody>
      </p:sp>
    </p:spTree>
    <p:extLst>
      <p:ext uri="{BB962C8B-B14F-4D97-AF65-F5344CB8AC3E}">
        <p14:creationId xmlns:p14="http://schemas.microsoft.com/office/powerpoint/2010/main" val="242827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Today’s presentation will cover:	</a:t>
            </a:r>
            <a:endParaRPr lang="en-US" dirty="0"/>
          </a:p>
        </p:txBody>
      </p:sp>
      <p:sp>
        <p:nvSpPr>
          <p:cNvPr id="5" name="Content Placeholder 4"/>
          <p:cNvSpPr>
            <a:spLocks noGrp="1"/>
          </p:cNvSpPr>
          <p:nvPr>
            <p:ph idx="1"/>
          </p:nvPr>
        </p:nvSpPr>
        <p:spPr/>
        <p:txBody>
          <a:bodyPr/>
          <a:lstStyle/>
          <a:p>
            <a:pPr marL="342900" indent="-342900">
              <a:buClr>
                <a:schemeClr val="accent1"/>
              </a:buClr>
              <a:buFont typeface="Arial" panose="020B0604020202020204" pitchFamily="34" charset="0"/>
              <a:buChar char="•"/>
            </a:pPr>
            <a:r>
              <a:rPr lang="en-US" dirty="0" smtClean="0">
                <a:solidFill>
                  <a:schemeClr val="accent1"/>
                </a:solidFill>
              </a:rPr>
              <a:t>Flexible Spending Accounts (FSAs)</a:t>
            </a:r>
          </a:p>
          <a:p>
            <a:pPr marL="800100" lvl="3" indent="-342900">
              <a:buFont typeface="Arial" panose="020B0604020202020204" pitchFamily="34" charset="0"/>
              <a:buChar char="•"/>
            </a:pPr>
            <a:r>
              <a:rPr lang="en-US" sz="2500" dirty="0" smtClean="0"/>
              <a:t>Health Care</a:t>
            </a:r>
          </a:p>
          <a:p>
            <a:pPr marL="800100" lvl="3" indent="-342900">
              <a:buFont typeface="Arial" panose="020B0604020202020204" pitchFamily="34" charset="0"/>
              <a:buChar char="•"/>
            </a:pPr>
            <a:r>
              <a:rPr lang="en-US" sz="2500" dirty="0" smtClean="0"/>
              <a:t>Dependent Care</a:t>
            </a:r>
            <a:endParaRPr lang="en-US" sz="2500" dirty="0"/>
          </a:p>
          <a:p>
            <a:pPr marL="344488" lvl="1" indent="-342900">
              <a:buClr>
                <a:schemeClr val="accent1"/>
              </a:buClr>
              <a:buFont typeface="Arial" panose="020B0604020202020204" pitchFamily="34" charset="0"/>
              <a:buChar char="•"/>
            </a:pPr>
            <a:r>
              <a:rPr lang="en-US" sz="2500" b="1" dirty="0" smtClean="0">
                <a:solidFill>
                  <a:schemeClr val="accent1"/>
                </a:solidFill>
              </a:rPr>
              <a:t>Using your account funds</a:t>
            </a:r>
          </a:p>
          <a:p>
            <a:pPr marL="344488" lvl="1" indent="-342900">
              <a:buClr>
                <a:schemeClr val="accent1"/>
              </a:buClr>
              <a:buFont typeface="Arial" panose="020B0604020202020204" pitchFamily="34" charset="0"/>
              <a:buChar char="•"/>
            </a:pPr>
            <a:r>
              <a:rPr lang="en-US" sz="2500" b="1" dirty="0">
                <a:solidFill>
                  <a:schemeClr val="accent1"/>
                </a:solidFill>
              </a:rPr>
              <a:t>The PayFlex </a:t>
            </a:r>
            <a:r>
              <a:rPr lang="en-US" sz="2500" b="1" dirty="0" smtClean="0">
                <a:solidFill>
                  <a:schemeClr val="accent1"/>
                </a:solidFill>
              </a:rPr>
              <a:t>Card</a:t>
            </a:r>
            <a:r>
              <a:rPr lang="en-US" sz="2500" b="1" baseline="30000" dirty="0" smtClean="0">
                <a:solidFill>
                  <a:schemeClr val="accent1"/>
                </a:solidFill>
              </a:rPr>
              <a:t>®</a:t>
            </a:r>
            <a:endParaRPr lang="en-US" sz="2500" b="1" dirty="0" smtClean="0">
              <a:solidFill>
                <a:schemeClr val="accent1"/>
              </a:solidFill>
            </a:endParaRPr>
          </a:p>
          <a:p>
            <a:pPr marL="344488" lvl="1" indent="-342900">
              <a:buClr>
                <a:schemeClr val="accent1"/>
              </a:buClr>
              <a:buFont typeface="Arial" panose="020B0604020202020204" pitchFamily="34" charset="0"/>
              <a:buChar char="•"/>
            </a:pPr>
            <a:r>
              <a:rPr lang="en-US" sz="2500" b="1" dirty="0" smtClean="0">
                <a:solidFill>
                  <a:schemeClr val="accent1"/>
                </a:solidFill>
              </a:rPr>
              <a:t>Helpful tools and resources</a:t>
            </a:r>
          </a:p>
          <a:p>
            <a:pPr marL="344488" lvl="1" indent="-342900">
              <a:buClr>
                <a:schemeClr val="accent1"/>
              </a:buClr>
              <a:buFont typeface="Arial" panose="020B0604020202020204" pitchFamily="34" charset="0"/>
              <a:buChar char="•"/>
            </a:pPr>
            <a:r>
              <a:rPr lang="en-US" sz="2500" b="1" dirty="0" smtClean="0">
                <a:solidFill>
                  <a:schemeClr val="accent1"/>
                </a:solidFill>
              </a:rPr>
              <a:t>PayFlex Mobile</a:t>
            </a:r>
            <a:r>
              <a:rPr lang="en-US" sz="2500" b="1" baseline="30000" dirty="0" smtClean="0">
                <a:solidFill>
                  <a:schemeClr val="accent1"/>
                </a:solidFill>
              </a:rPr>
              <a:t>®</a:t>
            </a:r>
            <a:r>
              <a:rPr lang="en-US" sz="2500" b="1" dirty="0" smtClean="0">
                <a:solidFill>
                  <a:schemeClr val="accent1"/>
                </a:solidFill>
              </a:rPr>
              <a:t> App</a:t>
            </a:r>
            <a:endParaRPr lang="en-US" sz="2500" b="1" dirty="0">
              <a:solidFill>
                <a:schemeClr val="accent1"/>
              </a:solidFill>
            </a:endParaRPr>
          </a:p>
        </p:txBody>
      </p:sp>
      <p:sp>
        <p:nvSpPr>
          <p:cNvPr id="6" name="Slide Number Placeholder 3"/>
          <p:cNvSpPr>
            <a:spLocks noGrp="1"/>
          </p:cNvSpPr>
          <p:nvPr>
            <p:ph type="sldNum" sz="quarter" idx="10"/>
          </p:nvPr>
        </p:nvSpPr>
        <p:spPr>
          <a:xfrm>
            <a:off x="8229600" y="6457950"/>
            <a:ext cx="457200" cy="400050"/>
          </a:xfrm>
        </p:spPr>
        <p:txBody>
          <a:bodyPr/>
          <a:lstStyle/>
          <a:p>
            <a:pPr>
              <a:defRPr/>
            </a:pPr>
            <a:fld id="{411F3B2F-93AC-4250-AFD3-E609495FC9F2}" type="slidenum">
              <a:rPr lang="en-US" smtClean="0"/>
              <a:pPr>
                <a:defRPr/>
              </a:pPr>
              <a:t>2</a:t>
            </a:fld>
            <a:endParaRPr lang="en-US" dirty="0"/>
          </a:p>
        </p:txBody>
      </p:sp>
    </p:spTree>
    <p:extLst>
      <p:ext uri="{BB962C8B-B14F-4D97-AF65-F5344CB8AC3E}">
        <p14:creationId xmlns:p14="http://schemas.microsoft.com/office/powerpoint/2010/main" val="3288524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993392"/>
            <a:ext cx="3352800" cy="2235407"/>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
        <p:nvSpPr>
          <p:cNvPr id="2" name="Title 1"/>
          <p:cNvSpPr>
            <a:spLocks noGrp="1"/>
          </p:cNvSpPr>
          <p:nvPr>
            <p:ph type="title"/>
          </p:nvPr>
        </p:nvSpPr>
        <p:spPr/>
        <p:txBody>
          <a:bodyPr/>
          <a:lstStyle/>
          <a:p>
            <a:r>
              <a:rPr lang="en-US" dirty="0" smtClean="0"/>
              <a:t/>
            </a:r>
            <a:br>
              <a:rPr lang="en-US" dirty="0" smtClean="0"/>
            </a:br>
            <a:r>
              <a:rPr lang="en-US" dirty="0" smtClean="0"/>
              <a:t>PayFlex Mobile</a:t>
            </a:r>
            <a:r>
              <a:rPr lang="en-US" baseline="30000" dirty="0" smtClean="0"/>
              <a:t>®</a:t>
            </a:r>
            <a:endParaRPr lang="en-US" baseline="30000" dirty="0"/>
          </a:p>
        </p:txBody>
      </p:sp>
      <p:sp>
        <p:nvSpPr>
          <p:cNvPr id="3" name="Content Placeholder 2"/>
          <p:cNvSpPr>
            <a:spLocks noGrp="1"/>
          </p:cNvSpPr>
          <p:nvPr>
            <p:ph idx="1"/>
          </p:nvPr>
        </p:nvSpPr>
        <p:spPr>
          <a:xfrm>
            <a:off x="274638" y="1295400"/>
            <a:ext cx="8378825" cy="4525963"/>
          </a:xfrm>
        </p:spPr>
        <p:txBody>
          <a:bodyPr/>
          <a:lstStyle/>
          <a:p>
            <a:pPr>
              <a:buClr>
                <a:schemeClr val="accent3"/>
              </a:buClr>
            </a:pPr>
            <a:r>
              <a:rPr lang="en-US" sz="2000" dirty="0" smtClean="0">
                <a:solidFill>
                  <a:schemeClr val="accent3"/>
                </a:solidFill>
              </a:rPr>
              <a:t>Manage your account 24/7 with the free PayFlex Mobile</a:t>
            </a:r>
            <a:r>
              <a:rPr lang="en-US" sz="2000" baseline="30000" dirty="0" smtClean="0">
                <a:solidFill>
                  <a:schemeClr val="accent3"/>
                </a:solidFill>
              </a:rPr>
              <a:t>® </a:t>
            </a:r>
            <a:r>
              <a:rPr lang="en-US" sz="2000" dirty="0" smtClean="0">
                <a:solidFill>
                  <a:schemeClr val="accent3"/>
                </a:solidFill>
              </a:rPr>
              <a:t>Application</a:t>
            </a:r>
          </a:p>
          <a:p>
            <a:pPr>
              <a:buClr>
                <a:schemeClr val="accent3"/>
              </a:buClr>
            </a:pPr>
            <a:endParaRPr lang="en-US" sz="2000" b="0" dirty="0" smtClean="0">
              <a:solidFill>
                <a:schemeClr val="accent3"/>
              </a:solidFill>
            </a:endParaRPr>
          </a:p>
          <a:p>
            <a:pPr>
              <a:buClr>
                <a:schemeClr val="accent3"/>
              </a:buClr>
            </a:pPr>
            <a:r>
              <a:rPr lang="en-US" sz="2000" b="0" dirty="0" smtClean="0">
                <a:solidFill>
                  <a:schemeClr val="accent3"/>
                </a:solidFill>
              </a:rPr>
              <a:t>Available for iPhone</a:t>
            </a:r>
            <a:r>
              <a:rPr lang="en-US" sz="2000" b="0" baseline="30000" dirty="0" smtClean="0">
                <a:solidFill>
                  <a:schemeClr val="accent3"/>
                </a:solidFill>
              </a:rPr>
              <a:t>®</a:t>
            </a:r>
            <a:r>
              <a:rPr lang="en-US" sz="2000" b="0" dirty="0" smtClean="0">
                <a:solidFill>
                  <a:schemeClr val="accent3"/>
                </a:solidFill>
              </a:rPr>
              <a:t> and iPad</a:t>
            </a:r>
            <a:r>
              <a:rPr lang="en-US" sz="2000" b="0" baseline="30000" dirty="0" smtClean="0">
                <a:solidFill>
                  <a:schemeClr val="accent3"/>
                </a:solidFill>
              </a:rPr>
              <a:t>®</a:t>
            </a:r>
            <a:r>
              <a:rPr lang="en-US" sz="2000" b="0" dirty="0">
                <a:solidFill>
                  <a:schemeClr val="accent3"/>
                </a:solidFill>
              </a:rPr>
              <a:t> </a:t>
            </a:r>
            <a:r>
              <a:rPr lang="en-US" sz="2000" b="0" dirty="0" smtClean="0">
                <a:solidFill>
                  <a:schemeClr val="accent3"/>
                </a:solidFill>
              </a:rPr>
              <a:t>mobile </a:t>
            </a:r>
            <a:br>
              <a:rPr lang="en-US" sz="2000" b="0" dirty="0" smtClean="0">
                <a:solidFill>
                  <a:schemeClr val="accent3"/>
                </a:solidFill>
              </a:rPr>
            </a:br>
            <a:r>
              <a:rPr lang="en-US" sz="2000" b="0" dirty="0" smtClean="0">
                <a:solidFill>
                  <a:schemeClr val="accent3"/>
                </a:solidFill>
              </a:rPr>
              <a:t>digital devices, as well as Android</a:t>
            </a:r>
            <a:r>
              <a:rPr lang="en-US" sz="2000" b="0" baseline="30000" dirty="0" smtClean="0">
                <a:solidFill>
                  <a:schemeClr val="accent3"/>
                </a:solidFill>
              </a:rPr>
              <a:t>™</a:t>
            </a:r>
            <a:r>
              <a:rPr lang="en-US" sz="2000" b="0" dirty="0" smtClean="0">
                <a:solidFill>
                  <a:schemeClr val="accent3"/>
                </a:solidFill>
              </a:rPr>
              <a:t> </a:t>
            </a:r>
            <a:br>
              <a:rPr lang="en-US" sz="2000" b="0" dirty="0" smtClean="0">
                <a:solidFill>
                  <a:schemeClr val="accent3"/>
                </a:solidFill>
              </a:rPr>
            </a:br>
            <a:r>
              <a:rPr lang="en-US" sz="2000" b="0" dirty="0" smtClean="0">
                <a:solidFill>
                  <a:schemeClr val="accent3"/>
                </a:solidFill>
              </a:rPr>
              <a:t>smartphones.</a:t>
            </a:r>
            <a:endParaRPr lang="en-US" sz="2000" dirty="0" smtClean="0">
              <a:solidFill>
                <a:schemeClr val="accent3"/>
              </a:solidFill>
            </a:endParaRPr>
          </a:p>
          <a:p>
            <a:pPr>
              <a:buClr>
                <a:schemeClr val="accent3"/>
              </a:buClr>
            </a:pPr>
            <a:r>
              <a:rPr lang="en-US" sz="1000" dirty="0" smtClean="0">
                <a:solidFill>
                  <a:schemeClr val="accent3"/>
                </a:solidFill>
              </a:rPr>
              <a:t>   </a:t>
            </a:r>
          </a:p>
          <a:p>
            <a:pPr>
              <a:buClr>
                <a:schemeClr val="accent3"/>
              </a:buClr>
            </a:pPr>
            <a:endParaRPr lang="en-US" sz="1600" dirty="0" smtClean="0">
              <a:solidFill>
                <a:schemeClr val="accent3"/>
              </a:solidFill>
            </a:endParaRPr>
          </a:p>
          <a:p>
            <a:pPr>
              <a:buClr>
                <a:schemeClr val="accent3"/>
              </a:buClr>
            </a:pPr>
            <a:r>
              <a:rPr lang="en-US" sz="1600" dirty="0" smtClean="0">
                <a:solidFill>
                  <a:schemeClr val="accent3"/>
                </a:solidFill>
              </a:rPr>
              <a:t>The PayFlex Mobile</a:t>
            </a:r>
            <a:r>
              <a:rPr lang="en-US" sz="1600" baseline="30000" dirty="0" smtClean="0">
                <a:solidFill>
                  <a:schemeClr val="accent3"/>
                </a:solidFill>
              </a:rPr>
              <a:t>®</a:t>
            </a:r>
            <a:r>
              <a:rPr lang="en-US" sz="1600" dirty="0" smtClean="0">
                <a:solidFill>
                  <a:schemeClr val="accent3"/>
                </a:solidFill>
              </a:rPr>
              <a:t> app lets you:</a:t>
            </a:r>
          </a:p>
          <a:p>
            <a:pPr marL="342900" indent="-342900">
              <a:buClr>
                <a:schemeClr val="accent3"/>
              </a:buClr>
              <a:buFont typeface="Arial" panose="020B0604020202020204" pitchFamily="34" charset="0"/>
              <a:buChar char="•"/>
            </a:pPr>
            <a:r>
              <a:rPr lang="en-US" sz="1600" b="0" dirty="0" smtClean="0">
                <a:solidFill>
                  <a:schemeClr val="accent3"/>
                </a:solidFill>
              </a:rPr>
              <a:t>Manage your account funds</a:t>
            </a:r>
          </a:p>
          <a:p>
            <a:pPr marL="342900" indent="-342900">
              <a:buClr>
                <a:schemeClr val="accent3"/>
              </a:buClr>
              <a:buFont typeface="Arial" panose="020B0604020202020204" pitchFamily="34" charset="0"/>
              <a:buChar char="•"/>
            </a:pPr>
            <a:r>
              <a:rPr lang="en-US" sz="1600" b="0" dirty="0" smtClean="0">
                <a:solidFill>
                  <a:schemeClr val="accent3"/>
                </a:solidFill>
              </a:rPr>
              <a:t>View PayFlex Card</a:t>
            </a:r>
            <a:r>
              <a:rPr lang="en-US" sz="1600" b="0" baseline="30000" dirty="0" smtClean="0">
                <a:solidFill>
                  <a:schemeClr val="accent3"/>
                </a:solidFill>
              </a:rPr>
              <a:t>®</a:t>
            </a:r>
            <a:r>
              <a:rPr lang="en-US" sz="1600" b="0" dirty="0" smtClean="0">
                <a:solidFill>
                  <a:schemeClr val="accent3"/>
                </a:solidFill>
              </a:rPr>
              <a:t> purchases and submit documentation as needed</a:t>
            </a:r>
          </a:p>
          <a:p>
            <a:pPr marL="342900" indent="-342900">
              <a:buClr>
                <a:schemeClr val="accent3"/>
              </a:buClr>
              <a:buFont typeface="Arial" panose="020B0604020202020204" pitchFamily="34" charset="0"/>
              <a:buChar char="•"/>
            </a:pPr>
            <a:r>
              <a:rPr lang="en-US" sz="1600" b="0" dirty="0" smtClean="0">
                <a:solidFill>
                  <a:schemeClr val="accent3"/>
                </a:solidFill>
              </a:rPr>
              <a:t>Snap a picture of your receipt, and upload to a specific expense</a:t>
            </a:r>
          </a:p>
          <a:p>
            <a:pPr marL="342900" indent="-342900">
              <a:buClr>
                <a:schemeClr val="accent3"/>
              </a:buClr>
              <a:buFont typeface="Arial" panose="020B0604020202020204" pitchFamily="34" charset="0"/>
              <a:buChar char="•"/>
            </a:pPr>
            <a:r>
              <a:rPr lang="en-US" sz="1600" b="0" dirty="0" smtClean="0">
                <a:solidFill>
                  <a:schemeClr val="accent3"/>
                </a:solidFill>
              </a:rPr>
              <a:t>View a list of common eligible expense items</a:t>
            </a:r>
          </a:p>
          <a:p>
            <a:pPr marL="342900" indent="-342900">
              <a:buClr>
                <a:schemeClr val="accent3"/>
              </a:buClr>
              <a:buFont typeface="Arial" panose="020B0604020202020204" pitchFamily="34" charset="0"/>
              <a:buChar char="•"/>
            </a:pPr>
            <a:r>
              <a:rPr lang="en-US" sz="1600" b="0" dirty="0" smtClean="0">
                <a:solidFill>
                  <a:schemeClr val="accent3"/>
                </a:solidFill>
              </a:rPr>
              <a:t>Use same username and password as the PayFlex member website</a:t>
            </a:r>
            <a:endParaRPr lang="en-US" sz="1600" b="0" dirty="0">
              <a:solidFill>
                <a:schemeClr val="accent3"/>
              </a:solidFill>
            </a:endParaRPr>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solidFill>
                  <a:srgbClr val="FFFFFF"/>
                </a:solidFill>
              </a:rPr>
              <a:pPr>
                <a:defRPr/>
              </a:pPr>
              <a:t>20</a:t>
            </a:fld>
            <a:endParaRPr lang="en-US" dirty="0">
              <a:solidFill>
                <a:srgbClr val="FFFFFF"/>
              </a:solidFill>
            </a:endParaRPr>
          </a:p>
        </p:txBody>
      </p:sp>
      <p:sp>
        <p:nvSpPr>
          <p:cNvPr id="5" name="TextBox 4"/>
          <p:cNvSpPr txBox="1"/>
          <p:nvPr/>
        </p:nvSpPr>
        <p:spPr>
          <a:xfrm>
            <a:off x="76200" y="5715000"/>
            <a:ext cx="8915400" cy="677108"/>
          </a:xfrm>
          <a:prstGeom prst="rect">
            <a:avLst/>
          </a:prstGeom>
          <a:noFill/>
        </p:spPr>
        <p:txBody>
          <a:bodyPr wrap="square" rtlCol="0">
            <a:spAutoFit/>
          </a:bodyPr>
          <a:lstStyle/>
          <a:p>
            <a:r>
              <a:rPr lang="en-US" altLang="en-US" sz="1000" dirty="0">
                <a:solidFill>
                  <a:schemeClr val="accent3"/>
                </a:solidFill>
                <a:latin typeface="Tahoma" panose="020B0604030504040204" pitchFamily="34" charset="0"/>
                <a:ea typeface="Tahoma" panose="020B0604030504040204" pitchFamily="34" charset="0"/>
                <a:cs typeface="Tahoma" panose="020B0604030504040204" pitchFamily="34" charset="0"/>
              </a:rPr>
              <a:t>The iPhone and iPad are trademarks of Apple Inc., registered in the U.S. and other countries. Android is a trademark of Google Inc. Standard text messaging and other rates from your wireless carrier still apply. PayFlex Mobile® is a registered trademark of PayFlex Systems USA, Inc. </a:t>
            </a:r>
          </a:p>
          <a:p>
            <a:endParaRPr lang="en-US" dirty="0">
              <a:solidFill>
                <a:srgbClr val="000000"/>
              </a:solidFill>
            </a:endParaRPr>
          </a:p>
        </p:txBody>
      </p:sp>
      <p:pic>
        <p:nvPicPr>
          <p:cNvPr id="7" name="Picture 7" descr="C:\Users\A204682\AppData\Local\Microsoft\Windows\Temporary Internet Files\Content.Outlook\S2I0K70M\PayFlex Mobile App 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820" y="1752600"/>
            <a:ext cx="1209976" cy="1209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22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We’re here </a:t>
            </a:r>
            <a:br>
              <a:rPr lang="en-US" dirty="0" smtClean="0"/>
            </a:br>
            <a:r>
              <a:rPr lang="en-US" dirty="0" smtClean="0"/>
              <a:t>to help!</a:t>
            </a:r>
            <a:br>
              <a:rPr lang="en-US" dirty="0" smtClean="0"/>
            </a:br>
            <a:endParaRPr lang="en-US" dirty="0"/>
          </a:p>
        </p:txBody>
      </p:sp>
      <p:sp>
        <p:nvSpPr>
          <p:cNvPr id="11" name="Subtitle 10"/>
          <p:cNvSpPr>
            <a:spLocks noGrp="1"/>
          </p:cNvSpPr>
          <p:nvPr>
            <p:ph type="subTitle" idx="1"/>
          </p:nvPr>
        </p:nvSpPr>
        <p:spPr>
          <a:xfrm>
            <a:off x="228600" y="3810000"/>
            <a:ext cx="7696200" cy="555625"/>
          </a:xfrm>
        </p:spPr>
        <p:txBody>
          <a:bodyPr/>
          <a:lstStyle/>
          <a:p>
            <a:r>
              <a:rPr lang="en-US" sz="2400" dirty="0" smtClean="0"/>
              <a:t>Visit payflex.com, click </a:t>
            </a:r>
            <a:r>
              <a:rPr lang="en-US" sz="2400" b="1" dirty="0" smtClean="0"/>
              <a:t>Contact Us.</a:t>
            </a:r>
          </a:p>
          <a:p>
            <a:r>
              <a:rPr lang="en-US" sz="1800" dirty="0" smtClean="0"/>
              <a:t>Representatives are available Monday-Friday, 7 a.m.</a:t>
            </a:r>
            <a:r>
              <a:rPr lang="en-US" sz="1800" dirty="0"/>
              <a:t> – </a:t>
            </a:r>
            <a:r>
              <a:rPr lang="en-US" sz="1800" dirty="0" smtClean="0"/>
              <a:t>7p.m. CT and Saturday, 9 a.m. – 2 p.m. CT.</a:t>
            </a:r>
            <a:endParaRPr lang="en-US" sz="1800" dirty="0"/>
          </a:p>
        </p:txBody>
      </p:sp>
      <p:sp>
        <p:nvSpPr>
          <p:cNvPr id="12" name="TextBox 11"/>
          <p:cNvSpPr txBox="1"/>
          <p:nvPr/>
        </p:nvSpPr>
        <p:spPr>
          <a:xfrm>
            <a:off x="228600" y="5029200"/>
            <a:ext cx="8382000" cy="1969770"/>
          </a:xfrm>
          <a:prstGeom prst="rect">
            <a:avLst/>
          </a:prstGeom>
          <a:noFill/>
        </p:spPr>
        <p:txBody>
          <a:bodyPr wrap="square" rtlCol="0">
            <a:spAutoFit/>
          </a:bodyPr>
          <a:lstStyle/>
          <a:p>
            <a:r>
              <a:rPr lang="en-US" sz="1000" dirty="0">
                <a:solidFill>
                  <a:srgbClr val="000000"/>
                </a:solidFill>
              </a:rPr>
              <a:t>This material is for informational purposes only. The information describes the Flexible Spending Account (“FSA”) in general terms. FSA plans are governed by the rules of Section 125 of the Internal Revenue Code and will be administered in accordance with those rules. Estimate fund amounts carefully. Unused funds may be forfeited. Eligible expenses may vary from employer to employer. In case of a conflict between your plan documents and the information in this material, the plan documents will govern. Please refer to your employer’s Summary Plan Description (“SPD”) for more information about your covered benefits. Information is believed to be accurate as of the production date; however, it is subject to change. For more information about PayFlex, go to  PayFlex.com</a:t>
            </a:r>
            <a:r>
              <a:rPr lang="en-US" sz="1000" dirty="0" smtClean="0">
                <a:solidFill>
                  <a:srgbClr val="000000"/>
                </a:solidFill>
              </a:rPr>
              <a:t>. </a:t>
            </a:r>
            <a:r>
              <a:rPr lang="en-US" sz="1000" dirty="0">
                <a:solidFill>
                  <a:srgbClr val="000000"/>
                </a:solidFill>
              </a:rPr>
              <a:t>Financial Sanctions Exclusions. If benefits or reimbursement provided by this Agreement violate or will violate any economic or trade sanctions, the benefits are immediately considered invalid. PayFlex Systems USA, Inc. cannot make payments for claims or services if it violates a financial sanction regulation. This includes sanctions related to a blocked person or a country under sanction by the United States, unless permitted under a written Office of Foreign Asset Control (OFAC) license.</a:t>
            </a:r>
          </a:p>
          <a:p>
            <a:endParaRPr lang="en-US" sz="1000" dirty="0" smtClean="0">
              <a:solidFill>
                <a:srgbClr val="000000"/>
              </a:solidFill>
            </a:endParaRPr>
          </a:p>
          <a:p>
            <a:r>
              <a:rPr lang="en-US" altLang="en-US" sz="1200" b="1" dirty="0" smtClean="0">
                <a:cs typeface="Calibri" pitchFamily="34" charset="0"/>
              </a:rPr>
              <a:t>© 2016 PayFlex Systems, USA</a:t>
            </a:r>
            <a:r>
              <a:rPr lang="en-US" altLang="en-US" sz="1200" b="1" dirty="0">
                <a:solidFill>
                  <a:srgbClr val="FF0000"/>
                </a:solidFill>
                <a:cs typeface="Calibri" pitchFamily="34" charset="0"/>
              </a:rPr>
              <a:t> </a:t>
            </a:r>
            <a:r>
              <a:rPr lang="en-US" altLang="en-US" sz="1200" b="1" dirty="0" smtClean="0">
                <a:solidFill>
                  <a:schemeClr val="bg1"/>
                </a:solidFill>
                <a:cs typeface="Calibri" pitchFamily="34" charset="0"/>
              </a:rPr>
              <a:t>| </a:t>
            </a:r>
            <a:r>
              <a:rPr lang="en-US" altLang="en-US" sz="1200" b="1" dirty="0" smtClean="0">
                <a:cs typeface="Calibri" pitchFamily="34" charset="0"/>
              </a:rPr>
              <a:t>APN</a:t>
            </a:r>
            <a:r>
              <a:rPr lang="en-US" altLang="en-US" sz="1200" dirty="0">
                <a:cs typeface="Calibri" pitchFamily="34" charset="0"/>
              </a:rPr>
              <a:t>: </a:t>
            </a:r>
            <a:r>
              <a:rPr lang="en-US" altLang="en-US" sz="1200" dirty="0" smtClean="0">
                <a:cs typeface="Arial" charset="0"/>
              </a:rPr>
              <a:t>69.25.304.1 B (</a:t>
            </a:r>
            <a:r>
              <a:rPr lang="en-US" altLang="en-US" sz="1200" dirty="0">
                <a:cs typeface="Arial" charset="0"/>
              </a:rPr>
              <a:t>7</a:t>
            </a:r>
            <a:r>
              <a:rPr lang="en-US" altLang="en-US" sz="1200" dirty="0" smtClean="0">
                <a:cs typeface="Arial" charset="0"/>
              </a:rPr>
              <a:t>/16) - TAMU</a:t>
            </a:r>
            <a:endParaRPr lang="en-US" altLang="en-US" sz="1200" dirty="0">
              <a:cs typeface="Calibri" pitchFamily="34" charset="0"/>
            </a:endParaRPr>
          </a:p>
          <a:p>
            <a:endParaRPr lang="en-US" sz="1000" dirty="0">
              <a:solidFill>
                <a:srgbClr val="000000"/>
              </a:solidFill>
            </a:endParaRPr>
          </a:p>
        </p:txBody>
      </p:sp>
    </p:spTree>
    <p:extLst>
      <p:ext uri="{BB962C8B-B14F-4D97-AF65-F5344CB8AC3E}">
        <p14:creationId xmlns:p14="http://schemas.microsoft.com/office/powerpoint/2010/main" val="155280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What’s a Flexible Spending Account?</a:t>
            </a:r>
            <a:endParaRPr lang="en-US" dirty="0"/>
          </a:p>
        </p:txBody>
      </p:sp>
      <p:sp>
        <p:nvSpPr>
          <p:cNvPr id="3" name="Content Placeholder 2"/>
          <p:cNvSpPr>
            <a:spLocks noGrp="1"/>
          </p:cNvSpPr>
          <p:nvPr>
            <p:ph idx="1"/>
          </p:nvPr>
        </p:nvSpPr>
        <p:spPr/>
        <p:txBody>
          <a:bodyPr/>
          <a:lstStyle/>
          <a:p>
            <a:pPr marL="342900" indent="-342900">
              <a:buClr>
                <a:schemeClr val="accent1"/>
              </a:buClr>
              <a:buFont typeface="Arial" panose="020B0604020202020204" pitchFamily="34" charset="0"/>
              <a:buChar char="•"/>
            </a:pPr>
            <a:r>
              <a:rPr lang="en-US" b="0" dirty="0" smtClean="0"/>
              <a:t>An FSA lets you set aside pre-tax money from your paycheck to use for eligible out-of-pocket expenses.</a:t>
            </a:r>
          </a:p>
          <a:p>
            <a:pPr marL="342900" indent="-342900">
              <a:buClr>
                <a:schemeClr val="accent1"/>
              </a:buClr>
              <a:buFont typeface="Arial" panose="020B0604020202020204" pitchFamily="34" charset="0"/>
              <a:buChar char="•"/>
            </a:pPr>
            <a:r>
              <a:rPr lang="en-US" b="0" dirty="0" smtClean="0"/>
              <a:t>PayFlex is your FSA administrator.</a:t>
            </a:r>
          </a:p>
          <a:p>
            <a:pPr marL="342900" indent="-342900">
              <a:buClr>
                <a:schemeClr val="accent1"/>
              </a:buClr>
              <a:buFont typeface="Arial" panose="020B0604020202020204" pitchFamily="34" charset="0"/>
              <a:buChar char="•"/>
            </a:pPr>
            <a:endParaRPr lang="en-US" dirty="0"/>
          </a:p>
          <a:p>
            <a:pPr>
              <a:buClr>
                <a:schemeClr val="accent1"/>
              </a:buClr>
            </a:pPr>
            <a:r>
              <a:rPr lang="en-US" dirty="0" smtClean="0"/>
              <a:t>There are 2 types of FSAs:</a:t>
            </a:r>
          </a:p>
          <a:p>
            <a:pPr marL="577850" lvl="2" indent="-342900">
              <a:buClr>
                <a:schemeClr val="accent1"/>
              </a:buClr>
              <a:buFont typeface="Arial" panose="020B0604020202020204" pitchFamily="34" charset="0"/>
              <a:buChar char="•"/>
            </a:pPr>
            <a:r>
              <a:rPr lang="en-US" dirty="0" smtClean="0">
                <a:solidFill>
                  <a:schemeClr val="accent1"/>
                </a:solidFill>
              </a:rPr>
              <a:t>Health Care account</a:t>
            </a:r>
          </a:p>
          <a:p>
            <a:pPr marL="577850" lvl="2" indent="-342900">
              <a:buClr>
                <a:schemeClr val="accent1"/>
              </a:buClr>
              <a:buFont typeface="Arial" panose="020B0604020202020204" pitchFamily="34" charset="0"/>
              <a:buChar char="•"/>
            </a:pPr>
            <a:r>
              <a:rPr lang="en-US" dirty="0" smtClean="0">
                <a:solidFill>
                  <a:schemeClr val="accent1"/>
                </a:solidFill>
              </a:rPr>
              <a:t>Dependent Care account</a:t>
            </a:r>
          </a:p>
          <a:p>
            <a:pPr marL="344488" lvl="1" indent="-342900">
              <a:buClr>
                <a:schemeClr val="accent1"/>
              </a:buClr>
              <a:buFont typeface="Arial" panose="020B0604020202020204" pitchFamily="34" charset="0"/>
              <a:buChar char="•"/>
            </a:pPr>
            <a:endParaRPr lang="en-US" dirty="0"/>
          </a:p>
          <a:p>
            <a:pPr lvl="1">
              <a:buClr>
                <a:schemeClr val="accent1"/>
              </a:buClr>
            </a:pPr>
            <a:endParaRPr lang="en-US" b="1" dirty="0" smtClean="0">
              <a:solidFill>
                <a:schemeClr val="accent3"/>
              </a:solidFill>
            </a:endParaRPr>
          </a:p>
          <a:p>
            <a:pPr lvl="1">
              <a:buClr>
                <a:schemeClr val="accent1"/>
              </a:buClr>
            </a:pPr>
            <a:endParaRPr lang="en-US" b="1" dirty="0">
              <a:solidFill>
                <a:schemeClr val="accent3"/>
              </a:solidFill>
            </a:endParaRPr>
          </a:p>
          <a:p>
            <a:pPr lvl="1">
              <a:buClr>
                <a:schemeClr val="accent1"/>
              </a:buClr>
            </a:pPr>
            <a:r>
              <a:rPr lang="en-US" sz="1600" b="1" dirty="0" smtClean="0">
                <a:solidFill>
                  <a:schemeClr val="accent3"/>
                </a:solidFill>
              </a:rPr>
              <a:t>Note: </a:t>
            </a:r>
            <a:r>
              <a:rPr lang="en-US" sz="1600" dirty="0" smtClean="0">
                <a:solidFill>
                  <a:schemeClr val="accent3"/>
                </a:solidFill>
              </a:rPr>
              <a:t>You don’t need to be enrolled in your employer’s health plan, to enroll in an FSA.</a:t>
            </a:r>
            <a:endParaRPr lang="en-US" sz="1600" dirty="0">
              <a:solidFill>
                <a:schemeClr val="accent3"/>
              </a:solidFill>
            </a:endParaRPr>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pPr>
                <a:defRPr/>
              </a:pPr>
              <a:t>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008952"/>
            <a:ext cx="3352800" cy="2235200"/>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274505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What’s the benefit of an FSA?</a:t>
            </a:r>
            <a:endParaRPr lang="en-US" dirty="0"/>
          </a:p>
        </p:txBody>
      </p:sp>
      <p:sp>
        <p:nvSpPr>
          <p:cNvPr id="3" name="Content Placeholder 2"/>
          <p:cNvSpPr>
            <a:spLocks noGrp="1"/>
          </p:cNvSpPr>
          <p:nvPr>
            <p:ph idx="1"/>
          </p:nvPr>
        </p:nvSpPr>
        <p:spPr/>
        <p:txBody>
          <a:bodyPr/>
          <a:lstStyle/>
          <a:p>
            <a:r>
              <a:rPr lang="en-US" sz="2000" dirty="0" smtClean="0"/>
              <a:t>Here’s an example of how having an FSA can help reduce your taxes and increase your take home pay!</a:t>
            </a:r>
          </a:p>
          <a:p>
            <a:endParaRPr lang="en-US" dirty="0"/>
          </a:p>
          <a:p>
            <a:endParaRPr lang="en-US" dirty="0" smtClean="0"/>
          </a:p>
          <a:p>
            <a:endParaRPr lang="en-US" dirty="0"/>
          </a:p>
          <a:p>
            <a:endParaRPr lang="en-US" dirty="0" smtClean="0"/>
          </a:p>
          <a:p>
            <a:endParaRPr lang="en-US" dirty="0"/>
          </a:p>
          <a:p>
            <a:endParaRPr lang="en-US" dirty="0" smtClean="0"/>
          </a:p>
          <a:p>
            <a:r>
              <a:rPr lang="en-US" sz="1600" dirty="0" smtClean="0"/>
              <a:t>*This is example is based on 7.65% FICA  and 15% tax bracket.</a:t>
            </a:r>
          </a:p>
          <a:p>
            <a:endParaRPr lang="en-US" sz="1000" dirty="0" smtClean="0">
              <a:solidFill>
                <a:schemeClr val="accent3"/>
              </a:solidFill>
            </a:endParaRPr>
          </a:p>
          <a:p>
            <a:endParaRPr lang="en-US" sz="1000" dirty="0" smtClean="0">
              <a:solidFill>
                <a:schemeClr val="accent3"/>
              </a:solidFill>
            </a:endParaRPr>
          </a:p>
          <a:p>
            <a:r>
              <a:rPr lang="en-US" sz="1000" dirty="0" smtClean="0">
                <a:solidFill>
                  <a:schemeClr val="accent3"/>
                </a:solidFill>
              </a:rPr>
              <a:t>Note: </a:t>
            </a:r>
            <a:r>
              <a:rPr lang="en-US" sz="1000" b="0" dirty="0">
                <a:solidFill>
                  <a:schemeClr val="accent3"/>
                </a:solidFill>
              </a:rPr>
              <a:t>Be advised that this example is for illustrative purposes only. These projections are only estimates of tax information and should not be assumed to be tax advice. Be sure to consult a tax advisor to determine the appropriate tax advice for your situation. Actual tax savings depends on several variables, including state and local tax rates and the tax bracket of the individual. </a:t>
            </a:r>
          </a:p>
          <a:p>
            <a:endParaRPr lang="en-US" dirty="0"/>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solidFill>
                  <a:srgbClr val="FFFFFF"/>
                </a:solidFill>
              </a:rPr>
              <a:pPr>
                <a:defRPr/>
              </a:pPr>
              <a:t>4</a:t>
            </a:fld>
            <a:endParaRPr lang="en-US"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97217372"/>
              </p:ext>
            </p:extLst>
          </p:nvPr>
        </p:nvGraphicFramePr>
        <p:xfrm>
          <a:off x="457200" y="2514600"/>
          <a:ext cx="8001000" cy="2343150"/>
        </p:xfrm>
        <a:graphic>
          <a:graphicData uri="http://schemas.openxmlformats.org/drawingml/2006/table">
            <a:tbl>
              <a:tblPr firstRow="1" bandRow="1">
                <a:tableStyleId>{5C22544A-7EE6-4342-B048-85BDC9FD1C3A}</a:tableStyleId>
              </a:tblPr>
              <a:tblGrid>
                <a:gridCol w="2000250"/>
                <a:gridCol w="2000250"/>
                <a:gridCol w="2324100"/>
                <a:gridCol w="1676400"/>
              </a:tblGrid>
              <a:tr h="476250">
                <a:tc>
                  <a:txBody>
                    <a:bodyPr/>
                    <a:lstStyle/>
                    <a:p>
                      <a:pPr algn="ctr"/>
                      <a:r>
                        <a:rPr lang="en-US" dirty="0" smtClean="0">
                          <a:solidFill>
                            <a:schemeClr val="bg2"/>
                          </a:solidFill>
                        </a:rPr>
                        <a:t>Annual Salary</a:t>
                      </a:r>
                      <a:endParaRPr lang="en-US" dirty="0">
                        <a:solidFill>
                          <a:schemeClr val="bg2"/>
                        </a:solidFill>
                      </a:endParaRPr>
                    </a:p>
                  </a:txBody>
                  <a:tcPr/>
                </a:tc>
                <a:tc>
                  <a:txBody>
                    <a:bodyPr/>
                    <a:lstStyle/>
                    <a:p>
                      <a:pPr algn="ctr"/>
                      <a:r>
                        <a:rPr lang="en-US" dirty="0" smtClean="0">
                          <a:solidFill>
                            <a:schemeClr val="bg2"/>
                          </a:solidFill>
                        </a:rPr>
                        <a:t>Health Care FSA Annual Contribution</a:t>
                      </a:r>
                      <a:endParaRPr lang="en-US" dirty="0">
                        <a:solidFill>
                          <a:schemeClr val="bg2"/>
                        </a:solidFill>
                      </a:endParaRPr>
                    </a:p>
                  </a:txBody>
                  <a:tcPr/>
                </a:tc>
                <a:tc>
                  <a:txBody>
                    <a:bodyPr/>
                    <a:lstStyle/>
                    <a:p>
                      <a:pPr algn="ctr"/>
                      <a:r>
                        <a:rPr lang="en-US" dirty="0" smtClean="0">
                          <a:solidFill>
                            <a:schemeClr val="bg2"/>
                          </a:solidFill>
                        </a:rPr>
                        <a:t>Dependent Care FSA Annual Contribution</a:t>
                      </a:r>
                      <a:endParaRPr lang="en-US" dirty="0">
                        <a:solidFill>
                          <a:schemeClr val="bg2"/>
                        </a:solidFill>
                      </a:endParaRPr>
                    </a:p>
                  </a:txBody>
                  <a:tcPr/>
                </a:tc>
                <a:tc>
                  <a:txBody>
                    <a:bodyPr/>
                    <a:lstStyle/>
                    <a:p>
                      <a:pPr algn="ctr"/>
                      <a:r>
                        <a:rPr lang="en-US" dirty="0" smtClean="0">
                          <a:solidFill>
                            <a:schemeClr val="bg2"/>
                          </a:solidFill>
                        </a:rPr>
                        <a:t>Savings</a:t>
                      </a:r>
                      <a:endParaRPr lang="en-US" dirty="0">
                        <a:solidFill>
                          <a:schemeClr val="bg2"/>
                        </a:solidFill>
                      </a:endParaRPr>
                    </a:p>
                  </a:txBody>
                  <a:tcPr/>
                </a:tc>
              </a:tr>
              <a:tr h="476250">
                <a:tc>
                  <a:txBody>
                    <a:bodyPr/>
                    <a:lstStyle/>
                    <a:p>
                      <a:pPr algn="ctr"/>
                      <a:r>
                        <a:rPr lang="en-US" dirty="0" smtClean="0"/>
                        <a:t>$30,000</a:t>
                      </a:r>
                      <a:endParaRPr lang="en-US" dirty="0"/>
                    </a:p>
                  </a:txBody>
                  <a:tcPr/>
                </a:tc>
                <a:tc>
                  <a:txBody>
                    <a:bodyPr/>
                    <a:lstStyle/>
                    <a:p>
                      <a:pPr algn="ctr"/>
                      <a:r>
                        <a:rPr lang="en-US" dirty="0" smtClean="0"/>
                        <a:t>$1,500</a:t>
                      </a:r>
                      <a:endParaRPr lang="en-US" dirty="0"/>
                    </a:p>
                  </a:txBody>
                  <a:tcPr/>
                </a:tc>
                <a:tc>
                  <a:txBody>
                    <a:bodyPr/>
                    <a:lstStyle/>
                    <a:p>
                      <a:pPr algn="ctr"/>
                      <a:r>
                        <a:rPr lang="en-US" dirty="0" smtClean="0"/>
                        <a:t>$0</a:t>
                      </a:r>
                      <a:endParaRPr lang="en-US" dirty="0"/>
                    </a:p>
                  </a:txBody>
                  <a:tcPr/>
                </a:tc>
                <a:tc>
                  <a:txBody>
                    <a:bodyPr/>
                    <a:lstStyle/>
                    <a:p>
                      <a:pPr algn="ctr"/>
                      <a:r>
                        <a:rPr lang="en-US" b="1" dirty="0" smtClean="0">
                          <a:solidFill>
                            <a:schemeClr val="accent1"/>
                          </a:solidFill>
                        </a:rPr>
                        <a:t>$340</a:t>
                      </a:r>
                      <a:endParaRPr lang="en-US" b="1" dirty="0">
                        <a:solidFill>
                          <a:schemeClr val="accent1"/>
                        </a:solidFill>
                      </a:endParaRPr>
                    </a:p>
                  </a:txBody>
                  <a:tcPr/>
                </a:tc>
              </a:tr>
              <a:tr h="476250">
                <a:tc>
                  <a:txBody>
                    <a:bodyPr/>
                    <a:lstStyle/>
                    <a:p>
                      <a:pPr algn="ctr"/>
                      <a:r>
                        <a:rPr lang="en-US" dirty="0" smtClean="0"/>
                        <a:t>$50,000</a:t>
                      </a:r>
                      <a:endParaRPr lang="en-US" dirty="0"/>
                    </a:p>
                  </a:txBody>
                  <a:tcPr/>
                </a:tc>
                <a:tc>
                  <a:txBody>
                    <a:bodyPr/>
                    <a:lstStyle/>
                    <a:p>
                      <a:pPr algn="ctr"/>
                      <a:r>
                        <a:rPr lang="en-US" dirty="0" smtClean="0"/>
                        <a:t>$1,750</a:t>
                      </a:r>
                      <a:endParaRPr lang="en-US" dirty="0"/>
                    </a:p>
                  </a:txBody>
                  <a:tcPr/>
                </a:tc>
                <a:tc>
                  <a:txBody>
                    <a:bodyPr/>
                    <a:lstStyle/>
                    <a:p>
                      <a:pPr algn="ctr"/>
                      <a:r>
                        <a:rPr lang="en-US" dirty="0" smtClean="0"/>
                        <a:t>$4,000</a:t>
                      </a:r>
                      <a:endParaRPr lang="en-US" dirty="0"/>
                    </a:p>
                  </a:txBody>
                  <a:tcPr/>
                </a:tc>
                <a:tc>
                  <a:txBody>
                    <a:bodyPr/>
                    <a:lstStyle/>
                    <a:p>
                      <a:pPr algn="ctr"/>
                      <a:r>
                        <a:rPr lang="en-US" b="1" dirty="0" smtClean="0">
                          <a:solidFill>
                            <a:schemeClr val="accent1"/>
                          </a:solidFill>
                        </a:rPr>
                        <a:t>$1,303</a:t>
                      </a:r>
                      <a:endParaRPr lang="en-US" b="1" dirty="0">
                        <a:solidFill>
                          <a:schemeClr val="accent1"/>
                        </a:solidFill>
                      </a:endParaRPr>
                    </a:p>
                  </a:txBody>
                  <a:tcPr/>
                </a:tc>
              </a:tr>
              <a:tr h="476250">
                <a:tc>
                  <a:txBody>
                    <a:bodyPr/>
                    <a:lstStyle/>
                    <a:p>
                      <a:pPr algn="ctr"/>
                      <a:r>
                        <a:rPr lang="en-US" dirty="0" smtClean="0"/>
                        <a:t>$70,000</a:t>
                      </a:r>
                      <a:endParaRPr lang="en-US" dirty="0"/>
                    </a:p>
                  </a:txBody>
                  <a:tcPr/>
                </a:tc>
                <a:tc>
                  <a:txBody>
                    <a:bodyPr/>
                    <a:lstStyle/>
                    <a:p>
                      <a:pPr algn="ctr"/>
                      <a:r>
                        <a:rPr lang="en-US" dirty="0" smtClean="0"/>
                        <a:t>$2,000</a:t>
                      </a:r>
                      <a:endParaRPr lang="en-US" dirty="0"/>
                    </a:p>
                  </a:txBody>
                  <a:tcPr/>
                </a:tc>
                <a:tc>
                  <a:txBody>
                    <a:bodyPr/>
                    <a:lstStyle/>
                    <a:p>
                      <a:pPr algn="ctr"/>
                      <a:r>
                        <a:rPr lang="en-US" dirty="0" smtClean="0"/>
                        <a:t>$4,500</a:t>
                      </a:r>
                      <a:endParaRPr lang="en-US" dirty="0"/>
                    </a:p>
                  </a:txBody>
                  <a:tcPr/>
                </a:tc>
                <a:tc>
                  <a:txBody>
                    <a:bodyPr/>
                    <a:lstStyle/>
                    <a:p>
                      <a:pPr algn="ctr"/>
                      <a:r>
                        <a:rPr lang="en-US" b="1" dirty="0" smtClean="0">
                          <a:solidFill>
                            <a:schemeClr val="accent1"/>
                          </a:solidFill>
                        </a:rPr>
                        <a:t>$1,472</a:t>
                      </a:r>
                      <a:endParaRPr lang="en-US" b="1" dirty="0">
                        <a:solidFill>
                          <a:schemeClr val="accent1"/>
                        </a:solidFill>
                      </a:endParaRPr>
                    </a:p>
                  </a:txBody>
                  <a:tcPr/>
                </a:tc>
              </a:tr>
            </a:tbl>
          </a:graphicData>
        </a:graphic>
      </p:graphicFrame>
    </p:spTree>
    <p:extLst>
      <p:ext uri="{BB962C8B-B14F-4D97-AF65-F5344CB8AC3E}">
        <p14:creationId xmlns:p14="http://schemas.microsoft.com/office/powerpoint/2010/main" val="278570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Health Care FSA	</a:t>
            </a:r>
            <a:endParaRPr lang="en-US" dirty="0"/>
          </a:p>
        </p:txBody>
      </p:sp>
      <p:sp>
        <p:nvSpPr>
          <p:cNvPr id="3" name="Content Placeholder 2"/>
          <p:cNvSpPr>
            <a:spLocks noGrp="1"/>
          </p:cNvSpPr>
          <p:nvPr>
            <p:ph idx="1"/>
          </p:nvPr>
        </p:nvSpPr>
        <p:spPr/>
        <p:txBody>
          <a:bodyPr/>
          <a:lstStyle/>
          <a:p>
            <a:r>
              <a:rPr lang="en-US" sz="2000" dirty="0" smtClean="0"/>
              <a:t>A Health Care FSA makes it easy to save funds to use for eligible health care expenses that are not covered by insurance.</a:t>
            </a:r>
          </a:p>
          <a:p>
            <a:endParaRPr lang="en-US" sz="2000" dirty="0"/>
          </a:p>
          <a:p>
            <a:pPr marL="342900" indent="-342900">
              <a:buClr>
                <a:schemeClr val="accent1"/>
              </a:buClr>
              <a:buFont typeface="Arial" panose="020B0604020202020204" pitchFamily="34" charset="0"/>
              <a:buChar char="•"/>
            </a:pPr>
            <a:r>
              <a:rPr lang="en-US" sz="2000" b="0" dirty="0" smtClean="0">
                <a:solidFill>
                  <a:schemeClr val="accent1"/>
                </a:solidFill>
              </a:rPr>
              <a:t>The Internal Revenue Service (IRS) annual health care FSA pretax contribution limit is $</a:t>
            </a:r>
            <a:r>
              <a:rPr lang="en-US" sz="2000" b="0" dirty="0" smtClean="0">
                <a:solidFill>
                  <a:srgbClr val="FF0000"/>
                </a:solidFill>
              </a:rPr>
              <a:t>2,550</a:t>
            </a:r>
            <a:r>
              <a:rPr lang="en-US" sz="2000" b="0" dirty="0" smtClean="0">
                <a:solidFill>
                  <a:schemeClr val="accent1"/>
                </a:solidFill>
              </a:rPr>
              <a:t>.</a:t>
            </a:r>
          </a:p>
          <a:p>
            <a:pPr marL="800100" lvl="3" indent="-342900">
              <a:buFont typeface="Arial" panose="020B0604020202020204" pitchFamily="34" charset="0"/>
              <a:buChar char="•"/>
            </a:pPr>
            <a:r>
              <a:rPr lang="en-US" dirty="0" smtClean="0"/>
              <a:t>If you and your spouse each have a health care FSA, you can each contribute </a:t>
            </a:r>
            <a:r>
              <a:rPr lang="en-US" dirty="0" smtClean="0">
                <a:solidFill>
                  <a:srgbClr val="FF0000"/>
                </a:solidFill>
              </a:rPr>
              <a:t>$2,550.</a:t>
            </a:r>
          </a:p>
          <a:p>
            <a:pPr marL="800100" lvl="3" indent="-342900">
              <a:buFont typeface="Arial" panose="020B0604020202020204" pitchFamily="34" charset="0"/>
              <a:buChar char="•"/>
            </a:pPr>
            <a:r>
              <a:rPr lang="en-US" dirty="0" smtClean="0"/>
              <a:t>You need to contribute a minimum of $</a:t>
            </a:r>
            <a:r>
              <a:rPr lang="en-US" dirty="0" smtClean="0">
                <a:solidFill>
                  <a:srgbClr val="FF0000"/>
                </a:solidFill>
              </a:rPr>
              <a:t>20.00/month</a:t>
            </a:r>
            <a:endParaRPr lang="en-US" dirty="0">
              <a:solidFill>
                <a:srgbClr val="FF0000"/>
              </a:solidFill>
            </a:endParaRPr>
          </a:p>
          <a:p>
            <a:pPr marL="344488" lvl="1" indent="-342900">
              <a:buClr>
                <a:schemeClr val="accent1"/>
              </a:buClr>
              <a:buFont typeface="Arial" panose="020B0604020202020204" pitchFamily="34" charset="0"/>
              <a:buChar char="•"/>
            </a:pPr>
            <a:r>
              <a:rPr lang="en-US" dirty="0" smtClean="0">
                <a:solidFill>
                  <a:schemeClr val="accent1"/>
                </a:solidFill>
              </a:rPr>
              <a:t>Your entire contribution is available at the beginning of the plan year.</a:t>
            </a:r>
          </a:p>
          <a:p>
            <a:pPr marL="344488" lvl="1" indent="-342900">
              <a:buClr>
                <a:schemeClr val="accent1"/>
              </a:buClr>
              <a:buFont typeface="Arial" panose="020B0604020202020204" pitchFamily="34" charset="0"/>
              <a:buChar char="•"/>
            </a:pPr>
            <a:r>
              <a:rPr lang="en-US" dirty="0" smtClean="0">
                <a:solidFill>
                  <a:schemeClr val="accent1"/>
                </a:solidFill>
              </a:rPr>
              <a:t>Your health care FSA funds can be used by you and:</a:t>
            </a:r>
          </a:p>
          <a:p>
            <a:pPr marL="800100" lvl="3" indent="-342900">
              <a:buFont typeface="Arial" panose="020B0604020202020204" pitchFamily="34" charset="0"/>
              <a:buChar char="•"/>
            </a:pPr>
            <a:r>
              <a:rPr lang="en-US" dirty="0" smtClean="0"/>
              <a:t>Your spouse</a:t>
            </a:r>
          </a:p>
          <a:p>
            <a:pPr marL="800100" lvl="3" indent="-342900">
              <a:buFont typeface="Arial" panose="020B0604020202020204" pitchFamily="34" charset="0"/>
              <a:buChar char="•"/>
            </a:pPr>
            <a:r>
              <a:rPr lang="en-US" dirty="0" smtClean="0"/>
              <a:t>Your child (to age 26)</a:t>
            </a:r>
          </a:p>
          <a:p>
            <a:pPr marL="800100" lvl="3" indent="-342900">
              <a:buFont typeface="Arial" panose="020B0604020202020204" pitchFamily="34" charset="0"/>
              <a:buChar char="•"/>
            </a:pPr>
            <a:r>
              <a:rPr lang="en-US" dirty="0" smtClean="0"/>
              <a:t>Your tax dependent who is permanently and totally disabled</a:t>
            </a:r>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solidFill>
                  <a:srgbClr val="FFFFFF"/>
                </a:solidFill>
              </a:rPr>
              <a:pPr>
                <a:defRPr/>
              </a:pPr>
              <a:t>5</a:t>
            </a:fld>
            <a:endParaRPr lang="en-US" dirty="0">
              <a:solidFill>
                <a:srgbClr val="FFFFFF"/>
              </a:solidFill>
            </a:endParaRPr>
          </a:p>
        </p:txBody>
      </p:sp>
    </p:spTree>
    <p:extLst>
      <p:ext uri="{BB962C8B-B14F-4D97-AF65-F5344CB8AC3E}">
        <p14:creationId xmlns:p14="http://schemas.microsoft.com/office/powerpoint/2010/main" val="2250305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Health Care FSA Expenses	</a:t>
            </a:r>
            <a:endParaRPr lang="en-US" dirty="0"/>
          </a:p>
        </p:txBody>
      </p:sp>
      <p:sp>
        <p:nvSpPr>
          <p:cNvPr id="3" name="Content Placeholder 2"/>
          <p:cNvSpPr>
            <a:spLocks noGrp="1"/>
          </p:cNvSpPr>
          <p:nvPr>
            <p:ph idx="1"/>
          </p:nvPr>
        </p:nvSpPr>
        <p:spPr/>
        <p:txBody>
          <a:bodyPr/>
          <a:lstStyle/>
          <a:p>
            <a:pPr>
              <a:buClr>
                <a:schemeClr val="accent1"/>
              </a:buClr>
            </a:pPr>
            <a:r>
              <a:rPr lang="en-US" sz="1600" dirty="0" smtClean="0"/>
              <a:t>Some common eligible expenses include:</a:t>
            </a:r>
          </a:p>
          <a:p>
            <a:pPr marL="342900" indent="-342900">
              <a:buClr>
                <a:schemeClr val="accent1"/>
              </a:buClr>
              <a:buFont typeface="Arial" panose="020B0604020202020204" pitchFamily="34" charset="0"/>
              <a:buChar char="•"/>
            </a:pPr>
            <a:r>
              <a:rPr lang="en-US" sz="1600" b="0" dirty="0" smtClean="0"/>
              <a:t>Medical &amp; dental deductibles, co-pays and co-insurance</a:t>
            </a:r>
          </a:p>
          <a:p>
            <a:pPr marL="342900" indent="-342900">
              <a:buClr>
                <a:schemeClr val="accent1"/>
              </a:buClr>
              <a:buFont typeface="Arial" panose="020B0604020202020204" pitchFamily="34" charset="0"/>
              <a:buChar char="•"/>
            </a:pPr>
            <a:r>
              <a:rPr lang="en-US" sz="1600" b="0" dirty="0" smtClean="0"/>
              <a:t>Prescriptions</a:t>
            </a:r>
          </a:p>
          <a:p>
            <a:pPr marL="342900" indent="-342900">
              <a:buClr>
                <a:schemeClr val="accent1"/>
              </a:buClr>
              <a:buFont typeface="Arial" panose="020B0604020202020204" pitchFamily="34" charset="0"/>
              <a:buChar char="•"/>
            </a:pPr>
            <a:r>
              <a:rPr lang="en-US" sz="1600" b="0" dirty="0" smtClean="0"/>
              <a:t>Over-the-counter items (OTC)</a:t>
            </a:r>
          </a:p>
          <a:p>
            <a:pPr marL="800100" lvl="3" indent="-342900">
              <a:buFont typeface="Arial" panose="020B0604020202020204" pitchFamily="34" charset="0"/>
              <a:buChar char="•"/>
            </a:pPr>
            <a:r>
              <a:rPr lang="en-US" sz="1600" b="1" dirty="0" smtClean="0"/>
              <a:t>Note: </a:t>
            </a:r>
            <a:r>
              <a:rPr lang="en-US" sz="1600" dirty="0" smtClean="0"/>
              <a:t>OTC drugs and medicines require </a:t>
            </a:r>
            <a:br>
              <a:rPr lang="en-US" sz="1600" dirty="0" smtClean="0"/>
            </a:br>
            <a:r>
              <a:rPr lang="en-US" sz="1600" dirty="0" smtClean="0"/>
              <a:t>a prescription</a:t>
            </a:r>
          </a:p>
          <a:p>
            <a:pPr marL="342900" indent="-342900">
              <a:buClr>
                <a:schemeClr val="accent1"/>
              </a:buClr>
              <a:buFont typeface="Arial" panose="020B0604020202020204" pitchFamily="34" charset="0"/>
              <a:buChar char="•"/>
            </a:pPr>
            <a:r>
              <a:rPr lang="en-US" sz="1600" b="0" dirty="0" smtClean="0"/>
              <a:t>Hospital expenses</a:t>
            </a:r>
          </a:p>
          <a:p>
            <a:pPr marL="342900" indent="-342900">
              <a:buClr>
                <a:schemeClr val="accent1"/>
              </a:buClr>
              <a:buFont typeface="Arial" panose="020B0604020202020204" pitchFamily="34" charset="0"/>
              <a:buChar char="•"/>
            </a:pPr>
            <a:r>
              <a:rPr lang="en-US" sz="1600" b="0" dirty="0" smtClean="0"/>
              <a:t>LASIK surgery and eye glasses</a:t>
            </a:r>
          </a:p>
          <a:p>
            <a:pPr marL="342900" indent="-342900">
              <a:buClr>
                <a:schemeClr val="accent1"/>
              </a:buClr>
              <a:buFont typeface="Arial" panose="020B0604020202020204" pitchFamily="34" charset="0"/>
              <a:buChar char="•"/>
            </a:pPr>
            <a:r>
              <a:rPr lang="en-US" sz="1600" b="0" dirty="0" smtClean="0"/>
              <a:t>Contact lenses and saline solution</a:t>
            </a:r>
          </a:p>
          <a:p>
            <a:pPr marL="342900" indent="-342900">
              <a:buClr>
                <a:schemeClr val="accent1"/>
              </a:buClr>
              <a:buFont typeface="Arial" panose="020B0604020202020204" pitchFamily="34" charset="0"/>
              <a:buChar char="•"/>
            </a:pPr>
            <a:r>
              <a:rPr lang="en-US" sz="1600" b="0" dirty="0" smtClean="0"/>
              <a:t>Hearing aids and batteries</a:t>
            </a:r>
          </a:p>
          <a:p>
            <a:pPr marL="342900" indent="-342900">
              <a:buClr>
                <a:schemeClr val="accent1"/>
              </a:buClr>
              <a:buFont typeface="Arial" panose="020B0604020202020204" pitchFamily="34" charset="0"/>
              <a:buChar char="•"/>
            </a:pPr>
            <a:r>
              <a:rPr lang="en-US" sz="1600" b="0" dirty="0" smtClean="0"/>
              <a:t>Orthopedic devices</a:t>
            </a:r>
            <a:endParaRPr lang="en-US" sz="1600" b="0" dirty="0"/>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solidFill>
                  <a:srgbClr val="FFFFFF"/>
                </a:solidFill>
              </a:rPr>
              <a:pPr>
                <a:defRPr/>
              </a:pPr>
              <a:t>6</a:t>
            </a:fld>
            <a:endParaRPr lang="en-US" dirty="0">
              <a:solidFill>
                <a:srgbClr val="FFFFFF"/>
              </a:solidFill>
            </a:endParaRPr>
          </a:p>
        </p:txBody>
      </p:sp>
      <p:sp>
        <p:nvSpPr>
          <p:cNvPr id="5" name="Rounded Rectangle 4"/>
          <p:cNvSpPr/>
          <p:nvPr/>
        </p:nvSpPr>
        <p:spPr>
          <a:xfrm>
            <a:off x="1869743" y="4876800"/>
            <a:ext cx="5410200" cy="762000"/>
          </a:xfrm>
          <a:prstGeom prst="round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View a complete list of common eligible expenses on </a:t>
            </a:r>
            <a:r>
              <a:rPr lang="en-US" b="1" dirty="0" smtClean="0">
                <a:solidFill>
                  <a:schemeClr val="bg2"/>
                </a:solidFill>
              </a:rPr>
              <a:t>payflex.com, your </a:t>
            </a:r>
            <a:r>
              <a:rPr lang="en-US" b="1" dirty="0" smtClean="0">
                <a:solidFill>
                  <a:srgbClr val="FFFFFF"/>
                </a:solidFill>
              </a:rPr>
              <a:t>PayFlex member website</a:t>
            </a:r>
            <a:endParaRPr lang="en-US" b="1" dirty="0">
              <a:solidFill>
                <a:srgbClr val="FFFFFF"/>
              </a:solidFill>
            </a:endParaRPr>
          </a:p>
        </p:txBody>
      </p:sp>
      <p:sp>
        <p:nvSpPr>
          <p:cNvPr id="6" name="TextBox 5"/>
          <p:cNvSpPr txBox="1"/>
          <p:nvPr/>
        </p:nvSpPr>
        <p:spPr>
          <a:xfrm>
            <a:off x="269543" y="5657165"/>
            <a:ext cx="8610600" cy="646331"/>
          </a:xfrm>
          <a:prstGeom prst="rect">
            <a:avLst/>
          </a:prstGeom>
          <a:noFill/>
        </p:spPr>
        <p:txBody>
          <a:bodyPr wrap="square" rtlCol="0">
            <a:spAutoFi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This material is for informational purposes only. Eligible expenses and benefits may vary from employer to employer.  In case of a conflict between your plan documents and the information in this material, the plan documents will govern. Please refer to your employer’s Summary Plan Description (“SPD”) for more information about your covered </a:t>
            </a:r>
            <a:r>
              <a:rPr lang="en-US" sz="1200" dirty="0" smtClean="0">
                <a:solidFill>
                  <a:schemeClr val="accent3"/>
                </a:solidFill>
                <a:latin typeface="Tahoma" panose="020B0604030504040204" pitchFamily="34" charset="0"/>
                <a:ea typeface="Tahoma" panose="020B0604030504040204" pitchFamily="34" charset="0"/>
                <a:cs typeface="Tahoma" panose="020B0604030504040204" pitchFamily="34" charset="0"/>
              </a:rPr>
              <a:t>benefits.</a:t>
            </a:r>
            <a:endPar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2" y="2303552"/>
            <a:ext cx="3225798" cy="2420848"/>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703918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Dependent Care FSA</a:t>
            </a:r>
            <a:endParaRPr lang="en-US" dirty="0"/>
          </a:p>
        </p:txBody>
      </p:sp>
      <p:sp>
        <p:nvSpPr>
          <p:cNvPr id="3" name="Content Placeholder 2"/>
          <p:cNvSpPr>
            <a:spLocks noGrp="1"/>
          </p:cNvSpPr>
          <p:nvPr>
            <p:ph idx="1"/>
          </p:nvPr>
        </p:nvSpPr>
        <p:spPr/>
        <p:txBody>
          <a:bodyPr/>
          <a:lstStyle/>
          <a:p>
            <a:r>
              <a:rPr lang="en-US" sz="1800" dirty="0" smtClean="0"/>
              <a:t>A Dependent Care FSA is a great way to save funds for eligible child and adult care expenses.</a:t>
            </a:r>
          </a:p>
          <a:p>
            <a:endParaRPr lang="en-US" sz="1400" dirty="0"/>
          </a:p>
          <a:p>
            <a:pPr marL="342900" indent="-342900">
              <a:buClr>
                <a:schemeClr val="accent1"/>
              </a:buClr>
              <a:buFont typeface="Arial" panose="020B0604020202020204" pitchFamily="34" charset="0"/>
              <a:buChar char="•"/>
            </a:pPr>
            <a:r>
              <a:rPr lang="en-US" sz="1800" b="0" dirty="0" smtClean="0"/>
              <a:t>The IRS annual dependent care FSA limit is </a:t>
            </a:r>
            <a:r>
              <a:rPr lang="en-US" sz="1800" b="0" dirty="0" smtClean="0">
                <a:solidFill>
                  <a:srgbClr val="FF0000"/>
                </a:solidFill>
              </a:rPr>
              <a:t>$5,000 </a:t>
            </a:r>
            <a:r>
              <a:rPr lang="en-US" sz="1800" b="0" dirty="0" smtClean="0"/>
              <a:t>per household/family.</a:t>
            </a:r>
          </a:p>
          <a:p>
            <a:pPr marL="800100" lvl="3" indent="-342900">
              <a:buClr>
                <a:schemeClr val="tx1"/>
              </a:buClr>
              <a:buFont typeface="Arial" panose="020B0604020202020204" pitchFamily="34" charset="0"/>
              <a:buChar char="•"/>
            </a:pPr>
            <a:r>
              <a:rPr lang="en-US" sz="1800" dirty="0" smtClean="0"/>
              <a:t>If you and your spouse each have a dependent care FSA, you can contribute up to </a:t>
            </a:r>
            <a:r>
              <a:rPr lang="en-US" sz="1800" dirty="0" smtClean="0">
                <a:solidFill>
                  <a:srgbClr val="FF0000"/>
                </a:solidFill>
              </a:rPr>
              <a:t>$5,000 </a:t>
            </a:r>
            <a:r>
              <a:rPr lang="en-US" sz="1800" dirty="0" smtClean="0"/>
              <a:t>between the two of you</a:t>
            </a:r>
            <a:r>
              <a:rPr lang="en-US" sz="1800" dirty="0" smtClean="0">
                <a:solidFill>
                  <a:schemeClr val="accent3"/>
                </a:solidFill>
              </a:rPr>
              <a:t>.</a:t>
            </a:r>
          </a:p>
          <a:p>
            <a:pPr marL="800100" lvl="3" indent="-342900">
              <a:buClr>
                <a:schemeClr val="tx1"/>
              </a:buClr>
              <a:buFont typeface="Arial" panose="020B0604020202020204" pitchFamily="34" charset="0"/>
              <a:buChar char="•"/>
            </a:pPr>
            <a:r>
              <a:rPr lang="en-US" sz="1800" dirty="0" smtClean="0">
                <a:solidFill>
                  <a:schemeClr val="bg1"/>
                </a:solidFill>
              </a:rPr>
              <a:t>You need to contribute a minimum of </a:t>
            </a:r>
            <a:r>
              <a:rPr lang="en-US" sz="1800" dirty="0" smtClean="0">
                <a:solidFill>
                  <a:srgbClr val="FF0000"/>
                </a:solidFill>
              </a:rPr>
              <a:t>$40.00/month</a:t>
            </a:r>
          </a:p>
          <a:p>
            <a:pPr marL="342900" indent="-342900">
              <a:buClr>
                <a:schemeClr val="accent1"/>
              </a:buClr>
              <a:buFont typeface="Arial" panose="020B0604020202020204" pitchFamily="34" charset="0"/>
              <a:buChar char="•"/>
            </a:pPr>
            <a:r>
              <a:rPr lang="en-US" sz="1800" b="0" dirty="0" smtClean="0"/>
              <a:t>Eligible expenses are used for:</a:t>
            </a:r>
          </a:p>
          <a:p>
            <a:pPr marL="800100" lvl="3" indent="-342900">
              <a:buClr>
                <a:schemeClr val="tx1"/>
              </a:buClr>
              <a:buFont typeface="Arial" panose="020B0604020202020204" pitchFamily="34" charset="0"/>
              <a:buChar char="•"/>
            </a:pPr>
            <a:r>
              <a:rPr lang="en-US" sz="1800" dirty="0" smtClean="0"/>
              <a:t>Your eligible dependent under age 13.</a:t>
            </a:r>
          </a:p>
          <a:p>
            <a:pPr marL="800100" lvl="3" indent="-342900">
              <a:buClr>
                <a:schemeClr val="tx1"/>
              </a:buClr>
              <a:buFont typeface="Arial" panose="020B0604020202020204" pitchFamily="34" charset="0"/>
              <a:buChar char="•"/>
            </a:pPr>
            <a:r>
              <a:rPr lang="en-US" sz="1800" dirty="0" smtClean="0"/>
              <a:t>Or for a spouse or dependent unable to take care of him/herself</a:t>
            </a:r>
          </a:p>
          <a:p>
            <a:pPr marL="342900" indent="-342900">
              <a:buClr>
                <a:schemeClr val="accent1"/>
              </a:buClr>
              <a:buFont typeface="Arial" panose="020B0604020202020204" pitchFamily="34" charset="0"/>
              <a:buChar char="•"/>
            </a:pPr>
            <a:r>
              <a:rPr lang="en-US" sz="1800" b="0" dirty="0" smtClean="0"/>
              <a:t>To use your funds, you must be working.</a:t>
            </a:r>
          </a:p>
          <a:p>
            <a:pPr marL="800100" lvl="3" indent="-342900">
              <a:buClr>
                <a:schemeClr val="tx1"/>
              </a:buClr>
              <a:buFont typeface="Arial" panose="020B0604020202020204" pitchFamily="34" charset="0"/>
              <a:buChar char="•"/>
            </a:pPr>
            <a:r>
              <a:rPr lang="en-US" sz="1800" dirty="0" smtClean="0"/>
              <a:t>If you are married, your spouse must either be working, looking for work, be a full-time student or incapable of self-care</a:t>
            </a:r>
          </a:p>
          <a:p>
            <a:pPr marL="342900" indent="-342900">
              <a:buClr>
                <a:schemeClr val="accent1"/>
              </a:buClr>
              <a:buFont typeface="Arial" panose="020B0604020202020204" pitchFamily="34" charset="0"/>
              <a:buChar char="•"/>
            </a:pPr>
            <a:r>
              <a:rPr lang="en-US" sz="1800" b="0" dirty="0" smtClean="0"/>
              <a:t>Funds become available as they are deducted from your paycheck, and deposited into your account.</a:t>
            </a:r>
            <a:endParaRPr lang="en-US" sz="1800" b="0" dirty="0"/>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solidFill>
                  <a:srgbClr val="FFFFFF"/>
                </a:solidFill>
              </a:rPr>
              <a:pPr>
                <a:defRPr/>
              </a:pPr>
              <a:t>7</a:t>
            </a:fld>
            <a:endParaRPr lang="en-US" dirty="0">
              <a:solidFill>
                <a:srgbClr val="FFFFFF"/>
              </a:solidFill>
            </a:endParaRPr>
          </a:p>
        </p:txBody>
      </p:sp>
    </p:spTree>
    <p:extLst>
      <p:ext uri="{BB962C8B-B14F-4D97-AF65-F5344CB8AC3E}">
        <p14:creationId xmlns:p14="http://schemas.microsoft.com/office/powerpoint/2010/main" val="287607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832" y="381000"/>
            <a:ext cx="2631822" cy="190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
            </a:r>
            <a:br>
              <a:rPr lang="en-US" dirty="0" smtClean="0"/>
            </a:br>
            <a:r>
              <a:rPr lang="en-US" dirty="0" smtClean="0"/>
              <a:t>Dependent Care FSA	</a:t>
            </a:r>
            <a:endParaRPr lang="en-US" dirty="0"/>
          </a:p>
        </p:txBody>
      </p:sp>
      <p:sp>
        <p:nvSpPr>
          <p:cNvPr id="3" name="Content Placeholder 2"/>
          <p:cNvSpPr>
            <a:spLocks noGrp="1"/>
          </p:cNvSpPr>
          <p:nvPr>
            <p:ph idx="1"/>
          </p:nvPr>
        </p:nvSpPr>
        <p:spPr>
          <a:xfrm>
            <a:off x="274639" y="1530350"/>
            <a:ext cx="5440361" cy="4525963"/>
          </a:xfrm>
        </p:spPr>
        <p:txBody>
          <a:bodyPr/>
          <a:lstStyle/>
          <a:p>
            <a:r>
              <a:rPr lang="en-US" sz="2000" dirty="0" smtClean="0"/>
              <a:t>Some common eligible expenses include:</a:t>
            </a:r>
          </a:p>
          <a:p>
            <a:pPr marL="342900" indent="-342900">
              <a:buClr>
                <a:schemeClr val="accent1"/>
              </a:buClr>
              <a:buFont typeface="Arial" panose="020B0604020202020204" pitchFamily="34" charset="0"/>
              <a:buChar char="•"/>
            </a:pPr>
            <a:r>
              <a:rPr lang="en-US" sz="2000" b="0" dirty="0" smtClean="0"/>
              <a:t>Child and adult day care</a:t>
            </a:r>
          </a:p>
          <a:p>
            <a:pPr marL="342900" indent="-342900">
              <a:buClr>
                <a:schemeClr val="accent1"/>
              </a:buClr>
              <a:buFont typeface="Arial" panose="020B0604020202020204" pitchFamily="34" charset="0"/>
              <a:buChar char="•"/>
            </a:pPr>
            <a:r>
              <a:rPr lang="en-US" sz="2000" b="0" dirty="0" smtClean="0"/>
              <a:t>In-home provider (this can’t be your child under age 19, or someone you claim as a tax dependent)</a:t>
            </a:r>
          </a:p>
          <a:p>
            <a:pPr marL="342900" indent="-342900">
              <a:buClr>
                <a:schemeClr val="accent1"/>
              </a:buClr>
              <a:buFont typeface="Arial" panose="020B0604020202020204" pitchFamily="34" charset="0"/>
              <a:buChar char="•"/>
            </a:pPr>
            <a:r>
              <a:rPr lang="en-US" sz="2000" b="0" dirty="0" smtClean="0"/>
              <a:t>Summer camps (not overnight)</a:t>
            </a:r>
          </a:p>
          <a:p>
            <a:pPr marL="342900" indent="-342900">
              <a:buClr>
                <a:schemeClr val="accent1"/>
              </a:buClr>
              <a:buFont typeface="Arial" panose="020B0604020202020204" pitchFamily="34" charset="0"/>
              <a:buChar char="•"/>
            </a:pPr>
            <a:r>
              <a:rPr lang="en-US" sz="2000" b="0" dirty="0" smtClean="0"/>
              <a:t>Tuition through preschool</a:t>
            </a:r>
          </a:p>
          <a:p>
            <a:pPr marL="342900" indent="-342900">
              <a:buClr>
                <a:schemeClr val="accent1"/>
              </a:buClr>
              <a:buFont typeface="Arial" panose="020B0604020202020204" pitchFamily="34" charset="0"/>
              <a:buChar char="•"/>
            </a:pPr>
            <a:r>
              <a:rPr lang="en-US" sz="2000" b="0" dirty="0" smtClean="0"/>
              <a:t>Before and after school care</a:t>
            </a:r>
          </a:p>
          <a:p>
            <a:pPr marL="342900" indent="-342900">
              <a:buFont typeface="Arial" panose="020B0604020202020204" pitchFamily="34" charset="0"/>
              <a:buChar char="•"/>
            </a:pPr>
            <a:endParaRPr lang="en-US" b="0" dirty="0"/>
          </a:p>
          <a:p>
            <a:endParaRPr lang="en-US" b="0" dirty="0"/>
          </a:p>
        </p:txBody>
      </p:sp>
      <p:sp>
        <p:nvSpPr>
          <p:cNvPr id="4" name="Slide Number Placeholder 3"/>
          <p:cNvSpPr>
            <a:spLocks noGrp="1"/>
          </p:cNvSpPr>
          <p:nvPr>
            <p:ph type="sldNum" sz="quarter" idx="10"/>
          </p:nvPr>
        </p:nvSpPr>
        <p:spPr/>
        <p:txBody>
          <a:bodyPr/>
          <a:lstStyle/>
          <a:p>
            <a:pPr>
              <a:defRPr/>
            </a:pPr>
            <a:fld id="{411F3B2F-93AC-4250-AFD3-E609495FC9F2}" type="slidenum">
              <a:rPr lang="en-US" smtClean="0">
                <a:solidFill>
                  <a:srgbClr val="FFFFFF"/>
                </a:solidFill>
              </a:rPr>
              <a:pPr>
                <a:defRPr/>
              </a:pPr>
              <a:t>8</a:t>
            </a:fld>
            <a:endParaRPr lang="en-US" dirty="0">
              <a:solidFill>
                <a:srgbClr val="FFFFFF"/>
              </a:solidFill>
            </a:endParaRPr>
          </a:p>
        </p:txBody>
      </p:sp>
      <p:sp>
        <p:nvSpPr>
          <p:cNvPr id="6" name="TextBox 5"/>
          <p:cNvSpPr txBox="1"/>
          <p:nvPr/>
        </p:nvSpPr>
        <p:spPr>
          <a:xfrm>
            <a:off x="228600" y="5562600"/>
            <a:ext cx="8534400" cy="923330"/>
          </a:xfrm>
          <a:prstGeom prst="rect">
            <a:avLst/>
          </a:prstGeom>
          <a:noFill/>
        </p:spPr>
        <p:txBody>
          <a:bodyPr wrap="square" rtlCol="0">
            <a:spAutoFi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This material is for informational purposes only. Eligible expenses and benefits may vary from employer to employer.  In case of a conflict between your plan documents and the information in this material, the plan documents will govern. Please refer to your employer’s Summary Plan Description (“SPD”) for more information about your covered </a:t>
            </a:r>
            <a:r>
              <a:rPr lang="en-US" sz="1200" dirty="0" smtClean="0">
                <a:solidFill>
                  <a:schemeClr val="accent3"/>
                </a:solidFill>
                <a:latin typeface="Tahoma" panose="020B0604030504040204" pitchFamily="34" charset="0"/>
                <a:ea typeface="Tahoma" panose="020B0604030504040204" pitchFamily="34" charset="0"/>
                <a:cs typeface="Tahoma" panose="020B0604030504040204" pitchFamily="34" charset="0"/>
              </a:rPr>
              <a:t>benefits.</a:t>
            </a:r>
            <a:endParaRPr lang="en-US" sz="12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endParaRPr>
          </a:p>
        </p:txBody>
      </p:sp>
      <p:sp>
        <p:nvSpPr>
          <p:cNvPr id="7" name="Rounded Rectangle 6"/>
          <p:cNvSpPr/>
          <p:nvPr/>
        </p:nvSpPr>
        <p:spPr>
          <a:xfrm>
            <a:off x="1869743" y="4648200"/>
            <a:ext cx="5410200" cy="762000"/>
          </a:xfrm>
          <a:prstGeom prst="round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View a complete list of common eligible expenses on </a:t>
            </a:r>
            <a:r>
              <a:rPr lang="en-US" b="1" dirty="0">
                <a:solidFill>
                  <a:schemeClr val="bg2"/>
                </a:solidFill>
              </a:rPr>
              <a:t>payflex.com, </a:t>
            </a:r>
            <a:r>
              <a:rPr lang="en-US" b="1" dirty="0" smtClean="0">
                <a:solidFill>
                  <a:srgbClr val="FFFFFF"/>
                </a:solidFill>
              </a:rPr>
              <a:t>your PayFlex member website</a:t>
            </a:r>
            <a:endParaRPr lang="en-US" b="1" dirty="0">
              <a:solidFill>
                <a:srgbClr val="FFFF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8" y="2514600"/>
            <a:ext cx="2524877" cy="1981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48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
            </a:r>
            <a:br>
              <a:rPr lang="en-US" dirty="0" smtClean="0"/>
            </a:br>
            <a:r>
              <a:rPr lang="en-US" dirty="0" smtClean="0"/>
              <a:t>FSA Contributions &amp; Using your Funds</a:t>
            </a:r>
            <a:endParaRPr lang="en-US" dirty="0"/>
          </a:p>
        </p:txBody>
      </p:sp>
    </p:spTree>
    <p:extLst>
      <p:ext uri="{BB962C8B-B14F-4D97-AF65-F5344CB8AC3E}">
        <p14:creationId xmlns:p14="http://schemas.microsoft.com/office/powerpoint/2010/main" val="257547774"/>
      </p:ext>
    </p:extLst>
  </p:cSld>
  <p:clrMapOvr>
    <a:masterClrMapping/>
  </p:clrMapOvr>
</p:sld>
</file>

<file path=ppt/theme/theme1.xml><?xml version="1.0" encoding="utf-8"?>
<a:theme xmlns:a="http://schemas.openxmlformats.org/drawingml/2006/main" name="13_MASTER CRANBERRY cover, text and section slides">
  <a:themeElements>
    <a:clrScheme name="Custom 1">
      <a:dk1>
        <a:srgbClr val="000000"/>
      </a:dk1>
      <a:lt1>
        <a:srgbClr val="000000"/>
      </a:lt1>
      <a:dk2>
        <a:srgbClr val="FFFFFF"/>
      </a:dk2>
      <a:lt2>
        <a:srgbClr val="FFFFFF"/>
      </a:lt2>
      <a:accent1>
        <a:srgbClr val="09A99C"/>
      </a:accent1>
      <a:accent2>
        <a:srgbClr val="DD5752"/>
      </a:accent2>
      <a:accent3>
        <a:srgbClr val="23304D"/>
      </a:accent3>
      <a:accent4>
        <a:srgbClr val="7C7C7C"/>
      </a:accent4>
      <a:accent5>
        <a:srgbClr val="0B84C3"/>
      </a:accent5>
      <a:accent6>
        <a:srgbClr val="A05BA4"/>
      </a:accent6>
      <a:hlink>
        <a:srgbClr val="09A99C"/>
      </a:hlink>
      <a:folHlink>
        <a:srgbClr val="7F7F7F"/>
      </a:folHlink>
    </a:clrScheme>
    <a:fontScheme name="New Logo Master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Logo 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Logo 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Logo 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Logo 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Logo 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Logo 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Logo 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Logo 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Logo 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Logo 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Logo 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Logo 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Logo Master Slide 13">
        <a:dk1>
          <a:srgbClr val="000000"/>
        </a:dk1>
        <a:lt1>
          <a:srgbClr val="FFFFFF"/>
        </a:lt1>
        <a:dk2>
          <a:srgbClr val="F47721"/>
        </a:dk2>
        <a:lt2>
          <a:srgbClr val="D50962"/>
        </a:lt2>
        <a:accent1>
          <a:srgbClr val="7AC143"/>
        </a:accent1>
        <a:accent2>
          <a:srgbClr val="00A78E"/>
        </a:accent2>
        <a:accent3>
          <a:srgbClr val="FFFFFF"/>
        </a:accent3>
        <a:accent4>
          <a:srgbClr val="000000"/>
        </a:accent4>
        <a:accent5>
          <a:srgbClr val="BEDDB0"/>
        </a:accent5>
        <a:accent6>
          <a:srgbClr val="009780"/>
        </a:accent6>
        <a:hlink>
          <a:srgbClr val="7D3F98"/>
        </a:hlink>
        <a:folHlink>
          <a:srgbClr val="00BCE4"/>
        </a:folHlink>
      </a:clrScheme>
      <a:clrMap bg1="lt1" tx1="dk1" bg2="lt2" tx2="dk2" accent1="accent1" accent2="accent2" accent3="accent3" accent4="accent4" accent5="accent5" accent6="accent6" hlink="hlink" folHlink="folHlink"/>
    </a:extraClrScheme>
    <a:extraClrScheme>
      <a:clrScheme name="New Logo Master Slide 14">
        <a:dk1>
          <a:srgbClr val="000000"/>
        </a:dk1>
        <a:lt1>
          <a:srgbClr val="FFFFFF"/>
        </a:lt1>
        <a:dk2>
          <a:srgbClr val="D20962"/>
        </a:dk2>
        <a:lt2>
          <a:srgbClr val="F47721"/>
        </a:lt2>
        <a:accent1>
          <a:srgbClr val="7AC143"/>
        </a:accent1>
        <a:accent2>
          <a:srgbClr val="00A78E"/>
        </a:accent2>
        <a:accent3>
          <a:srgbClr val="FFFFFF"/>
        </a:accent3>
        <a:accent4>
          <a:srgbClr val="000000"/>
        </a:accent4>
        <a:accent5>
          <a:srgbClr val="BEDDB0"/>
        </a:accent5>
        <a:accent6>
          <a:srgbClr val="009780"/>
        </a:accent6>
        <a:hlink>
          <a:srgbClr val="7D3F98"/>
        </a:hlink>
        <a:folHlink>
          <a:srgbClr val="00BC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4B6A74465B1448B75724A849139A9F" ma:contentTypeVersion="5" ma:contentTypeDescription="Create a new document." ma:contentTypeScope="" ma:versionID="843b9287754fe3f2b3b088a39f925002">
  <xsd:schema xmlns:xsd="http://www.w3.org/2001/XMLSchema" xmlns:xs="http://www.w3.org/2001/XMLSchema" xmlns:p="http://schemas.microsoft.com/office/2006/metadata/properties" targetNamespace="http://schemas.microsoft.com/office/2006/metadata/properties" ma:root="true" ma:fieldsID="98ab5f9c33e7abc3d8b04b0abca4fc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0CE0D5-FB95-4411-B3A7-AD906EF8935F}">
  <ds:schemaRefs>
    <ds:schemaRef ds:uri="http://schemas.microsoft.com/sharepoint/v3/contenttype/forms"/>
  </ds:schemaRefs>
</ds:datastoreItem>
</file>

<file path=customXml/itemProps2.xml><?xml version="1.0" encoding="utf-8"?>
<ds:datastoreItem xmlns:ds="http://schemas.openxmlformats.org/officeDocument/2006/customXml" ds:itemID="{7E34C984-DC19-4D19-9E33-B0559B5FA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FC077D7-6D01-48D7-8490-0129564EDBF2}">
  <ds:schemaRef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28424</TotalTime>
  <Words>1822</Words>
  <Application>Microsoft Office PowerPoint</Application>
  <PresentationFormat>On-screen Show (4:3)</PresentationFormat>
  <Paragraphs>235</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13_MASTER CRANBERRY cover, text and section slides</vt:lpstr>
      <vt:lpstr>Tax Advantaged  Accounts </vt:lpstr>
      <vt:lpstr> Today’s presentation will cover: </vt:lpstr>
      <vt:lpstr> What’s a Flexible Spending Account?</vt:lpstr>
      <vt:lpstr> What’s the benefit of an FSA?</vt:lpstr>
      <vt:lpstr> Health Care FSA </vt:lpstr>
      <vt:lpstr> Health Care FSA Expenses </vt:lpstr>
      <vt:lpstr> Dependent Care FSA</vt:lpstr>
      <vt:lpstr> Dependent Care FSA </vt:lpstr>
      <vt:lpstr> FSA Contributions &amp; Using your Funds</vt:lpstr>
      <vt:lpstr> Your FSA Contributions</vt:lpstr>
      <vt:lpstr> How to use your FSA funds</vt:lpstr>
      <vt:lpstr> A little more about the   PayFlex Card®</vt:lpstr>
      <vt:lpstr> The PayFlex Card®</vt:lpstr>
      <vt:lpstr> Requests for Documentation</vt:lpstr>
      <vt:lpstr> It’s easy to get started</vt:lpstr>
      <vt:lpstr> payflex.com – your member website</vt:lpstr>
      <vt:lpstr> payflex.com</vt:lpstr>
      <vt:lpstr> PayFlex videos to help you learn</vt:lpstr>
      <vt:lpstr> PayFlex Mobile® App</vt:lpstr>
      <vt:lpstr> PayFlex Mobile®</vt:lpstr>
      <vt:lpstr>We’re here  to help! </vt:lpstr>
    </vt:vector>
  </TitlesOfParts>
  <Company>Aetna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Courchaine</dc:creator>
  <cp:lastModifiedBy>Galvan, Liz</cp:lastModifiedBy>
  <cp:revision>1002</cp:revision>
  <cp:lastPrinted>2015-07-09T19:57:18Z</cp:lastPrinted>
  <dcterms:created xsi:type="dcterms:W3CDTF">2014-08-07T18:14:05Z</dcterms:created>
  <dcterms:modified xsi:type="dcterms:W3CDTF">2016-07-08T13:46:38Z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0x010100824B6A74465B1448B75724A849139A9F</vt:lpwstr>
  </property>
</Properties>
</file>