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Default Extension="xlsx" ContentType="application/vnd.openxmlformats-officedocument.spreadsheetml.sheet"/>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7" r:id="rId3"/>
    <p:sldId id="297" r:id="rId4"/>
    <p:sldId id="258" r:id="rId5"/>
    <p:sldId id="305" r:id="rId6"/>
    <p:sldId id="306" r:id="rId7"/>
    <p:sldId id="307" r:id="rId8"/>
    <p:sldId id="308" r:id="rId9"/>
    <p:sldId id="310" r:id="rId10"/>
    <p:sldId id="311" r:id="rId11"/>
    <p:sldId id="298" r:id="rId12"/>
    <p:sldId id="259" r:id="rId13"/>
    <p:sldId id="299" r:id="rId14"/>
    <p:sldId id="300" r:id="rId15"/>
    <p:sldId id="261" r:id="rId16"/>
    <p:sldId id="301" r:id="rId17"/>
    <p:sldId id="293" r:id="rId18"/>
    <p:sldId id="295" r:id="rId19"/>
    <p:sldId id="302" r:id="rId20"/>
    <p:sldId id="294" r:id="rId21"/>
    <p:sldId id="303" r:id="rId22"/>
    <p:sldId id="277" r:id="rId23"/>
    <p:sldId id="281" r:id="rId24"/>
    <p:sldId id="317" r:id="rId25"/>
    <p:sldId id="296" r:id="rId26"/>
    <p:sldId id="265" r:id="rId27"/>
    <p:sldId id="267" r:id="rId28"/>
    <p:sldId id="278" r:id="rId29"/>
    <p:sldId id="268" r:id="rId30"/>
    <p:sldId id="269" r:id="rId31"/>
    <p:sldId id="282" r:id="rId32"/>
    <p:sldId id="283" r:id="rId33"/>
    <p:sldId id="270" r:id="rId34"/>
    <p:sldId id="279" r:id="rId35"/>
    <p:sldId id="312" r:id="rId36"/>
    <p:sldId id="284" r:id="rId37"/>
    <p:sldId id="276" r:id="rId38"/>
    <p:sldId id="273" r:id="rId39"/>
    <p:sldId id="285" r:id="rId40"/>
    <p:sldId id="286" r:id="rId41"/>
    <p:sldId id="304" r:id="rId42"/>
    <p:sldId id="274" r:id="rId43"/>
    <p:sldId id="275" r:id="rId44"/>
    <p:sldId id="313" r:id="rId45"/>
    <p:sldId id="314" r:id="rId46"/>
    <p:sldId id="315" r:id="rId47"/>
    <p:sldId id="316"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73" d="100"/>
          <a:sy n="73" d="100"/>
        </p:scale>
        <p:origin x="-82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F5EF3A-718E-464C-8EB7-54D574EB6FBD}" type="datetimeFigureOut">
              <a:rPr lang="en-US" smtClean="0"/>
              <a:pPr/>
              <a:t>5/25/2011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511372-4C29-417D-8974-7D84542123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B511372-4C29-417D-8974-7D845421237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r>
              <a:rPr lang="en-US" smtClean="0"/>
              <a:t>04/26/2011</a:t>
            </a:r>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Created by The Texas A&amp;M University System Risk Management Office</a:t>
            </a:r>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C038B66-E554-40D5-9E38-1876DD7B0F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04/26/2011</a:t>
            </a:r>
            <a:endParaRPr lang="en-US" dirty="0"/>
          </a:p>
        </p:txBody>
      </p:sp>
      <p:sp>
        <p:nvSpPr>
          <p:cNvPr id="5" name="Footer Placeholder 4"/>
          <p:cNvSpPr>
            <a:spLocks noGrp="1"/>
          </p:cNvSpPr>
          <p:nvPr>
            <p:ph type="ftr" sz="quarter" idx="11"/>
          </p:nvPr>
        </p:nvSpPr>
        <p:spPr/>
        <p:txBody>
          <a:bodyPr/>
          <a:lstStyle/>
          <a:p>
            <a:r>
              <a:rPr lang="en-US" smtClean="0"/>
              <a:t>Created by The Texas A&amp;M University System Risk Management Office</a:t>
            </a:r>
            <a:endParaRPr lang="en-US" dirty="0"/>
          </a:p>
        </p:txBody>
      </p:sp>
      <p:sp>
        <p:nvSpPr>
          <p:cNvPr id="6" name="Slide Number Placeholder 5"/>
          <p:cNvSpPr>
            <a:spLocks noGrp="1"/>
          </p:cNvSpPr>
          <p:nvPr>
            <p:ph type="sldNum" sz="quarter" idx="12"/>
          </p:nvPr>
        </p:nvSpPr>
        <p:spPr/>
        <p:txBody>
          <a:bodyPr/>
          <a:lstStyle/>
          <a:p>
            <a:fld id="{6C038B66-E554-40D5-9E38-1876DD7B0F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04/26/2011</a:t>
            </a:r>
            <a:endParaRPr lang="en-US" dirty="0"/>
          </a:p>
        </p:txBody>
      </p:sp>
      <p:sp>
        <p:nvSpPr>
          <p:cNvPr id="5" name="Footer Placeholder 4"/>
          <p:cNvSpPr>
            <a:spLocks noGrp="1"/>
          </p:cNvSpPr>
          <p:nvPr>
            <p:ph type="ftr" sz="quarter" idx="11"/>
          </p:nvPr>
        </p:nvSpPr>
        <p:spPr/>
        <p:txBody>
          <a:bodyPr/>
          <a:lstStyle/>
          <a:p>
            <a:r>
              <a:rPr lang="en-US" smtClean="0"/>
              <a:t>Created by The Texas A&amp;M University System Risk Management Office</a:t>
            </a:r>
            <a:endParaRPr lang="en-US" dirty="0"/>
          </a:p>
        </p:txBody>
      </p:sp>
      <p:sp>
        <p:nvSpPr>
          <p:cNvPr id="6" name="Slide Number Placeholder 5"/>
          <p:cNvSpPr>
            <a:spLocks noGrp="1"/>
          </p:cNvSpPr>
          <p:nvPr>
            <p:ph type="sldNum" sz="quarter" idx="12"/>
          </p:nvPr>
        </p:nvSpPr>
        <p:spPr/>
        <p:txBody>
          <a:bodyPr/>
          <a:lstStyle/>
          <a:p>
            <a:fld id="{6C038B66-E554-40D5-9E38-1876DD7B0F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r>
              <a:rPr lang="en-US" smtClean="0"/>
              <a:t>04/26/2011</a:t>
            </a:r>
            <a:endParaRPr lang="en-US" dirty="0"/>
          </a:p>
        </p:txBody>
      </p:sp>
      <p:sp>
        <p:nvSpPr>
          <p:cNvPr id="5" name="Footer Placeholder 4"/>
          <p:cNvSpPr>
            <a:spLocks noGrp="1"/>
          </p:cNvSpPr>
          <p:nvPr>
            <p:ph type="ftr" sz="quarter" idx="11"/>
          </p:nvPr>
        </p:nvSpPr>
        <p:spPr>
          <a:xfrm>
            <a:off x="457200" y="6480969"/>
            <a:ext cx="4260056" cy="300831"/>
          </a:xfrm>
        </p:spPr>
        <p:txBody>
          <a:bodyPr/>
          <a:lstStyle/>
          <a:p>
            <a:r>
              <a:rPr lang="en-US" smtClean="0"/>
              <a:t>Created by The Texas A&amp;M University System Risk Management Office</a:t>
            </a:r>
            <a:endParaRPr lang="en-US" dirty="0"/>
          </a:p>
        </p:txBody>
      </p:sp>
      <p:sp>
        <p:nvSpPr>
          <p:cNvPr id="6" name="Slide Number Placeholder 5"/>
          <p:cNvSpPr>
            <a:spLocks noGrp="1"/>
          </p:cNvSpPr>
          <p:nvPr>
            <p:ph type="sldNum" sz="quarter" idx="12"/>
          </p:nvPr>
        </p:nvSpPr>
        <p:spPr/>
        <p:txBody>
          <a:bodyPr/>
          <a:lstStyle/>
          <a:p>
            <a:fld id="{6C038B66-E554-40D5-9E38-1876DD7B0F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r>
              <a:rPr lang="en-US" smtClean="0"/>
              <a:t>04/26/2011</a:t>
            </a:r>
            <a:endParaRPr lang="en-US" dirty="0"/>
          </a:p>
        </p:txBody>
      </p:sp>
      <p:sp>
        <p:nvSpPr>
          <p:cNvPr id="5" name="Footer Placeholder 4"/>
          <p:cNvSpPr>
            <a:spLocks noGrp="1"/>
          </p:cNvSpPr>
          <p:nvPr>
            <p:ph type="ftr" sz="quarter" idx="11"/>
          </p:nvPr>
        </p:nvSpPr>
        <p:spPr>
          <a:xfrm>
            <a:off x="2619376" y="6480969"/>
            <a:ext cx="4260056" cy="300831"/>
          </a:xfrm>
        </p:spPr>
        <p:txBody>
          <a:bodyPr/>
          <a:lstStyle/>
          <a:p>
            <a:r>
              <a:rPr lang="en-US" smtClean="0"/>
              <a:t>Created by The Texas A&amp;M University System Risk Management Office</a:t>
            </a:r>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6C038B66-E554-40D5-9E38-1876DD7B0F3B}"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r>
              <a:rPr lang="en-US" smtClean="0"/>
              <a:t>04/26/2011</a:t>
            </a:r>
            <a:endParaRPr lang="en-US" dirty="0"/>
          </a:p>
        </p:txBody>
      </p:sp>
      <p:sp>
        <p:nvSpPr>
          <p:cNvPr id="6" name="Footer Placeholder 5"/>
          <p:cNvSpPr>
            <a:spLocks noGrp="1"/>
          </p:cNvSpPr>
          <p:nvPr>
            <p:ph type="ftr" sz="quarter" idx="11"/>
          </p:nvPr>
        </p:nvSpPr>
        <p:spPr>
          <a:xfrm>
            <a:off x="457200" y="6480969"/>
            <a:ext cx="4260056" cy="301752"/>
          </a:xfrm>
        </p:spPr>
        <p:txBody>
          <a:bodyPr/>
          <a:lstStyle/>
          <a:p>
            <a:r>
              <a:rPr lang="en-US" smtClean="0"/>
              <a:t>Created by The Texas A&amp;M University System Risk Management Office</a:t>
            </a:r>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6C038B66-E554-40D5-9E38-1876DD7B0F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r>
              <a:rPr lang="en-US" smtClean="0"/>
              <a:t>04/26/2011</a:t>
            </a:r>
            <a:endParaRPr lang="en-US" dirty="0"/>
          </a:p>
        </p:txBody>
      </p:sp>
      <p:sp>
        <p:nvSpPr>
          <p:cNvPr id="8" name="Footer Placeholder 7"/>
          <p:cNvSpPr>
            <a:spLocks noGrp="1"/>
          </p:cNvSpPr>
          <p:nvPr>
            <p:ph type="ftr" sz="quarter" idx="11"/>
          </p:nvPr>
        </p:nvSpPr>
        <p:spPr>
          <a:xfrm>
            <a:off x="457200" y="6480969"/>
            <a:ext cx="4261104" cy="301752"/>
          </a:xfrm>
        </p:spPr>
        <p:txBody>
          <a:bodyPr/>
          <a:lstStyle/>
          <a:p>
            <a:r>
              <a:rPr lang="en-US" smtClean="0"/>
              <a:t>Created by The Texas A&amp;M University System Risk Management Office</a:t>
            </a:r>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C038B66-E554-40D5-9E38-1876DD7B0F3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04/26/2011</a:t>
            </a:r>
            <a:endParaRPr lang="en-US" dirty="0"/>
          </a:p>
        </p:txBody>
      </p:sp>
      <p:sp>
        <p:nvSpPr>
          <p:cNvPr id="4" name="Footer Placeholder 3"/>
          <p:cNvSpPr>
            <a:spLocks noGrp="1"/>
          </p:cNvSpPr>
          <p:nvPr>
            <p:ph type="ftr" sz="quarter" idx="11"/>
          </p:nvPr>
        </p:nvSpPr>
        <p:spPr/>
        <p:txBody>
          <a:bodyPr/>
          <a:lstStyle/>
          <a:p>
            <a:r>
              <a:rPr lang="en-US" smtClean="0"/>
              <a:t>Created by The Texas A&amp;M University System Risk Management Office</a:t>
            </a:r>
            <a:endParaRPr lang="en-US" dirty="0"/>
          </a:p>
        </p:txBody>
      </p:sp>
      <p:sp>
        <p:nvSpPr>
          <p:cNvPr id="5" name="Slide Number Placeholder 4"/>
          <p:cNvSpPr>
            <a:spLocks noGrp="1"/>
          </p:cNvSpPr>
          <p:nvPr>
            <p:ph type="sldNum" sz="quarter" idx="12"/>
          </p:nvPr>
        </p:nvSpPr>
        <p:spPr/>
        <p:txBody>
          <a:bodyPr/>
          <a:lstStyle/>
          <a:p>
            <a:fld id="{6C038B66-E554-40D5-9E38-1876DD7B0F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r>
              <a:rPr lang="en-US" smtClean="0"/>
              <a:t>04/26/2011</a:t>
            </a:r>
            <a:endParaRPr lang="en-US" dirty="0"/>
          </a:p>
        </p:txBody>
      </p:sp>
      <p:sp>
        <p:nvSpPr>
          <p:cNvPr id="3" name="Footer Placeholder 2"/>
          <p:cNvSpPr>
            <a:spLocks noGrp="1"/>
          </p:cNvSpPr>
          <p:nvPr>
            <p:ph type="ftr" sz="quarter" idx="11"/>
          </p:nvPr>
        </p:nvSpPr>
        <p:spPr>
          <a:xfrm>
            <a:off x="457200" y="6481890"/>
            <a:ext cx="4260056" cy="300831"/>
          </a:xfrm>
        </p:spPr>
        <p:txBody>
          <a:bodyPr/>
          <a:lstStyle/>
          <a:p>
            <a:r>
              <a:rPr lang="en-US" smtClean="0"/>
              <a:t>Created by The Texas A&amp;M University System Risk Management Office</a:t>
            </a:r>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6C038B66-E554-40D5-9E38-1876DD7B0F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r>
              <a:rPr lang="en-US" smtClean="0"/>
              <a:t>04/26/2011</a:t>
            </a:r>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Created by The Texas A&amp;M University System Risk Management Office</a:t>
            </a:r>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C038B66-E554-40D5-9E38-1876DD7B0F3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r>
              <a:rPr lang="en-US" smtClean="0"/>
              <a:t>04/26/2011</a:t>
            </a:r>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Created by The Texas A&amp;M University System Risk Management Office</a:t>
            </a:r>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C038B66-E554-40D5-9E38-1876DD7B0F3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r>
              <a:rPr lang="en-US" smtClean="0"/>
              <a:t>04/26/2011</a:t>
            </a:r>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Created by The Texas A&amp;M University System Risk Management Office</a:t>
            </a:r>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C038B66-E554-40D5-9E38-1876DD7B0F3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info.sos.state.tx.us/pls/pub/readtac$ext.ViewTAC?tac_view=2&amp;ti=25" TargetMode="External"/><Relationship Id="rId2" Type="http://schemas.openxmlformats.org/officeDocument/2006/relationships/hyperlink" Target="http://www.sos.state.tx.us/tac/" TargetMode="External"/><Relationship Id="rId1" Type="http://schemas.openxmlformats.org/officeDocument/2006/relationships/slideLayout" Target="../slideLayouts/slideLayout2.xml"/><Relationship Id="rId6" Type="http://schemas.openxmlformats.org/officeDocument/2006/relationships/hyperlink" Target="http://info.sos.state.tx.us/pls/pub/readtac$ext.ViewTAC?tac_view=5&amp;ti=25&amp;pt=1&amp;ch=265&amp;sch=B&amp;rl=Y" TargetMode="External"/><Relationship Id="rId5" Type="http://schemas.openxmlformats.org/officeDocument/2006/relationships/hyperlink" Target="http://info.sos.state.tx.us/pls/pub/readtac$ext.ViewTAC?tac_view=4&amp;ti=25&amp;pt=1&amp;ch=265" TargetMode="External"/><Relationship Id="rId4" Type="http://schemas.openxmlformats.org/officeDocument/2006/relationships/hyperlink" Target="http://info.sos.state.tx.us/pls/pub/readtac$ext.ViewTAC?tac_view=3&amp;ti=25&amp;pt=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dshs.state.tx.us/WorkArea/linkit.aspx?LinkIdentifier=id&amp;ItemID=4774" TargetMode="External"/><Relationship Id="rId2" Type="http://schemas.openxmlformats.org/officeDocument/2006/relationships/hyperlink" Target="http://www.dshs.state.tx.us/WorkArea/linkit.aspx?LinkIdentifier=id&amp;ItemID=477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cacamps.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Office_PowerPoint_Presentation2.ppt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2.xml.rels><?xml version="1.0" encoding="UTF-8" standalone="yes"?>
<Relationships xmlns="http://schemas.openxmlformats.org/package/2006/relationships"><Relationship Id="rId2" Type="http://schemas.openxmlformats.org/officeDocument/2006/relationships/hyperlink" Target="http://www.acacamps.org/members/jobdesc/title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nsopw.gov/Core/Portal.asp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tamus.edu/assets/files/legal/doc/WAIVER-INDEMN-MEDICALAUTH-OGCFORM-2006-08-29.doc"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Office_Excel_Worksheet5.xls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package" Target="../embeddings/Microsoft_Office_Excel_Worksheet7.xlsx"/><Relationship Id="rId4" Type="http://schemas.openxmlformats.org/officeDocument/2006/relationships/oleObject" Target="../embeddings/Microsoft_Office_Excel_97-2003_Worksheet2.xls"/></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Summer Camp Policies &amp; Procedures</a:t>
            </a:r>
            <a:endParaRPr lang="en-US" dirty="0"/>
          </a:p>
        </p:txBody>
      </p:sp>
      <p:sp>
        <p:nvSpPr>
          <p:cNvPr id="3" name="Subtitle 2"/>
          <p:cNvSpPr>
            <a:spLocks noGrp="1"/>
          </p:cNvSpPr>
          <p:nvPr>
            <p:ph type="subTitle" idx="1"/>
          </p:nvPr>
        </p:nvSpPr>
        <p:spPr/>
        <p:txBody>
          <a:bodyPr/>
          <a:lstStyle/>
          <a:p>
            <a:r>
              <a:rPr lang="en-US" b="1" dirty="0" smtClean="0"/>
              <a:t>A Risk Assessment of Camp Operations within The Texas A&amp;M University System</a:t>
            </a:r>
            <a:endParaRPr lang="en-US" b="1" dirty="0"/>
          </a:p>
        </p:txBody>
      </p:sp>
      <p:sp>
        <p:nvSpPr>
          <p:cNvPr id="7" name="TextBox 6"/>
          <p:cNvSpPr txBox="1"/>
          <p:nvPr/>
        </p:nvSpPr>
        <p:spPr>
          <a:xfrm>
            <a:off x="0" y="5867400"/>
            <a:ext cx="7924800" cy="276999"/>
          </a:xfrm>
          <a:prstGeom prst="rect">
            <a:avLst/>
          </a:prstGeom>
          <a:noFill/>
        </p:spPr>
        <p:txBody>
          <a:bodyPr wrap="square" rtlCol="0">
            <a:spAutoFit/>
          </a:bodyPr>
          <a:lstStyle/>
          <a:p>
            <a:r>
              <a:rPr lang="en-US" sz="1200" dirty="0" smtClean="0"/>
              <a:t>Presentation created by Texas A&amp;M University System Risk Manager Henry Judah 04/26/2011</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Audit Findings</a:t>
            </a:r>
            <a:endParaRPr lang="en-US" dirty="0"/>
          </a:p>
        </p:txBody>
      </p:sp>
      <p:sp>
        <p:nvSpPr>
          <p:cNvPr id="3" name="Content Placeholder 2"/>
          <p:cNvSpPr>
            <a:spLocks noGrp="1"/>
          </p:cNvSpPr>
          <p:nvPr>
            <p:ph idx="1"/>
          </p:nvPr>
        </p:nvSpPr>
        <p:spPr/>
        <p:txBody>
          <a:bodyPr>
            <a:normAutofit fontScale="92500"/>
          </a:bodyPr>
          <a:lstStyle/>
          <a:p>
            <a:r>
              <a:rPr lang="en-US" sz="2000" dirty="0" smtClean="0"/>
              <a:t>Of the seven camps tested for proper safety documentation one camp did not retain any participant safety documentation. Of the 102 camp participants tested in the remaining six camps, seven percent (7%) did not have a properly completed or signed medical release form and eight percent (8%) did not have a properly completed or signed waiver</a:t>
            </a:r>
          </a:p>
          <a:p>
            <a:r>
              <a:rPr lang="en-US" sz="2000" dirty="0" smtClean="0"/>
              <a:t>The University rules and procedures do not address camps held by University departments or employees. Without guidance, a camp may be held that is incongruent with the University’s mission or without the knowledge and approval of the administration. Adequate insurance for the camp may not be obtained. In addition, adequate participant information may not be obtained, for example release, waiver, and authorization for medical treatment. Without guidance, or approval, the University could be exposed to both reputational and legal risks</a:t>
            </a:r>
            <a:endParaRPr lang="en-US" sz="2000" b="1" i="1" dirty="0" smtClean="0"/>
          </a:p>
          <a:p>
            <a:pPr>
              <a:buNone/>
            </a:pPr>
            <a:endParaRPr lang="en-US"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8534400" cy="2362200"/>
          </a:xfrm>
        </p:spPr>
        <p:txBody>
          <a:bodyPr>
            <a:noAutofit/>
          </a:bodyPr>
          <a:lstStyle/>
          <a:p>
            <a:pPr algn="ctr"/>
            <a:r>
              <a:rPr lang="en-US" sz="5000" dirty="0" smtClean="0"/>
              <a:t>System Risk Management Camp Survey Program</a:t>
            </a:r>
            <a:endParaRPr lang="en-US" sz="5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Risk Management Camp Survey</a:t>
            </a:r>
            <a:endParaRPr lang="en-US" dirty="0"/>
          </a:p>
        </p:txBody>
      </p:sp>
      <p:sp>
        <p:nvSpPr>
          <p:cNvPr id="3" name="Content Placeholder 2"/>
          <p:cNvSpPr>
            <a:spLocks noGrp="1"/>
          </p:cNvSpPr>
          <p:nvPr>
            <p:ph idx="1"/>
          </p:nvPr>
        </p:nvSpPr>
        <p:spPr/>
        <p:txBody>
          <a:bodyPr/>
          <a:lstStyle/>
          <a:p>
            <a:r>
              <a:rPr lang="en-US" dirty="0" smtClean="0"/>
              <a:t>Survey sent to Members</a:t>
            </a:r>
          </a:p>
          <a:p>
            <a:r>
              <a:rPr lang="en-US" dirty="0" smtClean="0"/>
              <a:t>Replies received</a:t>
            </a:r>
          </a:p>
          <a:p>
            <a:r>
              <a:rPr lang="en-US" dirty="0" smtClean="0"/>
              <a:t>Summary of findings documented</a:t>
            </a:r>
          </a:p>
          <a:p>
            <a:r>
              <a:rPr lang="en-US" dirty="0" smtClean="0"/>
              <a:t>Trends and inconsistencies noted</a:t>
            </a:r>
          </a:p>
          <a:p>
            <a:r>
              <a:rPr lang="en-US" dirty="0" smtClean="0"/>
              <a:t>Translate finding into best practices recommendations across the System</a:t>
            </a:r>
            <a:endParaRPr lang="en-US" dirty="0"/>
          </a:p>
        </p:txBody>
      </p:sp>
      <p:graphicFrame>
        <p:nvGraphicFramePr>
          <p:cNvPr id="5" name="Object 4"/>
          <p:cNvGraphicFramePr>
            <a:graphicFrameLocks noChangeAspect="1"/>
          </p:cNvGraphicFramePr>
          <p:nvPr/>
        </p:nvGraphicFramePr>
        <p:xfrm>
          <a:off x="5943600" y="2209800"/>
          <a:ext cx="914400" cy="714375"/>
        </p:xfrm>
        <a:graphic>
          <a:graphicData uri="http://schemas.openxmlformats.org/presentationml/2006/ole">
            <p:oleObj spid="_x0000_s1027" name="Document" showAsIcon="1" r:id="rId3" imgW="914400" imgH="714240" progId="Word.Documen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verb" presetSubtype="0" fill="hold" nodeType="clickEffect">
                                  <p:stCondLst>
                                    <p:cond delay="0"/>
                                  </p:stCondLst>
                                  <p:childTnLst>
                                    <p:cmd type="verb" cmd="1">
                                      <p:cBhvr>
                                        <p:cTn id="11" dur="1" fill="hold"/>
                                        <p:tgtEl>
                                          <p:spTgt spid="5"/>
                                        </p:tgtEl>
                                      </p:cBhvr>
                                    </p:cmd>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slide(fromBottom)">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ox(i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slide(fromBottom)">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checkerboard(across)">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7315200" cy="1713706"/>
          </a:xfrm>
        </p:spPr>
        <p:txBody>
          <a:bodyPr>
            <a:noAutofit/>
          </a:bodyPr>
          <a:lstStyle/>
          <a:p>
            <a:pPr algn="ctr"/>
            <a:r>
              <a:rPr lang="en-US" sz="5400" dirty="0" smtClean="0"/>
              <a:t>Summary Of Survey Findings</a:t>
            </a:r>
            <a:endParaRPr lang="en-US" sz="5400" dirty="0"/>
          </a:p>
        </p:txBody>
      </p:sp>
      <p:sp>
        <p:nvSpPr>
          <p:cNvPr id="4" name="TextBox 3"/>
          <p:cNvSpPr txBox="1"/>
          <p:nvPr/>
        </p:nvSpPr>
        <p:spPr>
          <a:xfrm>
            <a:off x="1828800" y="3200400"/>
            <a:ext cx="5029200" cy="2123658"/>
          </a:xfrm>
          <a:prstGeom prst="rect">
            <a:avLst/>
          </a:prstGeom>
          <a:noFill/>
        </p:spPr>
        <p:txBody>
          <a:bodyPr wrap="square" rtlCol="0">
            <a:spAutoFit/>
          </a:bodyPr>
          <a:lstStyle/>
          <a:p>
            <a:pPr algn="ctr"/>
            <a:r>
              <a:rPr lang="en-US" sz="4400" dirty="0" smtClean="0"/>
              <a:t>The Good</a:t>
            </a:r>
          </a:p>
          <a:p>
            <a:pPr algn="ctr"/>
            <a:r>
              <a:rPr lang="en-US" sz="4400" dirty="0" smtClean="0"/>
              <a:t>The Bad</a:t>
            </a:r>
          </a:p>
          <a:p>
            <a:pPr algn="ctr"/>
            <a:r>
              <a:rPr lang="en-US" sz="4400" dirty="0" smtClean="0"/>
              <a:t>The Ugly</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09800"/>
            <a:ext cx="5181600" cy="1399032"/>
          </a:xfrm>
        </p:spPr>
        <p:txBody>
          <a:bodyPr>
            <a:normAutofit/>
          </a:bodyPr>
          <a:lstStyle/>
          <a:p>
            <a:pPr algn="ctr"/>
            <a:r>
              <a:rPr lang="en-US" sz="5400" dirty="0" smtClean="0"/>
              <a:t>The Good!</a:t>
            </a:r>
            <a:endParaRPr lang="en-US" sz="5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 </a:t>
            </a:r>
            <a:r>
              <a:rPr lang="en-US" u="sng" dirty="0" smtClean="0"/>
              <a:t>The Good</a:t>
            </a:r>
            <a:endParaRPr lang="en-US" u="sng" dirty="0"/>
          </a:p>
        </p:txBody>
      </p:sp>
      <p:sp>
        <p:nvSpPr>
          <p:cNvPr id="3" name="Content Placeholder 2"/>
          <p:cNvSpPr>
            <a:spLocks noGrp="1"/>
          </p:cNvSpPr>
          <p:nvPr>
            <p:ph idx="1"/>
          </p:nvPr>
        </p:nvSpPr>
        <p:spPr/>
        <p:txBody>
          <a:bodyPr>
            <a:normAutofit/>
          </a:bodyPr>
          <a:lstStyle/>
          <a:p>
            <a:r>
              <a:rPr lang="en-US" dirty="0" smtClean="0"/>
              <a:t>All members with camp programs have an application process</a:t>
            </a:r>
          </a:p>
          <a:p>
            <a:r>
              <a:rPr lang="en-US" dirty="0" smtClean="0"/>
              <a:t>Some have an online registration process while others have a paper process</a:t>
            </a:r>
          </a:p>
          <a:p>
            <a:r>
              <a:rPr lang="en-US" dirty="0" smtClean="0"/>
              <a:t>Recognition for the need to complete background checks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ssolve">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09800"/>
            <a:ext cx="5181600" cy="1399032"/>
          </a:xfrm>
        </p:spPr>
        <p:txBody>
          <a:bodyPr>
            <a:normAutofit/>
          </a:bodyPr>
          <a:lstStyle/>
          <a:p>
            <a:pPr algn="ctr"/>
            <a:r>
              <a:rPr lang="en-US" sz="5400" dirty="0" smtClean="0"/>
              <a:t>The Bad</a:t>
            </a:r>
            <a:endParaRPr lang="en-US" sz="5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 </a:t>
            </a:r>
            <a:r>
              <a:rPr lang="en-US" u="sng" dirty="0" smtClean="0"/>
              <a:t>The Bad</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t>Different levels of authority for final approval</a:t>
            </a:r>
          </a:p>
          <a:p>
            <a:r>
              <a:rPr lang="en-US" dirty="0" smtClean="0"/>
              <a:t>Not all Members complete a risk assessment form (and for those who do, some online, others paper form)</a:t>
            </a:r>
          </a:p>
          <a:p>
            <a:r>
              <a:rPr lang="en-US" dirty="0" smtClean="0"/>
              <a:t>Camp directors are not required for all camps</a:t>
            </a:r>
          </a:p>
          <a:p>
            <a:r>
              <a:rPr lang="en-US" dirty="0" smtClean="0"/>
              <a:t>No standardized criteria for who should serve as camp director and/or counselor</a:t>
            </a:r>
          </a:p>
          <a:p>
            <a:r>
              <a:rPr lang="en-US" dirty="0" smtClean="0"/>
              <a:t>Differences in who conducts the background checks (HR or UPD) </a:t>
            </a:r>
          </a:p>
          <a:p>
            <a:pPr>
              <a:buNone/>
            </a:pPr>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 </a:t>
            </a:r>
            <a:r>
              <a:rPr lang="en-US" u="sng" dirty="0" smtClean="0"/>
              <a:t>The Bad</a:t>
            </a:r>
            <a:endParaRPr lang="en-US" dirty="0"/>
          </a:p>
        </p:txBody>
      </p:sp>
      <p:sp>
        <p:nvSpPr>
          <p:cNvPr id="3" name="Content Placeholder 2"/>
          <p:cNvSpPr>
            <a:spLocks noGrp="1"/>
          </p:cNvSpPr>
          <p:nvPr>
            <p:ph idx="1"/>
          </p:nvPr>
        </p:nvSpPr>
        <p:spPr/>
        <p:txBody>
          <a:bodyPr>
            <a:normAutofit lnSpcReduction="10000"/>
          </a:bodyPr>
          <a:lstStyle/>
          <a:p>
            <a:r>
              <a:rPr lang="en-US" dirty="0" smtClean="0"/>
              <a:t>Storage location and retention schedules of background checks vary</a:t>
            </a:r>
          </a:p>
          <a:p>
            <a:r>
              <a:rPr lang="en-US" dirty="0" smtClean="0"/>
              <a:t>Guidelines for transporting minors vary from Member to Member</a:t>
            </a:r>
          </a:p>
          <a:p>
            <a:r>
              <a:rPr lang="en-US" dirty="0" smtClean="0"/>
              <a:t>Amount of time for review of waivers by parents is inconsistent</a:t>
            </a:r>
          </a:p>
          <a:p>
            <a:r>
              <a:rPr lang="en-US" dirty="0" smtClean="0"/>
              <a:t>Waiver storage location and retention schedules vary Member to Member</a:t>
            </a:r>
          </a:p>
          <a:p>
            <a:r>
              <a:rPr lang="en-US" dirty="0" smtClean="0"/>
              <a:t>Procedure manuals are used by some but not all Members</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09800"/>
            <a:ext cx="5181600" cy="1399032"/>
          </a:xfrm>
        </p:spPr>
        <p:txBody>
          <a:bodyPr>
            <a:normAutofit/>
          </a:bodyPr>
          <a:lstStyle/>
          <a:p>
            <a:pPr algn="ctr"/>
            <a:r>
              <a:rPr lang="en-US" sz="5400" dirty="0" smtClean="0"/>
              <a:t>The Ugly</a:t>
            </a:r>
            <a:endParaRPr lang="en-US"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Goals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Why Review Summer Camp Programs?</a:t>
            </a:r>
          </a:p>
          <a:p>
            <a:r>
              <a:rPr lang="en-US" dirty="0" smtClean="0"/>
              <a:t>System Audit Findings</a:t>
            </a:r>
          </a:p>
          <a:p>
            <a:r>
              <a:rPr lang="en-US" dirty="0" smtClean="0"/>
              <a:t>Outline System Risk Management Survey Process</a:t>
            </a:r>
          </a:p>
          <a:p>
            <a:r>
              <a:rPr lang="en-US" dirty="0" smtClean="0"/>
              <a:t>Explore Findings From Survey</a:t>
            </a:r>
          </a:p>
          <a:p>
            <a:pPr lvl="1"/>
            <a:r>
              <a:rPr lang="en-US" dirty="0" smtClean="0"/>
              <a:t>The Good</a:t>
            </a:r>
          </a:p>
          <a:p>
            <a:pPr lvl="1"/>
            <a:r>
              <a:rPr lang="en-US" dirty="0" smtClean="0"/>
              <a:t>The Bad</a:t>
            </a:r>
          </a:p>
          <a:p>
            <a:pPr lvl="1"/>
            <a:r>
              <a:rPr lang="en-US" dirty="0" smtClean="0"/>
              <a:t>The Ugly</a:t>
            </a:r>
          </a:p>
          <a:p>
            <a:r>
              <a:rPr lang="en-US" dirty="0" smtClean="0"/>
              <a:t>Review Regulating Entities of Camp Programs in the State of Texas</a:t>
            </a:r>
          </a:p>
          <a:p>
            <a:r>
              <a:rPr lang="en-US" dirty="0" smtClean="0"/>
              <a:t>Recommended Best Practices</a:t>
            </a:r>
          </a:p>
          <a:p>
            <a:r>
              <a:rPr lang="en-US" dirty="0" smtClean="0"/>
              <a:t>System Summer Camp GL and Accident Medical</a:t>
            </a:r>
          </a:p>
          <a:p>
            <a:r>
              <a:rPr lang="en-US" dirty="0" smtClean="0"/>
              <a:t>Session Summary</a:t>
            </a:r>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amond(in)">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ox(in)">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 </a:t>
            </a:r>
            <a:r>
              <a:rPr lang="en-US" u="sng" dirty="0" smtClean="0"/>
              <a:t>The Ugly</a:t>
            </a:r>
            <a:endParaRPr lang="en-US" u="sng" dirty="0"/>
          </a:p>
        </p:txBody>
      </p:sp>
      <p:sp>
        <p:nvSpPr>
          <p:cNvPr id="3" name="Content Placeholder 2"/>
          <p:cNvSpPr>
            <a:spLocks noGrp="1"/>
          </p:cNvSpPr>
          <p:nvPr>
            <p:ph idx="1"/>
          </p:nvPr>
        </p:nvSpPr>
        <p:spPr/>
        <p:txBody>
          <a:bodyPr/>
          <a:lstStyle/>
          <a:p>
            <a:r>
              <a:rPr lang="en-US" dirty="0" smtClean="0"/>
              <a:t>Inconsistent background checks relating to who, how often etc.</a:t>
            </a:r>
          </a:p>
          <a:p>
            <a:r>
              <a:rPr lang="en-US" dirty="0" smtClean="0"/>
              <a:t>Differences in criteria used to evaluate background checks</a:t>
            </a:r>
          </a:p>
          <a:p>
            <a:r>
              <a:rPr lang="en-US" dirty="0" smtClean="0"/>
              <a:t>Medicine distribution is treated differently by Members</a:t>
            </a:r>
          </a:p>
          <a:p>
            <a:r>
              <a:rPr lang="en-US" dirty="0" smtClean="0"/>
              <a:t>Camper to counselor ratios vary for both day and night activities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edg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0"/>
            <a:ext cx="8001000" cy="1399032"/>
          </a:xfrm>
        </p:spPr>
        <p:txBody>
          <a:bodyPr>
            <a:noAutofit/>
          </a:bodyPr>
          <a:lstStyle/>
          <a:p>
            <a:pPr algn="ctr"/>
            <a:r>
              <a:rPr lang="en-US" sz="5400" dirty="0" smtClean="0"/>
              <a:t>Regulating and Reference Entities of Camp Programs</a:t>
            </a:r>
            <a:endParaRPr lang="en-US" sz="5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Administrative Code Relating to Camps</a:t>
            </a:r>
            <a:endParaRPr lang="en-US" dirty="0"/>
          </a:p>
        </p:txBody>
      </p:sp>
      <p:sp>
        <p:nvSpPr>
          <p:cNvPr id="3" name="Content Placeholder 2"/>
          <p:cNvSpPr>
            <a:spLocks noGrp="1"/>
          </p:cNvSpPr>
          <p:nvPr>
            <p:ph idx="1"/>
          </p:nvPr>
        </p:nvSpPr>
        <p:spPr/>
        <p:txBody>
          <a:bodyPr/>
          <a:lstStyle/>
          <a:p>
            <a:r>
              <a:rPr lang="en-US" b="1" dirty="0" smtClean="0">
                <a:hlinkClick r:id="rId2"/>
              </a:rPr>
              <a:t>Texas Administrative Code</a:t>
            </a:r>
            <a:endParaRPr lang="en-US" dirty="0" smtClean="0"/>
          </a:p>
          <a:p>
            <a:r>
              <a:rPr lang="en-US" dirty="0" smtClean="0">
                <a:hlinkClick r:id="rId3" action="ppaction://hlinkfile"/>
              </a:rPr>
              <a:t>TITLE 25</a:t>
            </a:r>
            <a:r>
              <a:rPr lang="en-US" dirty="0" smtClean="0"/>
              <a:t> HEALTH SERVICES </a:t>
            </a:r>
          </a:p>
          <a:p>
            <a:r>
              <a:rPr lang="en-US" dirty="0" smtClean="0">
                <a:hlinkClick r:id="rId4" action="ppaction://hlinkfile"/>
              </a:rPr>
              <a:t>PART 1</a:t>
            </a:r>
            <a:r>
              <a:rPr lang="en-US" dirty="0" smtClean="0"/>
              <a:t> DEPARTMENT OF STATE HEALTH SERVICES </a:t>
            </a:r>
          </a:p>
          <a:p>
            <a:r>
              <a:rPr lang="en-US" dirty="0" smtClean="0">
                <a:hlinkClick r:id="rId5" action="ppaction://hlinkfile"/>
              </a:rPr>
              <a:t>CHAPTER 265</a:t>
            </a:r>
            <a:r>
              <a:rPr lang="en-US" dirty="0" smtClean="0"/>
              <a:t> GENERAL SANITATION </a:t>
            </a:r>
            <a:r>
              <a:rPr lang="en-US" dirty="0" smtClean="0">
                <a:hlinkClick r:id="rId6" action="ppaction://hlinkfile"/>
              </a:rPr>
              <a:t>SUBCHAPTER B</a:t>
            </a:r>
            <a:r>
              <a:rPr lang="en-US" dirty="0" smtClean="0"/>
              <a:t> TEXAS YOUTH CAMPS SAFETY AND HEALTH</a:t>
            </a:r>
          </a:p>
          <a:p>
            <a:r>
              <a:rPr lang="en-US" dirty="0" smtClean="0">
                <a:hlinkClick r:id="rId5" action="ppaction://hlinkfile"/>
              </a:rPr>
              <a:t>Rule 265.15</a:t>
            </a:r>
            <a:r>
              <a:rPr lang="en-US" dirty="0" smtClean="0"/>
              <a:t> Medical and Nursing Care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r>
              <a:rPr lang="en-US" dirty="0" smtClean="0"/>
              <a:t>Texas Department of State Health Services Authority</a:t>
            </a:r>
            <a:endParaRPr lang="en-US" dirty="0"/>
          </a:p>
        </p:txBody>
      </p:sp>
      <p:sp>
        <p:nvSpPr>
          <p:cNvPr id="3" name="Content Placeholder 2"/>
          <p:cNvSpPr>
            <a:spLocks noGrp="1"/>
          </p:cNvSpPr>
          <p:nvPr>
            <p:ph idx="1"/>
          </p:nvPr>
        </p:nvSpPr>
        <p:spPr>
          <a:xfrm>
            <a:off x="457200" y="1676400"/>
            <a:ext cx="8229600" cy="5029200"/>
          </a:xfrm>
        </p:spPr>
        <p:txBody>
          <a:bodyPr>
            <a:normAutofit fontScale="32500" lnSpcReduction="20000"/>
          </a:bodyPr>
          <a:lstStyle/>
          <a:p>
            <a:r>
              <a:rPr lang="en-US" sz="3700" dirty="0" smtClean="0"/>
              <a:t>The Texas Department of State Health Services is the principal authority on matters relating to health and safety conditions at youth camps in Texas. All youth camps must obtain a license prior to operating. Any youth camp may be inspected during operation to determine compliance with the </a:t>
            </a:r>
            <a:r>
              <a:rPr lang="en-US" sz="3700" dirty="0" smtClean="0">
                <a:hlinkClick r:id="rId2" action="ppaction://hlinkfile" tooltip="Youth Camp Act"/>
              </a:rPr>
              <a:t>Youth Camp Act</a:t>
            </a:r>
            <a:r>
              <a:rPr lang="en-US" sz="3700" dirty="0" smtClean="0"/>
              <a:t> and the </a:t>
            </a:r>
            <a:r>
              <a:rPr lang="en-US" sz="3700" dirty="0" smtClean="0">
                <a:hlinkClick r:id="rId3" action="ppaction://hlinkfile" tooltip="Youth Camp Rules"/>
              </a:rPr>
              <a:t>Youth Camp Rules</a:t>
            </a:r>
            <a:r>
              <a:rPr lang="en-US" sz="3700" dirty="0" smtClean="0"/>
              <a:t>.</a:t>
            </a:r>
          </a:p>
          <a:p>
            <a:endParaRPr lang="en-US" sz="3700" dirty="0" smtClean="0"/>
          </a:p>
          <a:p>
            <a:pPr lvl="1"/>
            <a:r>
              <a:rPr lang="en-US" sz="3700" dirty="0" smtClean="0"/>
              <a:t>To determine if an operation is a youth camp, the operation must meet the following criteria:</a:t>
            </a:r>
          </a:p>
          <a:p>
            <a:pPr lvl="1"/>
            <a:r>
              <a:rPr lang="en-US" sz="3700" dirty="0" smtClean="0"/>
              <a:t>A facility or property, other than a facility required to be licensed by the Department of Family and Protective Services that: </a:t>
            </a:r>
          </a:p>
          <a:p>
            <a:pPr lvl="2"/>
            <a:r>
              <a:rPr lang="en-US" sz="3700" dirty="0" smtClean="0"/>
              <a:t>has the general characteristics of a day camp, resident camp, or travel camp; </a:t>
            </a:r>
          </a:p>
          <a:p>
            <a:pPr lvl="2"/>
            <a:r>
              <a:rPr lang="en-US" sz="3700" dirty="0" smtClean="0"/>
              <a:t>is used for recreational, athletic, religious, or educational activities; </a:t>
            </a:r>
          </a:p>
          <a:p>
            <a:pPr lvl="2"/>
            <a:r>
              <a:rPr lang="en-US" sz="4000" dirty="0" smtClean="0"/>
              <a:t>accommodates</a:t>
            </a:r>
            <a:r>
              <a:rPr lang="en-US" sz="3700" dirty="0" smtClean="0"/>
              <a:t> at least five minors who attend or temporarily reside at the camp for all or part of at least four consecutive days; and </a:t>
            </a:r>
          </a:p>
          <a:p>
            <a:pPr lvl="2"/>
            <a:r>
              <a:rPr lang="en-US" sz="3700" dirty="0" smtClean="0"/>
              <a:t>is not a facility or program operated by or on the campus of an institution of higher education or a private or independent institution of higher education as those terms are defined by the Education Code, §61.003, that is regularly inspected by one or more local governmental entities for compliance with health and safety standards. </a:t>
            </a:r>
          </a:p>
          <a:p>
            <a:pPr lvl="1"/>
            <a:r>
              <a:rPr lang="en-US" sz="3700" dirty="0" smtClean="0"/>
              <a:t>A youth camp provides supervision, instruction, and recreation, utilizing a variety of activities primarily in an outdoor, natural environment, for children who are apart from their parents or legal guardians. </a:t>
            </a:r>
          </a:p>
          <a:p>
            <a:pPr lvl="1"/>
            <a:r>
              <a:rPr lang="en-US" sz="3700" dirty="0" smtClean="0"/>
              <a:t>A youth camp operates only during school vacation periods, and not more than 120 days per calendar year; and </a:t>
            </a:r>
          </a:p>
          <a:p>
            <a:pPr lvl="1"/>
            <a:r>
              <a:rPr lang="en-US" sz="3700" dirty="0" smtClean="0"/>
              <a:t>A youth camp accepts a camper for a minimum of four consecutive days for more than four hours per day. </a:t>
            </a:r>
          </a:p>
          <a:p>
            <a:pPr lvl="1"/>
            <a:endParaRPr lang="en-US" sz="3700" dirty="0" smtClean="0"/>
          </a:p>
          <a:p>
            <a:pPr marL="448056" lvl="1" indent="-384048">
              <a:buSzPct val="80000"/>
              <a:buFont typeface="Wingdings 2"/>
              <a:buChar char=""/>
            </a:pPr>
            <a:r>
              <a:rPr lang="en-US" sz="3700" b="1" u="sng" dirty="0" smtClean="0">
                <a:solidFill>
                  <a:srgbClr val="7030A0"/>
                </a:solidFill>
              </a:rPr>
              <a:t>Sec. 141.0021.  EXEMPTION. This chapter does not apply to a facility or program operated by or on the campus of an institution of higher education or a private or independent institution of higher education as those terms are defined by Section 61.003, Education Code, that is regularly inspected by one or more local governmental entities for compliance with health and safety standards.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a:bodyPr>
          <a:lstStyle/>
          <a:p>
            <a:r>
              <a:rPr lang="en-US" dirty="0" smtClean="0"/>
              <a:t>American Camp Association</a:t>
            </a:r>
            <a:endParaRPr lang="en-US" dirty="0"/>
          </a:p>
        </p:txBody>
      </p:sp>
      <p:sp>
        <p:nvSpPr>
          <p:cNvPr id="3" name="Content Placeholder 2"/>
          <p:cNvSpPr>
            <a:spLocks noGrp="1"/>
          </p:cNvSpPr>
          <p:nvPr>
            <p:ph idx="1"/>
          </p:nvPr>
        </p:nvSpPr>
        <p:spPr>
          <a:xfrm>
            <a:off x="457200" y="1676400"/>
            <a:ext cx="8229600" cy="5029200"/>
          </a:xfrm>
        </p:spPr>
        <p:txBody>
          <a:bodyPr>
            <a:normAutofit/>
          </a:bodyPr>
          <a:lstStyle/>
          <a:p>
            <a:endParaRPr lang="en-US" dirty="0" smtClean="0"/>
          </a:p>
          <a:p>
            <a:endParaRPr lang="en-US" dirty="0" smtClean="0"/>
          </a:p>
          <a:p>
            <a:endParaRPr lang="en-US" dirty="0" smtClean="0"/>
          </a:p>
          <a:p>
            <a:r>
              <a:rPr lang="en-US" dirty="0" smtClean="0">
                <a:hlinkClick r:id="rId2"/>
              </a:rPr>
              <a:t>http://www.acacamps.org/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0"/>
            <a:ext cx="7620000" cy="1399032"/>
          </a:xfrm>
        </p:spPr>
        <p:txBody>
          <a:bodyPr>
            <a:normAutofit/>
          </a:bodyPr>
          <a:lstStyle/>
          <a:p>
            <a:pPr algn="ctr"/>
            <a:r>
              <a:rPr lang="en-US" sz="8000" dirty="0" smtClean="0"/>
              <a:t>Best Practices</a:t>
            </a:r>
            <a:endParaRPr lang="en-US" sz="8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Camp Program Best Practices- </a:t>
            </a:r>
            <a:r>
              <a:rPr lang="en-US" u="sng" dirty="0" smtClean="0"/>
              <a:t>External Camps</a:t>
            </a:r>
            <a:endParaRPr lang="en-US" u="sng" dirty="0"/>
          </a:p>
        </p:txBody>
      </p:sp>
      <p:sp>
        <p:nvSpPr>
          <p:cNvPr id="3" name="Content Placeholder 2"/>
          <p:cNvSpPr>
            <a:spLocks noGrp="1"/>
          </p:cNvSpPr>
          <p:nvPr>
            <p:ph idx="1"/>
          </p:nvPr>
        </p:nvSpPr>
        <p:spPr/>
        <p:txBody>
          <a:bodyPr>
            <a:normAutofit fontScale="92500" lnSpcReduction="10000"/>
          </a:bodyPr>
          <a:lstStyle/>
          <a:p>
            <a:r>
              <a:rPr lang="en-US" dirty="0" smtClean="0"/>
              <a:t>Minimize the number of external camps on the premises if possible (it is understood this may not be practicable by some Members)</a:t>
            </a:r>
          </a:p>
          <a:p>
            <a:r>
              <a:rPr lang="en-US" dirty="0" smtClean="0"/>
              <a:t>For external camps, maintain the same processes, expectations and guidelines as internal camps</a:t>
            </a:r>
          </a:p>
          <a:p>
            <a:r>
              <a:rPr lang="en-US" dirty="0" smtClean="0"/>
              <a:t>Integrate the approval process as closely as possible with internal camp application process</a:t>
            </a:r>
          </a:p>
          <a:p>
            <a:r>
              <a:rPr lang="en-US" dirty="0" smtClean="0"/>
              <a:t>Hold external camps to the same degree of care as internal camps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637506"/>
          </a:xfrm>
        </p:spPr>
        <p:txBody>
          <a:bodyPr>
            <a:normAutofit fontScale="90000"/>
          </a:bodyPr>
          <a:lstStyle/>
          <a:p>
            <a:r>
              <a:rPr lang="en-US" dirty="0" smtClean="0"/>
              <a:t>Camp Program Best Practices- </a:t>
            </a:r>
            <a:r>
              <a:rPr lang="en-US" u="sng" dirty="0" smtClean="0"/>
              <a:t>Online Application and Approval Process</a:t>
            </a:r>
            <a:endParaRPr lang="en-US" u="sng" dirty="0"/>
          </a:p>
        </p:txBody>
      </p:sp>
      <p:sp>
        <p:nvSpPr>
          <p:cNvPr id="3" name="Content Placeholder 2"/>
          <p:cNvSpPr>
            <a:spLocks noGrp="1"/>
          </p:cNvSpPr>
          <p:nvPr>
            <p:ph idx="1"/>
          </p:nvPr>
        </p:nvSpPr>
        <p:spPr>
          <a:xfrm>
            <a:off x="381000" y="2438400"/>
            <a:ext cx="8229600" cy="3276600"/>
          </a:xfrm>
        </p:spPr>
        <p:txBody>
          <a:bodyPr/>
          <a:lstStyle/>
          <a:p>
            <a:r>
              <a:rPr lang="en-US" dirty="0" smtClean="0"/>
              <a:t>Develop online camp application, review and approval process</a:t>
            </a:r>
          </a:p>
          <a:p>
            <a:r>
              <a:rPr lang="en-US" dirty="0" smtClean="0"/>
              <a:t>Incorporate camps procedures and policies online (likely a secured website)</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 </a:t>
            </a:r>
            <a:r>
              <a:rPr lang="en-US" u="sng" dirty="0" smtClean="0"/>
              <a:t>Written Policies and Procedures</a:t>
            </a:r>
            <a:endParaRPr lang="en-US" u="sng" dirty="0"/>
          </a:p>
        </p:txBody>
      </p:sp>
      <p:sp>
        <p:nvSpPr>
          <p:cNvPr id="3" name="Content Placeholder 2"/>
          <p:cNvSpPr>
            <a:spLocks noGrp="1"/>
          </p:cNvSpPr>
          <p:nvPr>
            <p:ph idx="1"/>
          </p:nvPr>
        </p:nvSpPr>
        <p:spPr/>
        <p:txBody>
          <a:bodyPr/>
          <a:lstStyle/>
          <a:p>
            <a:pPr marL="578358" indent="-514350"/>
            <a:r>
              <a:rPr lang="en-US" dirty="0" smtClean="0"/>
              <a:t>A camp shall have written personnel policies and practices for both campers and staff. Supervisors shall be informed of these policies and practices prior to assuming responsibility for campers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05000"/>
          </a:xfrm>
        </p:spPr>
        <p:txBody>
          <a:bodyPr>
            <a:normAutofit fontScale="90000"/>
          </a:bodyPr>
          <a:lstStyle/>
          <a:p>
            <a:r>
              <a:rPr lang="en-US" dirty="0" smtClean="0"/>
              <a:t>Camp Program Best Practices- </a:t>
            </a:r>
            <a:r>
              <a:rPr lang="en-US" u="sng" dirty="0" smtClean="0"/>
              <a:t>Risk Assessment Form</a:t>
            </a:r>
            <a:endParaRPr lang="en-US" u="sng" dirty="0"/>
          </a:p>
        </p:txBody>
      </p:sp>
      <p:sp>
        <p:nvSpPr>
          <p:cNvPr id="3" name="Content Placeholder 2"/>
          <p:cNvSpPr>
            <a:spLocks noGrp="1"/>
          </p:cNvSpPr>
          <p:nvPr>
            <p:ph idx="1"/>
          </p:nvPr>
        </p:nvSpPr>
        <p:spPr/>
        <p:txBody>
          <a:bodyPr/>
          <a:lstStyle/>
          <a:p>
            <a:r>
              <a:rPr lang="en-US" dirty="0" smtClean="0"/>
              <a:t>Complete a risk assessment form for each camp</a:t>
            </a:r>
          </a:p>
          <a:p>
            <a:r>
              <a:rPr lang="en-US" dirty="0" smtClean="0"/>
              <a:t>Involve System Risk Management When Appropriate</a:t>
            </a:r>
          </a:p>
          <a:p>
            <a:endParaRPr lang="en-US" dirty="0" smtClean="0"/>
          </a:p>
          <a:p>
            <a:pPr algn="ctr">
              <a:buNone/>
            </a:pPr>
            <a:endParaRPr lang="en-US" dirty="0" smtClean="0"/>
          </a:p>
        </p:txBody>
      </p:sp>
      <p:graphicFrame>
        <p:nvGraphicFramePr>
          <p:cNvPr id="4" name="Object 3">
            <a:hlinkClick r:id="" action="ppaction://ole?verb=0"/>
          </p:cNvPr>
          <p:cNvGraphicFramePr>
            <a:graphicFrameLocks noChangeAspect="1"/>
          </p:cNvGraphicFramePr>
          <p:nvPr/>
        </p:nvGraphicFramePr>
        <p:xfrm>
          <a:off x="3733800" y="4419600"/>
          <a:ext cx="914400" cy="800100"/>
        </p:xfrm>
        <a:graphic>
          <a:graphicData uri="http://schemas.openxmlformats.org/presentationml/2006/ole">
            <p:oleObj spid="_x0000_s18434" name="Presentation" showAsIcon="1" r:id="rId3" imgW="914400" imgH="800280" progId="PowerPoint.Show.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verb" presetSubtype="0" fill="hold" nodeType="clickEffect">
                                  <p:stCondLst>
                                    <p:cond delay="0"/>
                                  </p:stCondLst>
                                  <p:childTnLst>
                                    <p:cmd type="verb" cmd="2">
                                      <p:cBhvr>
                                        <p:cTn id="12" dur="1" fill="hold"/>
                                        <p:tgtEl>
                                          <p:spTgt spid="4"/>
                                        </p:tgtEl>
                                      </p:cBhvr>
                                    </p:cmd>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399032"/>
          </a:xfrm>
        </p:spPr>
        <p:txBody>
          <a:bodyPr>
            <a:noAutofit/>
          </a:bodyPr>
          <a:lstStyle/>
          <a:p>
            <a:pPr algn="ctr"/>
            <a:r>
              <a:rPr lang="en-US" sz="5400" dirty="0" smtClean="0"/>
              <a:t>Why Review Summer Camp Practices?</a:t>
            </a:r>
            <a:endParaRPr lang="en-US" sz="5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 </a:t>
            </a:r>
            <a:r>
              <a:rPr lang="en-US" u="sng" dirty="0" smtClean="0"/>
              <a:t>Camp Director Qualifications</a:t>
            </a:r>
            <a:endParaRPr lang="en-US" u="sng" dirty="0"/>
          </a:p>
        </p:txBody>
      </p:sp>
      <p:sp>
        <p:nvSpPr>
          <p:cNvPr id="3" name="Content Placeholder 2"/>
          <p:cNvSpPr>
            <a:spLocks noGrp="1"/>
          </p:cNvSpPr>
          <p:nvPr>
            <p:ph idx="1"/>
          </p:nvPr>
        </p:nvSpPr>
        <p:spPr/>
        <p:txBody>
          <a:bodyPr>
            <a:normAutofit/>
          </a:bodyPr>
          <a:lstStyle/>
          <a:p>
            <a:r>
              <a:rPr lang="en-US" dirty="0" smtClean="0"/>
              <a:t>Every camp should have a camp director appointed who is an employee</a:t>
            </a:r>
          </a:p>
          <a:p>
            <a:r>
              <a:rPr lang="en-US" dirty="0" smtClean="0"/>
              <a:t>Develop and maintain a set of “qualifications” for camp director position</a:t>
            </a:r>
          </a:p>
          <a:p>
            <a:endParaRPr lang="en-US" dirty="0" smtClean="0"/>
          </a:p>
          <a:p>
            <a:pPr>
              <a:buNone/>
            </a:pPr>
            <a:endParaRPr lang="en-US" dirty="0" smtClean="0"/>
          </a:p>
          <a:p>
            <a:pPr algn="ctr">
              <a:buNone/>
            </a:pPr>
            <a:endParaRPr lang="en-US" dirty="0" smtClean="0"/>
          </a:p>
          <a:p>
            <a:endParaRPr lang="en-US" dirty="0"/>
          </a:p>
        </p:txBody>
      </p:sp>
      <p:graphicFrame>
        <p:nvGraphicFramePr>
          <p:cNvPr id="4" name="Object 3"/>
          <p:cNvGraphicFramePr>
            <a:graphicFrameLocks noChangeAspect="1"/>
          </p:cNvGraphicFramePr>
          <p:nvPr/>
        </p:nvGraphicFramePr>
        <p:xfrm>
          <a:off x="3962400" y="4724400"/>
          <a:ext cx="914400" cy="800100"/>
        </p:xfrm>
        <a:graphic>
          <a:graphicData uri="http://schemas.openxmlformats.org/presentationml/2006/ole">
            <p:oleObj spid="_x0000_s19460" name="Document" showAsIcon="1" r:id="rId3" imgW="914400" imgH="800280" progId="Word.Documen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verb" presetSubtype="0" fill="hold" nodeType="clickEffect">
                                  <p:stCondLst>
                                    <p:cond delay="0"/>
                                  </p:stCondLst>
                                  <p:childTnLst>
                                    <p:cmd type="verb" cmd="1">
                                      <p:cBhvr>
                                        <p:cTn id="1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 </a:t>
            </a:r>
            <a:r>
              <a:rPr lang="en-US" u="sng" dirty="0" smtClean="0"/>
              <a:t>Program Director Qualifications</a:t>
            </a:r>
            <a:endParaRPr lang="en-US" u="sng" dirty="0"/>
          </a:p>
        </p:txBody>
      </p:sp>
      <p:sp>
        <p:nvSpPr>
          <p:cNvPr id="3" name="Content Placeholder 2"/>
          <p:cNvSpPr>
            <a:spLocks noGrp="1"/>
          </p:cNvSpPr>
          <p:nvPr>
            <p:ph idx="1"/>
          </p:nvPr>
        </p:nvSpPr>
        <p:spPr/>
        <p:txBody>
          <a:bodyPr>
            <a:normAutofit/>
          </a:bodyPr>
          <a:lstStyle/>
          <a:p>
            <a:r>
              <a:rPr lang="en-US" dirty="0" smtClean="0"/>
              <a:t>Every camp should have a program director appointed who is preferably an employee</a:t>
            </a:r>
          </a:p>
          <a:p>
            <a:r>
              <a:rPr lang="en-US" dirty="0" smtClean="0"/>
              <a:t>Develop and maintain a set of “qualifications” for program director</a:t>
            </a:r>
          </a:p>
          <a:p>
            <a:endParaRPr lang="en-US" dirty="0" smtClean="0"/>
          </a:p>
          <a:p>
            <a:pPr>
              <a:buNone/>
            </a:pPr>
            <a:endParaRPr lang="en-US" dirty="0" smtClean="0"/>
          </a:p>
          <a:p>
            <a:pPr algn="ctr">
              <a:buNone/>
            </a:pPr>
            <a:endParaRPr lang="en-US" dirty="0" smtClean="0"/>
          </a:p>
          <a:p>
            <a:endParaRPr lang="en-US" dirty="0"/>
          </a:p>
        </p:txBody>
      </p:sp>
      <p:graphicFrame>
        <p:nvGraphicFramePr>
          <p:cNvPr id="7" name="Object 6"/>
          <p:cNvGraphicFramePr>
            <a:graphicFrameLocks noChangeAspect="1"/>
          </p:cNvGraphicFramePr>
          <p:nvPr/>
        </p:nvGraphicFramePr>
        <p:xfrm>
          <a:off x="3733800" y="4724400"/>
          <a:ext cx="914400" cy="800100"/>
        </p:xfrm>
        <a:graphic>
          <a:graphicData uri="http://schemas.openxmlformats.org/presentationml/2006/ole">
            <p:oleObj spid="_x0000_s20485" name="Document" showAsIcon="1" r:id="rId3" imgW="914400" imgH="800280" progId="Word.Documen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verb" presetSubtype="0" fill="hold" nodeType="clickEffect">
                                  <p:stCondLst>
                                    <p:cond delay="0"/>
                                  </p:stCondLst>
                                  <p:childTnLst>
                                    <p:cmd type="verb" cmd="1">
                                      <p:cBhvr>
                                        <p:cTn id="1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Camp Program Best Practices- </a:t>
            </a:r>
            <a:r>
              <a:rPr lang="en-US" u="sng" dirty="0" smtClean="0"/>
              <a:t>Staff Qualifications</a:t>
            </a:r>
            <a:endParaRPr lang="en-US" u="sng" dirty="0"/>
          </a:p>
        </p:txBody>
      </p:sp>
      <p:sp>
        <p:nvSpPr>
          <p:cNvPr id="3" name="Content Placeholder 2"/>
          <p:cNvSpPr>
            <a:spLocks noGrp="1"/>
          </p:cNvSpPr>
          <p:nvPr>
            <p:ph idx="1"/>
          </p:nvPr>
        </p:nvSpPr>
        <p:spPr/>
        <p:txBody>
          <a:bodyPr>
            <a:normAutofit lnSpcReduction="10000"/>
          </a:bodyPr>
          <a:lstStyle/>
          <a:p>
            <a:r>
              <a:rPr lang="en-US" dirty="0" smtClean="0"/>
              <a:t>Every camp should have a set of qualifications for camp staff members and consideration should be given to specialty qualifications for special camp activities</a:t>
            </a:r>
          </a:p>
          <a:p>
            <a:r>
              <a:rPr lang="en-US" dirty="0" smtClean="0"/>
              <a:t>Status of permanent employee vs. contract employee as it relates to liability</a:t>
            </a:r>
          </a:p>
          <a:p>
            <a:pPr>
              <a:buNone/>
            </a:pPr>
            <a:endParaRPr lang="en-US" dirty="0" smtClean="0"/>
          </a:p>
          <a:p>
            <a:pPr algn="ctr">
              <a:buNone/>
            </a:pPr>
            <a:r>
              <a:rPr lang="en-US" dirty="0" smtClean="0">
                <a:hlinkClick r:id="rId2"/>
              </a:rPr>
              <a:t>http://www.acacamps.org/members/jobdesc/titles</a:t>
            </a:r>
            <a:endParaRPr lang="en-US" dirty="0" smtClean="0"/>
          </a:p>
          <a:p>
            <a:pPr>
              <a:buNone/>
            </a:pPr>
            <a:endParaRPr lang="en-US" dirty="0" smtClean="0"/>
          </a:p>
          <a:p>
            <a:pPr algn="ct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 </a:t>
            </a:r>
            <a:r>
              <a:rPr lang="en-US" u="sng" dirty="0" smtClean="0"/>
              <a:t>Background Checks (Tx Admin Code)</a:t>
            </a:r>
            <a:endParaRPr lang="en-US" u="sng" dirty="0"/>
          </a:p>
        </p:txBody>
      </p:sp>
      <p:sp>
        <p:nvSpPr>
          <p:cNvPr id="3" name="Content Placeholder 2"/>
          <p:cNvSpPr>
            <a:spLocks noGrp="1"/>
          </p:cNvSpPr>
          <p:nvPr>
            <p:ph idx="1"/>
          </p:nvPr>
        </p:nvSpPr>
        <p:spPr/>
        <p:txBody>
          <a:bodyPr>
            <a:normAutofit fontScale="77500" lnSpcReduction="20000"/>
          </a:bodyPr>
          <a:lstStyle/>
          <a:p>
            <a:r>
              <a:rPr lang="en-US" dirty="0" smtClean="0"/>
              <a:t>All personnel associated with all camps should have a background check completed</a:t>
            </a:r>
          </a:p>
          <a:p>
            <a:r>
              <a:rPr lang="en-US" b="1" dirty="0" smtClean="0"/>
              <a:t>State Records Retention Schedule 3.1.014 03.106.10 Employment Selection Records </a:t>
            </a:r>
            <a:r>
              <a:rPr lang="en-US" dirty="0" smtClean="0"/>
              <a:t>Includes notes of interviews with candidates; audio and videotapes of job interviews; background, criminal history and previous injury checks; pre-employment physical examinations; polygraph examination results; and all other records that document the selection process. See 3.1.026 for security clearances on hired applicants.</a:t>
            </a:r>
          </a:p>
          <a:p>
            <a:pPr lvl="1"/>
            <a:r>
              <a:rPr lang="en-US" dirty="0" smtClean="0"/>
              <a:t>2 2 29 CFR 1602.31(a) (State Agencies)</a:t>
            </a:r>
          </a:p>
          <a:p>
            <a:pPr lvl="1"/>
            <a:r>
              <a:rPr lang="en-US" dirty="0" smtClean="0"/>
              <a:t>29 CFR 1602.49 (State Universities)</a:t>
            </a:r>
          </a:p>
          <a:p>
            <a:pPr lvl="1"/>
            <a:r>
              <a:rPr lang="en-US" dirty="0" smtClean="0"/>
              <a:t>CAUTION: Does not include criminal history checks. See item number 3.1.026</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fontScale="90000"/>
          </a:bodyPr>
          <a:lstStyle/>
          <a:p>
            <a:r>
              <a:rPr lang="en-US" dirty="0" smtClean="0"/>
              <a:t>Camp Program Best Practices-</a:t>
            </a:r>
            <a:r>
              <a:rPr lang="en-US" sz="3800" dirty="0" smtClean="0"/>
              <a:t> </a:t>
            </a:r>
            <a:r>
              <a:rPr lang="en-US" u="sng" dirty="0" smtClean="0"/>
              <a:t>Background Checks (Tx Admin Code)</a:t>
            </a:r>
            <a:endParaRPr lang="en-US" u="sng" dirty="0"/>
          </a:p>
        </p:txBody>
      </p:sp>
      <p:sp>
        <p:nvSpPr>
          <p:cNvPr id="3" name="Content Placeholder 2"/>
          <p:cNvSpPr>
            <a:spLocks noGrp="1"/>
          </p:cNvSpPr>
          <p:nvPr>
            <p:ph idx="1"/>
          </p:nvPr>
        </p:nvSpPr>
        <p:spPr>
          <a:xfrm>
            <a:off x="457200" y="2057400"/>
            <a:ext cx="8229600" cy="4397408"/>
          </a:xfrm>
        </p:spPr>
        <p:txBody>
          <a:bodyPr>
            <a:noAutofit/>
          </a:bodyPr>
          <a:lstStyle/>
          <a:p>
            <a:r>
              <a:rPr lang="en-US" sz="1600" dirty="0" smtClean="0"/>
              <a:t>Criminal conviction and sex offender background check requirements. The camp management shall have on file a record of any criminal conviction and a sex offender registration check for all adult staff members and all adult volunteers working at the camp before the staff member or volunteer has unsupervised contact with children at the camp. If the records are located off-site, a letter from the national or regional headquarters of the camp organization stating the names of individuals at the camp site for whom background checks have been conducted, shall be available at the camp site. All records of criminal convictions and written evaluations for a camp or camping organization shall be made available to department personnel within two business days upon request. </a:t>
            </a:r>
          </a:p>
          <a:p>
            <a:r>
              <a:rPr lang="en-US" sz="1600" b="1" dirty="0" smtClean="0">
                <a:solidFill>
                  <a:srgbClr val="FFC000"/>
                </a:solidFill>
              </a:rPr>
              <a:t>Youth camps are responsible for ensuring that criminal and sex offender background checks have been conducted for international staff obtained through the J-1 visa process, and that documentation of these checks are located with other staff background checks. Records of criminal convictions and sex offender status shall be obtained by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799306"/>
          </a:xfrm>
        </p:spPr>
        <p:txBody>
          <a:bodyPr>
            <a:normAutofit fontScale="90000"/>
          </a:bodyPr>
          <a:lstStyle/>
          <a:p>
            <a:r>
              <a:rPr lang="en-US" dirty="0" smtClean="0"/>
              <a:t>Camp Program Best Practices-</a:t>
            </a:r>
            <a:r>
              <a:rPr lang="en-US" sz="3800" dirty="0" smtClean="0"/>
              <a:t> </a:t>
            </a:r>
            <a:r>
              <a:rPr lang="en-US" u="sng" dirty="0" smtClean="0"/>
              <a:t>Background Checks Continued</a:t>
            </a:r>
            <a:endParaRPr lang="en-US" u="sng" dirty="0"/>
          </a:p>
        </p:txBody>
      </p:sp>
      <p:sp>
        <p:nvSpPr>
          <p:cNvPr id="3" name="Content Placeholder 2"/>
          <p:cNvSpPr>
            <a:spLocks noGrp="1"/>
          </p:cNvSpPr>
          <p:nvPr>
            <p:ph idx="1"/>
          </p:nvPr>
        </p:nvSpPr>
        <p:spPr>
          <a:xfrm>
            <a:off x="457200" y="1295400"/>
            <a:ext cx="8229600" cy="5159408"/>
          </a:xfrm>
        </p:spPr>
        <p:txBody>
          <a:bodyPr>
            <a:noAutofit/>
          </a:bodyPr>
          <a:lstStyle/>
          <a:p>
            <a:r>
              <a:rPr lang="en-US" sz="1800" dirty="0" smtClean="0">
                <a:solidFill>
                  <a:srgbClr val="7030A0"/>
                </a:solidFill>
              </a:rPr>
              <a:t>  </a:t>
            </a:r>
            <a:r>
              <a:rPr lang="en-US" sz="1800" b="1" dirty="0" smtClean="0">
                <a:solidFill>
                  <a:srgbClr val="FFC000"/>
                </a:solidFill>
              </a:rPr>
              <a:t>(1) performing an annual criminal background check using a criminal history database for each adult staff member's and each adult volunteer's permanent residence. If the staff member or adult volunteer has a temporary or an educational residence, an annual criminal background check shall include searching under the permanent, temporary and educational address, as applicable. The criminal history database used for the criminal background check is to be based on the individual's residences, and may include state, national or international databases. Documentation of the search results, whether or not the results are positive, shall be maintained with the sex offender background documentation; and </a:t>
            </a:r>
          </a:p>
          <a:p>
            <a:r>
              <a:rPr lang="en-US" sz="1800" b="1" dirty="0" smtClean="0">
                <a:solidFill>
                  <a:srgbClr val="FFC000"/>
                </a:solidFill>
              </a:rPr>
              <a:t>  (2) performing an annual background check using a sex offender registration database for each adult staff member's and each adult volunteer's permanent residence and educational residence if applicable, such as the TXDPS - Sex Offender Registry, which may be accessed at Texas Department of Public Safety - Crime Records Service. Documentation of the search results, whether or not the results are positive, shall be maintained with the criminal background documentation</a:t>
            </a:r>
            <a:endParaRPr lang="en-US" sz="1800" b="1"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 </a:t>
            </a:r>
            <a:br>
              <a:rPr lang="en-US" dirty="0" smtClean="0"/>
            </a:br>
            <a:r>
              <a:rPr lang="en-US" u="sng" dirty="0" smtClean="0"/>
              <a:t>Sexual Molestation</a:t>
            </a:r>
            <a:endParaRPr lang="en-US" u="sng" dirty="0"/>
          </a:p>
        </p:txBody>
      </p:sp>
      <p:sp>
        <p:nvSpPr>
          <p:cNvPr id="4" name="Rectangle 3"/>
          <p:cNvSpPr/>
          <p:nvPr/>
        </p:nvSpPr>
        <p:spPr>
          <a:xfrm>
            <a:off x="0" y="3124200"/>
            <a:ext cx="8839200" cy="584775"/>
          </a:xfrm>
          <a:prstGeom prst="rect">
            <a:avLst/>
          </a:prstGeom>
        </p:spPr>
        <p:txBody>
          <a:bodyPr wrap="square">
            <a:spAutoFit/>
          </a:bodyPr>
          <a:lstStyle/>
          <a:p>
            <a:pPr algn="ctr">
              <a:buNone/>
            </a:pPr>
            <a:r>
              <a:rPr lang="en-US" sz="3200" dirty="0" smtClean="0">
                <a:hlinkClick r:id="rId2"/>
              </a:rPr>
              <a:t>http://www.nsopw.gov/Core/Portal.aspx</a:t>
            </a: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Practices-Waivers and Their Use</a:t>
            </a:r>
            <a:endParaRPr lang="en-US" dirty="0"/>
          </a:p>
        </p:txBody>
      </p:sp>
      <p:sp>
        <p:nvSpPr>
          <p:cNvPr id="3" name="Content Placeholder 2"/>
          <p:cNvSpPr>
            <a:spLocks noGrp="1"/>
          </p:cNvSpPr>
          <p:nvPr>
            <p:ph idx="1"/>
          </p:nvPr>
        </p:nvSpPr>
        <p:spPr/>
        <p:txBody>
          <a:bodyPr/>
          <a:lstStyle/>
          <a:p>
            <a:r>
              <a:rPr lang="en-US" dirty="0" smtClean="0"/>
              <a:t>Camp participants should be given adequate time to seek legal counsel prior to signing the form.</a:t>
            </a:r>
          </a:p>
          <a:p>
            <a:r>
              <a:rPr lang="en-US" dirty="0" smtClean="0"/>
              <a:t>Standard system waiver and release should be used</a:t>
            </a:r>
          </a:p>
          <a:p>
            <a:r>
              <a:rPr lang="en-US" dirty="0" smtClean="0">
                <a:hlinkClick r:id="rId2"/>
              </a:rPr>
              <a:t>http://www.tamus.edu/assets/files/legal/doc/WAIVER-INDEMN-MEDICALAUTH-OGCFORM-2006-08-29.doc</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normAutofit fontScale="90000"/>
          </a:bodyPr>
          <a:lstStyle/>
          <a:p>
            <a:r>
              <a:rPr lang="en-US" dirty="0" smtClean="0"/>
              <a:t>Camp Program Best Practices- </a:t>
            </a:r>
            <a:r>
              <a:rPr lang="en-US" u="sng" dirty="0" smtClean="0"/>
              <a:t>Camper to Counselor Ratios</a:t>
            </a:r>
            <a:endParaRPr lang="en-US" u="sng" dirty="0"/>
          </a:p>
        </p:txBody>
      </p:sp>
      <p:sp>
        <p:nvSpPr>
          <p:cNvPr id="3" name="Content Placeholder 2"/>
          <p:cNvSpPr>
            <a:spLocks noGrp="1"/>
          </p:cNvSpPr>
          <p:nvPr>
            <p:ph idx="1"/>
          </p:nvPr>
        </p:nvSpPr>
        <p:spPr>
          <a:xfrm>
            <a:off x="457200" y="1447800"/>
            <a:ext cx="8229600" cy="4572000"/>
          </a:xfrm>
        </p:spPr>
        <p:txBody>
          <a:bodyPr>
            <a:normAutofit/>
          </a:bodyPr>
          <a:lstStyle/>
          <a:p>
            <a:r>
              <a:rPr lang="en-US" sz="1800" dirty="0" smtClean="0"/>
              <a:t>Each youth camp shall have at least one adult supervisor who is responsible for the supervision of no more than ten children in the camp. For any hazardous activity the supervisor(s) shall be in the immediate vicinity (within sight and/or hearing) of the campers. An "all camp" sedentary activity, not requiring physical activity, may require less supervision, and each camp shall establish its own guidelines, but not less than one adult supervisor to every 25 campers. The camp director shall not be included in the supervisor to camper ratio in camps serving over 50 campers at one time</a:t>
            </a:r>
          </a:p>
          <a:p>
            <a:endParaRPr lang="en-US" sz="1800" dirty="0" smtClean="0"/>
          </a:p>
          <a:p>
            <a:pPr algn="ctr">
              <a:buNone/>
            </a:pPr>
            <a:r>
              <a:rPr lang="en-US" sz="2400" b="1" dirty="0" smtClean="0"/>
              <a:t>System Risk Management Recommendations</a:t>
            </a:r>
          </a:p>
          <a:p>
            <a:pPr algn="ctr">
              <a:buNone/>
            </a:pPr>
            <a:endParaRPr lang="en-US" dirty="0" smtClean="0">
              <a:solidFill>
                <a:srgbClr val="FF0000"/>
              </a:solidFill>
            </a:endParaRPr>
          </a:p>
          <a:p>
            <a:endParaRPr lang="en-US" b="1" dirty="0" smtClean="0"/>
          </a:p>
          <a:p>
            <a:pPr lvl="3"/>
            <a:endParaRPr lang="en-US" dirty="0"/>
          </a:p>
        </p:txBody>
      </p:sp>
      <p:graphicFrame>
        <p:nvGraphicFramePr>
          <p:cNvPr id="22531" name="Object 3"/>
          <p:cNvGraphicFramePr>
            <a:graphicFrameLocks noChangeAspect="1"/>
          </p:cNvGraphicFramePr>
          <p:nvPr/>
        </p:nvGraphicFramePr>
        <p:xfrm>
          <a:off x="1066800" y="4800600"/>
          <a:ext cx="7124700" cy="1609725"/>
        </p:xfrm>
        <a:graphic>
          <a:graphicData uri="http://schemas.openxmlformats.org/presentationml/2006/ole">
            <p:oleObj spid="_x0000_s22531" name="Worksheet" r:id="rId3" imgW="7124620" imgH="1914465"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2531"/>
                                        </p:tgtEl>
                                        <p:attrNameLst>
                                          <p:attrName>style.visibility</p:attrName>
                                        </p:attrNameLst>
                                      </p:cBhvr>
                                      <p:to>
                                        <p:strVal val="visible"/>
                                      </p:to>
                                    </p:set>
                                    <p:animEffect transition="in" filter="dissolve">
                                      <p:cBhvr>
                                        <p:cTn id="17"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76400"/>
          </a:xfrm>
        </p:spPr>
        <p:txBody>
          <a:bodyPr>
            <a:normAutofit fontScale="90000"/>
          </a:bodyPr>
          <a:lstStyle/>
          <a:p>
            <a:r>
              <a:rPr lang="en-US" dirty="0" smtClean="0"/>
              <a:t>Camp Program Best Practices- </a:t>
            </a:r>
            <a:r>
              <a:rPr lang="en-US" u="sng" dirty="0" smtClean="0"/>
              <a:t>Camper to Counselor Ratios Continued</a:t>
            </a:r>
            <a:endParaRPr lang="en-US" u="sng" dirty="0"/>
          </a:p>
        </p:txBody>
      </p:sp>
      <p:sp>
        <p:nvSpPr>
          <p:cNvPr id="3" name="Content Placeholder 2"/>
          <p:cNvSpPr>
            <a:spLocks noGrp="1"/>
          </p:cNvSpPr>
          <p:nvPr>
            <p:ph idx="1"/>
          </p:nvPr>
        </p:nvSpPr>
        <p:spPr>
          <a:xfrm>
            <a:off x="533400" y="2286000"/>
            <a:ext cx="8229600" cy="4572000"/>
          </a:xfrm>
        </p:spPr>
        <p:txBody>
          <a:bodyPr>
            <a:normAutofit/>
          </a:bodyPr>
          <a:lstStyle/>
          <a:p>
            <a:r>
              <a:rPr lang="en-US" sz="2800" dirty="0" smtClean="0"/>
              <a:t>At least 80 percent (100 percent for camps primarily serving persons with special needs) of the staff are eighteen years of age or older</a:t>
            </a:r>
          </a:p>
          <a:p>
            <a:r>
              <a:rPr lang="en-US" sz="2800" dirty="0" smtClean="0"/>
              <a:t>All staff are at least sixteen years of age and at least two years older than the minors with whom they are working</a:t>
            </a:r>
            <a:endParaRPr lang="en-US" sz="2800" dirty="0" smtClean="0">
              <a:solidFill>
                <a:srgbClr val="FF0000"/>
              </a:solidFill>
            </a:endParaRPr>
          </a:p>
          <a:p>
            <a:pPr algn="ctr">
              <a:buNone/>
            </a:pPr>
            <a:endParaRPr lang="en-US" dirty="0" smtClean="0">
              <a:solidFill>
                <a:srgbClr val="FF0000"/>
              </a:solidFill>
            </a:endParaRPr>
          </a:p>
          <a:p>
            <a:endParaRPr lang="en-US" b="1" dirty="0" smtClean="0"/>
          </a:p>
          <a:p>
            <a:pPr lvl="3"/>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Review Summer Camp Programs?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Involves the care of minors</a:t>
            </a:r>
          </a:p>
          <a:p>
            <a:r>
              <a:rPr lang="en-US" dirty="0" smtClean="0"/>
              <a:t>Increased attention-Reputational and Legal Risks Are Higher</a:t>
            </a:r>
          </a:p>
          <a:p>
            <a:pPr lvl="1"/>
            <a:r>
              <a:rPr lang="en-US" dirty="0" smtClean="0"/>
              <a:t>Serving as surrogate parents while in our care</a:t>
            </a:r>
          </a:p>
          <a:p>
            <a:pPr lvl="1"/>
            <a:r>
              <a:rPr lang="en-US" dirty="0" smtClean="0"/>
              <a:t>Emotional reaction when children involved</a:t>
            </a:r>
          </a:p>
          <a:p>
            <a:pPr lvl="1"/>
            <a:r>
              <a:rPr lang="en-US" dirty="0" smtClean="0"/>
              <a:t>Increased likelihood of media attention</a:t>
            </a:r>
          </a:p>
          <a:p>
            <a:pPr lvl="1"/>
            <a:r>
              <a:rPr lang="en-US" dirty="0" smtClean="0"/>
              <a:t>Increased desire to “place blame” and “punish”</a:t>
            </a:r>
          </a:p>
          <a:p>
            <a:r>
              <a:rPr lang="en-US" dirty="0" smtClean="0"/>
              <a:t>Risks Associated With Children</a:t>
            </a:r>
          </a:p>
          <a:p>
            <a:pPr lvl="1"/>
            <a:r>
              <a:rPr lang="en-US" dirty="0" smtClean="0"/>
              <a:t>Sexual molestation</a:t>
            </a:r>
          </a:p>
          <a:p>
            <a:pPr lvl="1"/>
            <a:r>
              <a:rPr lang="en-US" dirty="0" smtClean="0"/>
              <a:t>Injury and/or death</a:t>
            </a:r>
          </a:p>
          <a:p>
            <a:pPr lvl="1"/>
            <a:r>
              <a:rPr lang="en-US" dirty="0" smtClean="0"/>
              <a:t>Missing</a:t>
            </a:r>
          </a:p>
          <a:p>
            <a:pPr lvl="1"/>
            <a:r>
              <a:rPr lang="en-US" dirty="0" smtClean="0"/>
              <a:t>Mental Harm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checkerboard(across)">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ssolve">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edge">
                                      <p:cBhvr>
                                        <p:cTn id="43" dur="20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slide(fromBottom)">
                                      <p:cBhvr>
                                        <p:cTn id="48" dur="50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strips(downLeft)">
                                      <p:cBhvr>
                                        <p:cTn id="53" dur="500"/>
                                        <p:tgtEl>
                                          <p:spTgt spid="3">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dissolve">
                                      <p:cBhvr>
                                        <p:cTn id="5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 Program Best Practices- </a:t>
            </a:r>
            <a:r>
              <a:rPr lang="en-US" u="sng" dirty="0" smtClean="0"/>
              <a:t>Health Information</a:t>
            </a:r>
            <a:endParaRPr lang="en-US" u="sng" dirty="0"/>
          </a:p>
        </p:txBody>
      </p:sp>
      <p:sp>
        <p:nvSpPr>
          <p:cNvPr id="3" name="Content Placeholder 2"/>
          <p:cNvSpPr>
            <a:spLocks noGrp="1"/>
          </p:cNvSpPr>
          <p:nvPr>
            <p:ph idx="1"/>
          </p:nvPr>
        </p:nvSpPr>
        <p:spPr/>
        <p:txBody>
          <a:bodyPr>
            <a:normAutofit fontScale="62500" lnSpcReduction="20000"/>
          </a:bodyPr>
          <a:lstStyle/>
          <a:p>
            <a:pPr lvl="0"/>
            <a:r>
              <a:rPr lang="en-US" dirty="0" smtClean="0"/>
              <a:t>Clarify the Camp Policy about Privacy of Personal Health Information</a:t>
            </a:r>
          </a:p>
          <a:p>
            <a:pPr lvl="0"/>
            <a:r>
              <a:rPr lang="en-US" dirty="0" smtClean="0"/>
              <a:t>The rule acknowledges that healthcare providers need access to information about the people for whom they provide direct care. But it raises a question about other people or entities. Determine your camp's current way of handling protected health information (PHI). Remember to consider:</a:t>
            </a:r>
          </a:p>
          <a:p>
            <a:pPr lvl="1"/>
            <a:r>
              <a:rPr lang="en-US" sz="2900" dirty="0" smtClean="0"/>
              <a:t>Who receives completed health forms and who has access to those forms before camp starts? </a:t>
            </a:r>
          </a:p>
          <a:p>
            <a:pPr lvl="1"/>
            <a:r>
              <a:rPr lang="en-US" sz="2900" dirty="0" smtClean="0"/>
              <a:t>About what health concerns are kitchen staff typically informed? Why are they told? Specifically who is told - just the head cook or the entire kitchen staff? Could that pool of people be more limited without jeopardizing safety? </a:t>
            </a:r>
          </a:p>
          <a:p>
            <a:pPr lvl="1"/>
            <a:r>
              <a:rPr lang="en-US" sz="2900" dirty="0" smtClean="0"/>
              <a:t>What health challenges are shared with cabin staff? </a:t>
            </a:r>
          </a:p>
          <a:p>
            <a:pPr lvl="1"/>
            <a:r>
              <a:rPr lang="en-US" sz="2900" dirty="0" smtClean="0"/>
              <a:t>Who in the specialized areas of camp - waterfront, ropes course, horseback riding, tripping, etc. - are told about health challenges? Why are they told?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par>
                                <p:cTn id="28" presetID="20"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edg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 Program Best Practices- </a:t>
            </a:r>
            <a:r>
              <a:rPr lang="en-US" u="sng" dirty="0" smtClean="0"/>
              <a:t>Health Information</a:t>
            </a:r>
            <a:endParaRPr lang="en-US" u="sng" dirty="0"/>
          </a:p>
        </p:txBody>
      </p:sp>
      <p:sp>
        <p:nvSpPr>
          <p:cNvPr id="3" name="Content Placeholder 2"/>
          <p:cNvSpPr>
            <a:spLocks noGrp="1"/>
          </p:cNvSpPr>
          <p:nvPr>
            <p:ph idx="1"/>
          </p:nvPr>
        </p:nvSpPr>
        <p:spPr/>
        <p:txBody>
          <a:bodyPr>
            <a:normAutofit fontScale="70000" lnSpcReduction="20000"/>
          </a:bodyPr>
          <a:lstStyle/>
          <a:p>
            <a:pPr lvl="0"/>
            <a:r>
              <a:rPr lang="en-US" dirty="0" smtClean="0"/>
              <a:t>Under what circumstances does PHI leave camp? How is the privacy of that information monitored? </a:t>
            </a:r>
          </a:p>
          <a:p>
            <a:pPr lvl="0"/>
            <a:r>
              <a:rPr lang="en-US" dirty="0" smtClean="0"/>
              <a:t>What individuals have access to all and any PHI? Who has limited access and how is that access limited? </a:t>
            </a:r>
          </a:p>
          <a:p>
            <a:pPr lvl="0"/>
            <a:r>
              <a:rPr lang="en-US" dirty="0" smtClean="0"/>
              <a:t>When a person leaves camp - whether on a day trip or at the end of their camp session - how is their health history secured? Who makes decisions regarding the disposition of that information? </a:t>
            </a:r>
          </a:p>
          <a:p>
            <a:pPr lvl="0"/>
            <a:r>
              <a:rPr lang="en-US" dirty="0" smtClean="0"/>
              <a:t>How does one gain access to PHI? </a:t>
            </a:r>
          </a:p>
          <a:p>
            <a:pPr lvl="0"/>
            <a:r>
              <a:rPr lang="en-US" dirty="0" smtClean="0"/>
              <a:t>The Privacy Rule directs entities to define their policy and make that policy generally known to clients as well as implement "reasonable steps" to limit use of protected information within the entity and in regard to requests it may receive from other parties. Information must only be released to those with a clear "need to know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checkerboard(across)">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 </a:t>
            </a:r>
            <a:r>
              <a:rPr lang="en-US" u="sng" dirty="0" smtClean="0"/>
              <a:t>Medicine Distribution</a:t>
            </a:r>
            <a:endParaRPr lang="en-US" u="sng" dirty="0"/>
          </a:p>
        </p:txBody>
      </p:sp>
      <p:sp>
        <p:nvSpPr>
          <p:cNvPr id="3" name="Content Placeholder 2"/>
          <p:cNvSpPr>
            <a:spLocks noGrp="1"/>
          </p:cNvSpPr>
          <p:nvPr>
            <p:ph idx="1"/>
          </p:nvPr>
        </p:nvSpPr>
        <p:spPr/>
        <p:txBody>
          <a:bodyPr>
            <a:normAutofit/>
          </a:bodyPr>
          <a:lstStyle/>
          <a:p>
            <a:r>
              <a:rPr lang="en-US" dirty="0" smtClean="0"/>
              <a:t>Be certain to obtain required health history information</a:t>
            </a:r>
          </a:p>
          <a:p>
            <a:r>
              <a:rPr lang="en-US" dirty="0" smtClean="0"/>
              <a:t>All drugs must be stored under lock. Prescription drugs must be dispensed only under directions of physician. Nonprescription drugs dispensed only under written health care procedures or signed instruction of parent/guardian.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 Program Best Practices- </a:t>
            </a:r>
            <a:r>
              <a:rPr lang="en-US" u="sng" dirty="0" smtClean="0"/>
              <a:t>Insurance Requirements</a:t>
            </a:r>
            <a:endParaRPr lang="en-US" u="sng" dirty="0"/>
          </a:p>
        </p:txBody>
      </p:sp>
      <p:sp>
        <p:nvSpPr>
          <p:cNvPr id="3" name="Content Placeholder 2"/>
          <p:cNvSpPr>
            <a:spLocks noGrp="1"/>
          </p:cNvSpPr>
          <p:nvPr>
            <p:ph idx="1"/>
          </p:nvPr>
        </p:nvSpPr>
        <p:spPr/>
        <p:txBody>
          <a:bodyPr/>
          <a:lstStyle/>
          <a:p>
            <a:r>
              <a:rPr lang="en-US" dirty="0" smtClean="0"/>
              <a:t>For external camps, the following insurance should be required:</a:t>
            </a:r>
          </a:p>
          <a:p>
            <a:endParaRPr lang="en-US" dirty="0"/>
          </a:p>
        </p:txBody>
      </p:sp>
      <p:graphicFrame>
        <p:nvGraphicFramePr>
          <p:cNvPr id="4" name="Object 3"/>
          <p:cNvGraphicFramePr>
            <a:graphicFrameLocks noChangeAspect="1"/>
          </p:cNvGraphicFramePr>
          <p:nvPr/>
        </p:nvGraphicFramePr>
        <p:xfrm>
          <a:off x="4038600" y="3733800"/>
          <a:ext cx="914400" cy="800100"/>
        </p:xfrm>
        <a:graphic>
          <a:graphicData uri="http://schemas.openxmlformats.org/presentationml/2006/ole">
            <p:oleObj spid="_x0000_s53250" name="Document" showAsIcon="1" r:id="rId3" imgW="914400" imgH="800280" progId="Word.Documen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verb" presetSubtype="0" fill="hold" nodeType="clickEffect">
                                  <p:stCondLst>
                                    <p:cond delay="0"/>
                                  </p:stCondLst>
                                  <p:childTnLst>
                                    <p:cmd type="verb" cmd="1">
                                      <p:cBhvr>
                                        <p:cTn id="1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76400"/>
            <a:ext cx="8229600" cy="1942306"/>
          </a:xfrm>
        </p:spPr>
        <p:txBody>
          <a:bodyPr>
            <a:normAutofit fontScale="90000"/>
          </a:bodyPr>
          <a:lstStyle/>
          <a:p>
            <a:pPr algn="ctr"/>
            <a:r>
              <a:rPr lang="en-US" dirty="0" smtClean="0"/>
              <a:t>System Summer Camp GL and Accident Medical Program</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Summer Camp and Accident Medical Program</a:t>
            </a:r>
            <a:endParaRPr lang="en-US" dirty="0"/>
          </a:p>
        </p:txBody>
      </p:sp>
      <p:sp>
        <p:nvSpPr>
          <p:cNvPr id="3" name="Content Placeholder 2"/>
          <p:cNvSpPr>
            <a:spLocks noGrp="1"/>
          </p:cNvSpPr>
          <p:nvPr>
            <p:ph idx="1"/>
          </p:nvPr>
        </p:nvSpPr>
        <p:spPr/>
        <p:txBody>
          <a:bodyPr>
            <a:normAutofit lnSpcReduction="10000"/>
          </a:bodyPr>
          <a:lstStyle/>
          <a:p>
            <a:r>
              <a:rPr lang="en-US" dirty="0" smtClean="0"/>
              <a:t>Policy Summary and Rate Sheet</a:t>
            </a:r>
          </a:p>
          <a:p>
            <a:r>
              <a:rPr lang="en-US" dirty="0" smtClean="0"/>
              <a:t>Loss Frequency/Loss Payments</a:t>
            </a:r>
          </a:p>
          <a:p>
            <a:endParaRPr lang="en-US" dirty="0" smtClean="0"/>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p>
          <a:p>
            <a:endParaRPr lang="en-US" dirty="0" smtClean="0"/>
          </a:p>
          <a:p>
            <a:r>
              <a:rPr lang="en-US" dirty="0" smtClean="0"/>
              <a:t>Camp Roster</a:t>
            </a:r>
          </a:p>
        </p:txBody>
      </p:sp>
      <p:graphicFrame>
        <p:nvGraphicFramePr>
          <p:cNvPr id="4" name="Object 3"/>
          <p:cNvGraphicFramePr>
            <a:graphicFrameLocks noChangeAspect="1"/>
          </p:cNvGraphicFramePr>
          <p:nvPr/>
        </p:nvGraphicFramePr>
        <p:xfrm>
          <a:off x="7467600" y="1981200"/>
          <a:ext cx="914400" cy="800100"/>
        </p:xfrm>
        <a:graphic>
          <a:graphicData uri="http://schemas.openxmlformats.org/presentationml/2006/ole">
            <p:oleObj spid="_x0000_s58370" name="Document" showAsIcon="1" r:id="rId3" imgW="914400" imgH="800280" progId="Word.Document.8">
              <p:embed/>
            </p:oleObj>
          </a:graphicData>
        </a:graphic>
      </p:graphicFrame>
      <p:graphicFrame>
        <p:nvGraphicFramePr>
          <p:cNvPr id="5" name="Object 4"/>
          <p:cNvGraphicFramePr>
            <a:graphicFrameLocks noChangeAspect="1"/>
          </p:cNvGraphicFramePr>
          <p:nvPr/>
        </p:nvGraphicFramePr>
        <p:xfrm>
          <a:off x="3657600" y="5715000"/>
          <a:ext cx="914400" cy="800100"/>
        </p:xfrm>
        <a:graphic>
          <a:graphicData uri="http://schemas.openxmlformats.org/presentationml/2006/ole">
            <p:oleObj spid="_x0000_s58371" name="Worksheet" showAsIcon="1" r:id="rId4" imgW="914400" imgH="800280" progId="Excel.Sheet.8">
              <p:embed/>
            </p:oleObj>
          </a:graphicData>
        </a:graphic>
      </p:graphicFrame>
      <p:graphicFrame>
        <p:nvGraphicFramePr>
          <p:cNvPr id="58374" name="Object 6"/>
          <p:cNvGraphicFramePr>
            <a:graphicFrameLocks noChangeAspect="1"/>
          </p:cNvGraphicFramePr>
          <p:nvPr/>
        </p:nvGraphicFramePr>
        <p:xfrm>
          <a:off x="1371600" y="3429000"/>
          <a:ext cx="5801338" cy="1881187"/>
        </p:xfrm>
        <a:graphic>
          <a:graphicData uri="http://schemas.openxmlformats.org/presentationml/2006/ole">
            <p:oleObj spid="_x0000_s58374" name="Worksheet" r:id="rId5" imgW="4553070" imgH="1476515" progId="Excel.Sheet.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verb" presetSubtype="0" fill="hold" nodeType="clickEffect">
                                  <p:stCondLst>
                                    <p:cond delay="0"/>
                                  </p:stCondLst>
                                  <p:childTnLst>
                                    <p:cmd type="verb" cmd="1">
                                      <p:cBhvr>
                                        <p:cTn id="16" dur="1" fill="hold"/>
                                        <p:tgtEl>
                                          <p:spTgt spid="4"/>
                                        </p:tgtEl>
                                      </p:cBhvr>
                                    </p:cmd>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slide(fromBottom)">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58374"/>
                                        </p:tgtEl>
                                        <p:attrNameLst>
                                          <p:attrName>style.visibility</p:attrName>
                                        </p:attrNameLst>
                                      </p:cBhvr>
                                      <p:to>
                                        <p:strVal val="visible"/>
                                      </p:to>
                                    </p:set>
                                    <p:animEffect transition="in" filter="box(in)">
                                      <p:cBhvr>
                                        <p:cTn id="26" dur="500"/>
                                        <p:tgtEl>
                                          <p:spTgt spid="58374"/>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strips(downLeft)">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linds(horizontal)">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verb" presetSubtype="0" fill="hold" nodeType="clickEffect">
                                  <p:stCondLst>
                                    <p:cond delay="0"/>
                                  </p:stCondLst>
                                  <p:childTnLst>
                                    <p:cmd type="verb" cmd="1">
                                      <p:cBhvr>
                                        <p:cTn id="40"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Take a pro-active approach to camp management</a:t>
            </a:r>
          </a:p>
          <a:p>
            <a:r>
              <a:rPr lang="en-US" dirty="0" smtClean="0"/>
              <a:t>Develop established processes and publish to all relevant staff and employees</a:t>
            </a:r>
          </a:p>
          <a:p>
            <a:r>
              <a:rPr lang="en-US" dirty="0" smtClean="0"/>
              <a:t>Network and leverage other Members for best practices ideas</a:t>
            </a:r>
          </a:p>
          <a:p>
            <a:r>
              <a:rPr lang="en-US" dirty="0" smtClean="0"/>
              <a:t>Call System Risk Management with any questions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7391400" cy="1399032"/>
          </a:xfrm>
        </p:spPr>
        <p:txBody>
          <a:bodyPr>
            <a:normAutofit/>
          </a:bodyPr>
          <a:lstStyle/>
          <a:p>
            <a:pPr algn="ctr"/>
            <a:r>
              <a:rPr lang="en-US" sz="5400" dirty="0" smtClean="0"/>
              <a:t>Questions?</a:t>
            </a: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52600"/>
            <a:ext cx="8229600" cy="1399032"/>
          </a:xfrm>
        </p:spPr>
        <p:txBody>
          <a:bodyPr>
            <a:normAutofit/>
          </a:bodyPr>
          <a:lstStyle/>
          <a:p>
            <a:pPr algn="ctr"/>
            <a:r>
              <a:rPr lang="en-US" sz="5400" dirty="0" smtClean="0"/>
              <a:t>System Audit Findings</a:t>
            </a:r>
            <a:endParaRPr lang="en-US" sz="5400" dirty="0"/>
          </a:p>
        </p:txBody>
      </p:sp>
      <p:sp>
        <p:nvSpPr>
          <p:cNvPr id="4" name="TextBox 3"/>
          <p:cNvSpPr txBox="1"/>
          <p:nvPr/>
        </p:nvSpPr>
        <p:spPr>
          <a:xfrm>
            <a:off x="1981200" y="3657600"/>
            <a:ext cx="4911922" cy="646331"/>
          </a:xfrm>
          <a:prstGeom prst="rect">
            <a:avLst/>
          </a:prstGeom>
          <a:noFill/>
        </p:spPr>
        <p:txBody>
          <a:bodyPr wrap="none" rtlCol="0">
            <a:spAutoFit/>
          </a:bodyPr>
          <a:lstStyle/>
          <a:p>
            <a:pPr>
              <a:buNone/>
            </a:pPr>
            <a:r>
              <a:rPr lang="en-US" sz="3600" b="1" i="1" dirty="0" smtClean="0"/>
              <a:t>Camp Administration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Audit Findings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Camp administration lacks university-wide procedures and oversight. Management could not provide a comprehensive list of current camps. We identified at least 17 camps that were held on the campus in fiscal year 2009. Camps held on the University’s campus host kindergarten through college-age participants. Without procedures and oversight for camps, the risk of injuries and potential liabilities is increased</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Audit Findings</a:t>
            </a:r>
            <a:endParaRPr lang="en-US" dirty="0"/>
          </a:p>
        </p:txBody>
      </p:sp>
      <p:sp>
        <p:nvSpPr>
          <p:cNvPr id="3" name="Content Placeholder 2"/>
          <p:cNvSpPr>
            <a:spLocks noGrp="1"/>
          </p:cNvSpPr>
          <p:nvPr>
            <p:ph idx="1"/>
          </p:nvPr>
        </p:nvSpPr>
        <p:spPr/>
        <p:txBody>
          <a:bodyPr>
            <a:normAutofit/>
          </a:bodyPr>
          <a:lstStyle/>
          <a:p>
            <a:r>
              <a:rPr lang="en-US" sz="2400" dirty="0" smtClean="0"/>
              <a:t>Overall, the controls established over Athletic Department operations at </a:t>
            </a:r>
            <a:r>
              <a:rPr lang="en-US" sz="2400" i="1" dirty="0" smtClean="0"/>
              <a:t>Nameless University </a:t>
            </a:r>
            <a:r>
              <a:rPr lang="en-US" sz="2400" dirty="0" smtClean="0"/>
              <a:t>are effective in providing reasonable assurance resources are used efficiently and effectively and in compliance with laws, policies, regulations, and University rules except in the area of cash receipts. Significant improvements are needed in the Department’s cash receipting procedures. Opportunities for improvement were also identified in the areas of </a:t>
            </a:r>
            <a:r>
              <a:rPr lang="en-US" sz="2400" i="1" u="sng" dirty="0" smtClean="0"/>
              <a:t>sports camp administration </a:t>
            </a:r>
            <a:r>
              <a:rPr lang="en-US" sz="2400" dirty="0" smtClean="0"/>
              <a:t>and the affiliation agreement with the ????? Club</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Audit Findings</a:t>
            </a:r>
            <a:endParaRPr lang="en-US" dirty="0"/>
          </a:p>
        </p:txBody>
      </p:sp>
      <p:sp>
        <p:nvSpPr>
          <p:cNvPr id="3" name="Content Placeholder 2"/>
          <p:cNvSpPr>
            <a:spLocks noGrp="1"/>
          </p:cNvSpPr>
          <p:nvPr>
            <p:ph idx="1"/>
          </p:nvPr>
        </p:nvSpPr>
        <p:spPr/>
        <p:txBody>
          <a:bodyPr>
            <a:normAutofit fontScale="92500"/>
          </a:bodyPr>
          <a:lstStyle/>
          <a:p>
            <a:r>
              <a:rPr lang="en-US" sz="2600" dirty="0" smtClean="0"/>
              <a:t>Of the four university-sponsored camps reviewed, two lacked  documented approvals on file; one did not have a signed agreement or contract; one did not have waiver of liability forms and emergency medical release forms for participants; and one could not verify that background checks for camp personnel or volunteers occurred.</a:t>
            </a:r>
          </a:p>
          <a:p>
            <a:r>
              <a:rPr lang="en-US" sz="2600" dirty="0" smtClean="0"/>
              <a:t>Camps were not monitored to ensure that the third-Party sponsor had adequate insurance coverage for the camp, that background checks were completed on camp personnel, and that emergency medical information was obtained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slide(fromBottom)">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Audit Findings</a:t>
            </a:r>
            <a:endParaRPr lang="en-US" dirty="0"/>
          </a:p>
        </p:txBody>
      </p:sp>
      <p:sp>
        <p:nvSpPr>
          <p:cNvPr id="3" name="Content Placeholder 2"/>
          <p:cNvSpPr>
            <a:spLocks noGrp="1"/>
          </p:cNvSpPr>
          <p:nvPr>
            <p:ph idx="1"/>
          </p:nvPr>
        </p:nvSpPr>
        <p:spPr/>
        <p:txBody>
          <a:bodyPr>
            <a:noAutofit/>
          </a:bodyPr>
          <a:lstStyle/>
          <a:p>
            <a:r>
              <a:rPr lang="en-US" sz="2000" dirty="0" smtClean="0"/>
              <a:t>No University rule or comprehensive written operating procedures have been developed to provide standardization and guidance to the administration of university-sponsored camps. As a result, certain safety processes within these camps require improvement to better ensure the safety of camp participants (especially youths).  For instance, although background checks or screenings recently began on University employees, no similar checks are being performed on non-University personnel or volunteers prior to working at the camps. In addition, camp documentation is decentralized at the responsible department and standardized Forms are not always used making it difficult to ensure all documents are completed, signed, and retained.</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TotalTime>
  <Words>2502</Words>
  <Application>Microsoft Office PowerPoint</Application>
  <PresentationFormat>On-screen Show (4:3)</PresentationFormat>
  <Paragraphs>204</Paragraphs>
  <Slides>47</Slides>
  <Notes>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47</vt:i4>
      </vt:variant>
    </vt:vector>
  </HeadingPairs>
  <TitlesOfParts>
    <vt:vector size="51" baseType="lpstr">
      <vt:lpstr>Verve</vt:lpstr>
      <vt:lpstr>Document</vt:lpstr>
      <vt:lpstr>Presentation</vt:lpstr>
      <vt:lpstr>Worksheet</vt:lpstr>
      <vt:lpstr>Summer Camp Policies &amp; Procedures</vt:lpstr>
      <vt:lpstr>Session Goals</vt:lpstr>
      <vt:lpstr>Why Review Summer Camp Practices?</vt:lpstr>
      <vt:lpstr>Why Review Summer Camp Programs?</vt:lpstr>
      <vt:lpstr>System Audit Findings</vt:lpstr>
      <vt:lpstr>System Audit Findings</vt:lpstr>
      <vt:lpstr>System Audit Findings</vt:lpstr>
      <vt:lpstr>System Audit Findings</vt:lpstr>
      <vt:lpstr>System Audit Findings</vt:lpstr>
      <vt:lpstr>System Audit Findings</vt:lpstr>
      <vt:lpstr>System Risk Management Camp Survey Program</vt:lpstr>
      <vt:lpstr>System Risk Management Camp Survey</vt:lpstr>
      <vt:lpstr>Summary Of Survey Findings</vt:lpstr>
      <vt:lpstr>The Good!</vt:lpstr>
      <vt:lpstr>Summary of Findings- The Good</vt:lpstr>
      <vt:lpstr>The Bad</vt:lpstr>
      <vt:lpstr>Summary of Findings- The Bad</vt:lpstr>
      <vt:lpstr>Summary of Findings- The Bad</vt:lpstr>
      <vt:lpstr>The Ugly</vt:lpstr>
      <vt:lpstr>Summary of Findings- The Ugly</vt:lpstr>
      <vt:lpstr>Regulating and Reference Entities of Camp Programs</vt:lpstr>
      <vt:lpstr>Texas Administrative Code Relating to Camps</vt:lpstr>
      <vt:lpstr>Texas Department of State Health Services Authority</vt:lpstr>
      <vt:lpstr>American Camp Association</vt:lpstr>
      <vt:lpstr>Best Practices</vt:lpstr>
      <vt:lpstr>Camp Program Best Practices- External Camps</vt:lpstr>
      <vt:lpstr>Camp Program Best Practices- Online Application and Approval Process</vt:lpstr>
      <vt:lpstr>Camp Program Best Practices: Written Policies and Procedures</vt:lpstr>
      <vt:lpstr>Camp Program Best Practices- Risk Assessment Form</vt:lpstr>
      <vt:lpstr>Camp Program Best Practices- Camp Director Qualifications</vt:lpstr>
      <vt:lpstr>Camp Program Best Practices- Program Director Qualifications</vt:lpstr>
      <vt:lpstr>Camp Program Best Practices- Staff Qualifications</vt:lpstr>
      <vt:lpstr>Camp Program Best Practices- Background Checks (Tx Admin Code)</vt:lpstr>
      <vt:lpstr>Camp Program Best Practices- Background Checks (Tx Admin Code)</vt:lpstr>
      <vt:lpstr>Camp Program Best Practices- Background Checks Continued</vt:lpstr>
      <vt:lpstr>Camp Program Best Practices-  Sexual Molestation</vt:lpstr>
      <vt:lpstr>Camp Program Best Practices-Waivers and Their Use</vt:lpstr>
      <vt:lpstr>Camp Program Best Practices- Camper to Counselor Ratios</vt:lpstr>
      <vt:lpstr>Camp Program Best Practices- Camper to Counselor Ratios Continued</vt:lpstr>
      <vt:lpstr>Camp Program Best Practices- Health Information</vt:lpstr>
      <vt:lpstr>Camp Program Best Practices- Health Information</vt:lpstr>
      <vt:lpstr>Camp Program Best Practices- Medicine Distribution</vt:lpstr>
      <vt:lpstr>Camp Program Best Practices- Insurance Requirements</vt:lpstr>
      <vt:lpstr>System Summer Camp GL and Accident Medical Program</vt:lpstr>
      <vt:lpstr>System Summer Camp and Accident Medical Program</vt:lpstr>
      <vt:lpstr>Summary</vt:lpstr>
      <vt:lpstr>Questions?</vt:lpstr>
    </vt:vector>
  </TitlesOfParts>
  <Company>TAMUS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Camp Policies &amp; Procedures</dc:title>
  <dc:creator>hjudah</dc:creator>
  <cp:lastModifiedBy>abeasley</cp:lastModifiedBy>
  <cp:revision>81</cp:revision>
  <dcterms:created xsi:type="dcterms:W3CDTF">2011-03-24T13:55:39Z</dcterms:created>
  <dcterms:modified xsi:type="dcterms:W3CDTF">2011-05-25T13:31:01Z</dcterms:modified>
</cp:coreProperties>
</file>