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350" r:id="rId5"/>
    <p:sldId id="375" r:id="rId6"/>
    <p:sldId id="407" r:id="rId7"/>
    <p:sldId id="413" r:id="rId8"/>
    <p:sldId id="435" r:id="rId9"/>
    <p:sldId id="436" r:id="rId10"/>
    <p:sldId id="439" r:id="rId11"/>
    <p:sldId id="431" r:id="rId12"/>
    <p:sldId id="434" r:id="rId13"/>
    <p:sldId id="417" r:id="rId14"/>
    <p:sldId id="418" r:id="rId15"/>
    <p:sldId id="412" r:id="rId16"/>
    <p:sldId id="398" r:id="rId17"/>
    <p:sldId id="397" r:id="rId18"/>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1D90A9-1A75-4A04-AE6F-B0BC3B8C16A6}">
          <p14:sldIdLst>
            <p14:sldId id="350"/>
            <p14:sldId id="375"/>
            <p14:sldId id="407"/>
            <p14:sldId id="413"/>
            <p14:sldId id="435"/>
            <p14:sldId id="436"/>
            <p14:sldId id="439"/>
            <p14:sldId id="431"/>
            <p14:sldId id="434"/>
            <p14:sldId id="417"/>
            <p14:sldId id="418"/>
            <p14:sldId id="412"/>
            <p14:sldId id="398"/>
            <p14:sldId id="397"/>
          </p14:sldIdLst>
        </p14:section>
        <p14:section name="Back-up" id="{EAE19B55-45FD-4C51-8B0E-B1CE0EE14DC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3" autoAdjust="0"/>
    <p:restoredTop sz="90122" autoAdjust="0"/>
  </p:normalViewPr>
  <p:slideViewPr>
    <p:cSldViewPr>
      <p:cViewPr varScale="1">
        <p:scale>
          <a:sx n="99" d="100"/>
          <a:sy n="99" d="100"/>
        </p:scale>
        <p:origin x="1260" y="72"/>
      </p:cViewPr>
      <p:guideLst>
        <p:guide orient="horz" pos="2160"/>
        <p:guide pos="2880"/>
      </p:guideLst>
    </p:cSldViewPr>
  </p:slideViewPr>
  <p:outlineViewPr>
    <p:cViewPr>
      <p:scale>
        <a:sx n="33" d="100"/>
        <a:sy n="33" d="100"/>
      </p:scale>
      <p:origin x="48" y="267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0323" cy="461326"/>
          </a:xfrm>
          <a:prstGeom prst="rect">
            <a:avLst/>
          </a:prstGeom>
        </p:spPr>
        <p:txBody>
          <a:bodyPr vert="horz" lIns="91412" tIns="45707" rIns="91412" bIns="45707" rtlCol="0"/>
          <a:lstStyle>
            <a:lvl1pPr algn="l">
              <a:defRPr sz="1200"/>
            </a:lvl1pPr>
          </a:lstStyle>
          <a:p>
            <a:endParaRPr lang="en-US"/>
          </a:p>
        </p:txBody>
      </p:sp>
      <p:sp>
        <p:nvSpPr>
          <p:cNvPr id="3" name="Date Placeholder 2"/>
          <p:cNvSpPr>
            <a:spLocks noGrp="1"/>
          </p:cNvSpPr>
          <p:nvPr>
            <p:ph type="dt" sz="quarter" idx="1"/>
          </p:nvPr>
        </p:nvSpPr>
        <p:spPr>
          <a:xfrm>
            <a:off x="3934970" y="2"/>
            <a:ext cx="3010323" cy="461326"/>
          </a:xfrm>
          <a:prstGeom prst="rect">
            <a:avLst/>
          </a:prstGeom>
        </p:spPr>
        <p:txBody>
          <a:bodyPr vert="horz" lIns="91412" tIns="45707" rIns="91412" bIns="45707" rtlCol="0"/>
          <a:lstStyle>
            <a:lvl1pPr algn="r">
              <a:defRPr sz="1200"/>
            </a:lvl1pPr>
          </a:lstStyle>
          <a:p>
            <a:fld id="{4B916AB6-937F-4111-A927-777CC0CF99CC}" type="datetimeFigureOut">
              <a:rPr lang="en-US" smtClean="0"/>
              <a:pPr/>
              <a:t>9/18/2015</a:t>
            </a:fld>
            <a:endParaRPr lang="en-US"/>
          </a:p>
        </p:txBody>
      </p:sp>
      <p:sp>
        <p:nvSpPr>
          <p:cNvPr id="4" name="Footer Placeholder 3"/>
          <p:cNvSpPr>
            <a:spLocks noGrp="1"/>
          </p:cNvSpPr>
          <p:nvPr>
            <p:ph type="ftr" sz="quarter" idx="2"/>
          </p:nvPr>
        </p:nvSpPr>
        <p:spPr>
          <a:xfrm>
            <a:off x="0" y="8757303"/>
            <a:ext cx="3010323" cy="461326"/>
          </a:xfrm>
          <a:prstGeom prst="rect">
            <a:avLst/>
          </a:prstGeom>
        </p:spPr>
        <p:txBody>
          <a:bodyPr vert="horz" lIns="91412" tIns="45707" rIns="91412" bIns="45707" rtlCol="0" anchor="b"/>
          <a:lstStyle>
            <a:lvl1pPr algn="l">
              <a:defRPr sz="1200"/>
            </a:lvl1pPr>
          </a:lstStyle>
          <a:p>
            <a:endParaRPr lang="en-US"/>
          </a:p>
        </p:txBody>
      </p:sp>
      <p:sp>
        <p:nvSpPr>
          <p:cNvPr id="5" name="Slide Number Placeholder 4"/>
          <p:cNvSpPr>
            <a:spLocks noGrp="1"/>
          </p:cNvSpPr>
          <p:nvPr>
            <p:ph type="sldNum" sz="quarter" idx="3"/>
          </p:nvPr>
        </p:nvSpPr>
        <p:spPr>
          <a:xfrm>
            <a:off x="3934970" y="8757303"/>
            <a:ext cx="3010323" cy="461326"/>
          </a:xfrm>
          <a:prstGeom prst="rect">
            <a:avLst/>
          </a:prstGeom>
        </p:spPr>
        <p:txBody>
          <a:bodyPr vert="horz" lIns="91412" tIns="45707" rIns="91412" bIns="45707" rtlCol="0" anchor="b"/>
          <a:lstStyle>
            <a:lvl1pPr algn="r">
              <a:defRPr sz="1200"/>
            </a:lvl1pPr>
          </a:lstStyle>
          <a:p>
            <a:fld id="{E9B39D2A-BF0D-444B-BD4A-808419B8F293}" type="slidenum">
              <a:rPr lang="en-US" smtClean="0"/>
              <a:pPr/>
              <a:t>‹#›</a:t>
            </a:fld>
            <a:endParaRPr lang="en-US"/>
          </a:p>
        </p:txBody>
      </p:sp>
    </p:spTree>
    <p:extLst>
      <p:ext uri="{BB962C8B-B14F-4D97-AF65-F5344CB8AC3E}">
        <p14:creationId xmlns:p14="http://schemas.microsoft.com/office/powerpoint/2010/main" val="19336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1412" tIns="45707" rIns="91412" bIns="45707" rtlCol="0"/>
          <a:lstStyle>
            <a:lvl1pPr algn="l">
              <a:defRPr sz="1200"/>
            </a:lvl1pPr>
          </a:lstStyle>
          <a:p>
            <a:endParaRPr lang="en-US"/>
          </a:p>
        </p:txBody>
      </p:sp>
      <p:sp>
        <p:nvSpPr>
          <p:cNvPr id="3" name="Date Placeholder 2"/>
          <p:cNvSpPr>
            <a:spLocks noGrp="1"/>
          </p:cNvSpPr>
          <p:nvPr>
            <p:ph type="dt" idx="1"/>
          </p:nvPr>
        </p:nvSpPr>
        <p:spPr>
          <a:xfrm>
            <a:off x="3934970" y="0"/>
            <a:ext cx="3010323" cy="461010"/>
          </a:xfrm>
          <a:prstGeom prst="rect">
            <a:avLst/>
          </a:prstGeom>
        </p:spPr>
        <p:txBody>
          <a:bodyPr vert="horz" lIns="91412" tIns="45707" rIns="91412" bIns="45707" rtlCol="0"/>
          <a:lstStyle>
            <a:lvl1pPr algn="r">
              <a:defRPr sz="1200"/>
            </a:lvl1pPr>
          </a:lstStyle>
          <a:p>
            <a:fld id="{A9629A97-7816-4E13-815C-F55F51C23702}" type="datetimeFigureOut">
              <a:rPr lang="en-US" smtClean="0"/>
              <a:pPr/>
              <a:t>9/18/2015</a:t>
            </a:fld>
            <a:endParaRPr lang="en-US"/>
          </a:p>
        </p:txBody>
      </p:sp>
      <p:sp>
        <p:nvSpPr>
          <p:cNvPr id="4" name="Slide Image Placeholder 3"/>
          <p:cNvSpPr>
            <a:spLocks noGrp="1" noRot="1" noChangeAspect="1"/>
          </p:cNvSpPr>
          <p:nvPr>
            <p:ph type="sldImg" idx="2"/>
          </p:nvPr>
        </p:nvSpPr>
        <p:spPr>
          <a:xfrm>
            <a:off x="1166813" y="690563"/>
            <a:ext cx="4613275" cy="3459162"/>
          </a:xfrm>
          <a:prstGeom prst="rect">
            <a:avLst/>
          </a:prstGeom>
          <a:noFill/>
          <a:ln w="12700">
            <a:solidFill>
              <a:prstClr val="black"/>
            </a:solidFill>
          </a:ln>
        </p:spPr>
        <p:txBody>
          <a:bodyPr vert="horz" lIns="91412" tIns="45707" rIns="91412" bIns="4570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1412" tIns="45707" rIns="91412"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1412" tIns="45707" rIns="91412"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1412" tIns="45707" rIns="91412" bIns="45707" rtlCol="0" anchor="b"/>
          <a:lstStyle>
            <a:lvl1pPr algn="r">
              <a:defRPr sz="1200"/>
            </a:lvl1pPr>
          </a:lstStyle>
          <a:p>
            <a:fld id="{B6B13AE2-D634-497F-8AEE-F136ED92B783}" type="slidenum">
              <a:rPr lang="en-US" smtClean="0"/>
              <a:pPr/>
              <a:t>‹#›</a:t>
            </a:fld>
            <a:endParaRPr lang="en-US"/>
          </a:p>
        </p:txBody>
      </p:sp>
    </p:spTree>
    <p:extLst>
      <p:ext uri="{BB962C8B-B14F-4D97-AF65-F5344CB8AC3E}">
        <p14:creationId xmlns:p14="http://schemas.microsoft.com/office/powerpoint/2010/main" val="214467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a:t>
            </a:fld>
            <a:endParaRPr lang="en-US"/>
          </a:p>
        </p:txBody>
      </p:sp>
    </p:spTree>
    <p:extLst>
      <p:ext uri="{BB962C8B-B14F-4D97-AF65-F5344CB8AC3E}">
        <p14:creationId xmlns:p14="http://schemas.microsoft.com/office/powerpoint/2010/main" val="95232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13AE2-D634-497F-8AEE-F136ED92B783}" type="slidenum">
              <a:rPr lang="en-US" smtClean="0"/>
              <a:pPr/>
              <a:t>13</a:t>
            </a:fld>
            <a:endParaRPr lang="en-US"/>
          </a:p>
        </p:txBody>
      </p:sp>
    </p:spTree>
    <p:extLst>
      <p:ext uri="{BB962C8B-B14F-4D97-AF65-F5344CB8AC3E}">
        <p14:creationId xmlns:p14="http://schemas.microsoft.com/office/powerpoint/2010/main" val="361783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13AE2-D634-497F-8AEE-F136ED92B783}" type="slidenum">
              <a:rPr lang="en-US" smtClean="0"/>
              <a:pPr/>
              <a:t>14</a:t>
            </a:fld>
            <a:endParaRPr lang="en-US"/>
          </a:p>
        </p:txBody>
      </p:sp>
    </p:spTree>
    <p:extLst>
      <p:ext uri="{BB962C8B-B14F-4D97-AF65-F5344CB8AC3E}">
        <p14:creationId xmlns:p14="http://schemas.microsoft.com/office/powerpoint/2010/main" val="370966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896374">
              <a:defRPr/>
            </a:pPr>
            <a:endParaRPr lang="en-US" dirty="0"/>
          </a:p>
        </p:txBody>
      </p:sp>
      <p:sp>
        <p:nvSpPr>
          <p:cNvPr id="4" name="Slide Number Placeholder 3"/>
          <p:cNvSpPr>
            <a:spLocks noGrp="1"/>
          </p:cNvSpPr>
          <p:nvPr>
            <p:ph type="sldNum" sz="quarter" idx="10"/>
          </p:nvPr>
        </p:nvSpPr>
        <p:spPr/>
        <p:txBody>
          <a:bodyPr/>
          <a:lstStyle/>
          <a:p>
            <a:fld id="{30A417E8-06E4-421A-8AFB-75BE31C83B2F}" type="slidenum">
              <a:rPr lang="en-US" smtClean="0"/>
              <a:pPr/>
              <a:t>2</a:t>
            </a:fld>
            <a:endParaRPr lang="en-US"/>
          </a:p>
        </p:txBody>
      </p:sp>
    </p:spTree>
    <p:extLst>
      <p:ext uri="{BB962C8B-B14F-4D97-AF65-F5344CB8AC3E}">
        <p14:creationId xmlns:p14="http://schemas.microsoft.com/office/powerpoint/2010/main" val="156450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695949" y="4380461"/>
            <a:ext cx="5555006" cy="4457530"/>
          </a:xfrm>
          <a:noFill/>
        </p:spPr>
        <p:txBody>
          <a:bodyPr wrap="square" numCol="1" anchor="t" anchorCtr="0" compatLnSpc="1">
            <a:prstTxWarp prst="textNoShape">
              <a:avLst/>
            </a:prstTxWarp>
            <a:noAutofit/>
          </a:bodyPr>
          <a:lstStyle/>
          <a:p>
            <a:pPr eaLnBrk="1" fontAlgn="ctr" hangingPunct="1"/>
            <a:endParaRPr lang="en-US" b="1" dirty="0" smtClean="0">
              <a:latin typeface="Arial" panose="020B0604020202020204" pitchFamily="34" charset="0"/>
              <a:cs typeface="Arial" panose="020B0604020202020204" pitchFamily="34" charset="0"/>
            </a:endParaRPr>
          </a:p>
          <a:p>
            <a:pPr eaLnBrk="1" fontAlgn="ctr" hangingPunct="1"/>
            <a:r>
              <a:rPr lang="en-US" b="1" dirty="0" smtClean="0">
                <a:latin typeface="Arial" panose="020B0604020202020204" pitchFamily="34" charset="0"/>
                <a:cs typeface="Arial" panose="020B0604020202020204" pitchFamily="34" charset="0"/>
              </a:rPr>
              <a:t>The Life Cycle is a continuous process with an </a:t>
            </a:r>
            <a:r>
              <a:rPr lang="en-US" b="1" dirty="0" err="1" smtClean="0">
                <a:latin typeface="Arial" panose="020B0604020202020204" pitchFamily="34" charset="0"/>
                <a:cs typeface="Arial" panose="020B0604020202020204" pitchFamily="34" charset="0"/>
              </a:rPr>
              <a:t>endstate</a:t>
            </a:r>
            <a:r>
              <a:rPr lang="en-US" b="1" dirty="0" smtClean="0">
                <a:latin typeface="Arial" panose="020B0604020202020204" pitchFamily="34" charset="0"/>
                <a:cs typeface="Arial" panose="020B0604020202020204" pitchFamily="34" charset="0"/>
              </a:rPr>
              <a:t> of making our Soldiers ‘Career Ready” throughout the lifecycle.  </a:t>
            </a:r>
          </a:p>
          <a:p>
            <a:r>
              <a:rPr lang="en-US" b="1" dirty="0" smtClean="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 The first phase of the Soldier Life Cycle is Start Strong: </a:t>
            </a:r>
            <a:r>
              <a:rPr lang="en-US" dirty="0">
                <a:latin typeface="Arial" panose="020B0604020202020204" pitchFamily="34" charset="0"/>
                <a:cs typeface="Arial" panose="020B0604020202020204" pitchFamily="34" charset="0"/>
              </a:rPr>
              <a:t>The Army recruits from the top </a:t>
            </a:r>
            <a:r>
              <a:rPr lang="en-US" dirty="0" smtClean="0">
                <a:latin typeface="Arial" panose="020B0604020202020204" pitchFamily="34" charset="0"/>
                <a:cs typeface="Arial" panose="020B0604020202020204" pitchFamily="34" charset="0"/>
              </a:rPr>
              <a:t>29% </a:t>
            </a:r>
            <a:r>
              <a:rPr lang="en-US" dirty="0">
                <a:latin typeface="Arial" panose="020B0604020202020204" pitchFamily="34" charset="0"/>
                <a:cs typeface="Arial" panose="020B0604020202020204" pitchFamily="34" charset="0"/>
              </a:rPr>
              <a:t>of young Americans aged 18-24 (USAREC, </a:t>
            </a:r>
            <a:r>
              <a:rPr lang="en-US" dirty="0" smtClean="0">
                <a:latin typeface="Arial" panose="020B0604020202020204" pitchFamily="34" charset="0"/>
                <a:cs typeface="Arial" panose="020B0604020202020204" pitchFamily="34" charset="0"/>
              </a:rPr>
              <a:t>2015). Soldiers Start </a:t>
            </a:r>
            <a:r>
              <a:rPr lang="en-US" dirty="0">
                <a:latin typeface="Arial" panose="020B0604020202020204" pitchFamily="34" charset="0"/>
                <a:cs typeface="Arial" panose="020B0604020202020204" pitchFamily="34" charset="0"/>
              </a:rPr>
              <a:t>Strong when </a:t>
            </a:r>
            <a:r>
              <a:rPr lang="en-US" dirty="0" smtClean="0">
                <a:latin typeface="Arial" panose="020B0604020202020204" pitchFamily="34" charset="0"/>
                <a:cs typeface="Arial" panose="020B0604020202020204" pitchFamily="34" charset="0"/>
              </a:rPr>
              <a:t>they first enlist </a:t>
            </a:r>
            <a:r>
              <a:rPr lang="en-US" dirty="0">
                <a:latin typeface="Arial" panose="020B0604020202020204" pitchFamily="34" charset="0"/>
                <a:cs typeface="Arial" panose="020B0604020202020204" pitchFamily="34" charset="0"/>
              </a:rPr>
              <a:t>in the Army and </a:t>
            </a:r>
            <a:r>
              <a:rPr lang="en-US" dirty="0" smtClean="0">
                <a:latin typeface="Arial" panose="020B0604020202020204" pitchFamily="34" charset="0"/>
                <a:cs typeface="Arial" panose="020B0604020202020204" pitchFamily="34" charset="0"/>
              </a:rPr>
              <a:t>begin basic </a:t>
            </a:r>
            <a:r>
              <a:rPr lang="en-US" dirty="0">
                <a:latin typeface="Arial" panose="020B0604020202020204" pitchFamily="34" charset="0"/>
                <a:cs typeface="Arial" panose="020B0604020202020204" pitchFamily="34" charset="0"/>
              </a:rPr>
              <a:t>training at our many Basic training locations.  They </a:t>
            </a:r>
            <a:r>
              <a:rPr lang="en-US" dirty="0" smtClean="0">
                <a:latin typeface="Arial" panose="020B0604020202020204" pitchFamily="34" charset="0"/>
                <a:cs typeface="Arial" panose="020B0604020202020204" pitchFamily="34" charset="0"/>
              </a:rPr>
              <a:t>become Soldiers </a:t>
            </a:r>
            <a:r>
              <a:rPr lang="en-US" dirty="0">
                <a:latin typeface="Arial" panose="020B0604020202020204" pitchFamily="34" charset="0"/>
                <a:cs typeface="Arial" panose="020B0604020202020204" pitchFamily="34" charset="0"/>
              </a:rPr>
              <a:t>and are taught our Army values which instill in them the Warrior Ethos. This is also where he or she learns his or her military occupational specialty.  Leaders need to instill in Soldiers at this point in their service that they are Soldiers for Life. “Once a Soldier, always a Soldier, a Soldier for Life!”.  </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The second phase of the Soldier Life Cycle is Serve Strong</a:t>
            </a:r>
            <a:r>
              <a:rPr lang="en-US" dirty="0">
                <a:latin typeface="Arial" panose="020B0604020202020204" pitchFamily="34" charset="0"/>
                <a:cs typeface="Arial" panose="020B0604020202020204" pitchFamily="34" charset="0"/>
              </a:rPr>
              <a:t>.  This phase starts at the Soldier’s first duty assignment. The leader should address the importance </a:t>
            </a:r>
            <a:r>
              <a:rPr lang="en-US" dirty="0" smtClean="0">
                <a:latin typeface="Arial" panose="020B0604020202020204" pitchFamily="34" charset="0"/>
                <a:cs typeface="Arial" panose="020B0604020202020204" pitchFamily="34" charset="0"/>
              </a:rPr>
              <a:t>of an individual development plan as well as transition </a:t>
            </a:r>
            <a:r>
              <a:rPr lang="en-US" dirty="0">
                <a:latin typeface="Arial" panose="020B0604020202020204" pitchFamily="34" charset="0"/>
                <a:cs typeface="Arial" panose="020B0604020202020204" pitchFamily="34" charset="0"/>
              </a:rPr>
              <a:t>planning during the initial counseling and subsequent professional growth and guidance </a:t>
            </a:r>
            <a:r>
              <a:rPr lang="en-US" dirty="0" err="1">
                <a:latin typeface="Arial" panose="020B0604020202020204" pitchFamily="34" charset="0"/>
                <a:cs typeface="Arial" panose="020B0604020202020204" pitchFamily="34" charset="0"/>
              </a:rPr>
              <a:t>counselings</a:t>
            </a:r>
            <a:r>
              <a:rPr lang="en-US" dirty="0">
                <a:latin typeface="Arial" panose="020B0604020202020204" pitchFamily="34" charset="0"/>
                <a:cs typeface="Arial" panose="020B0604020202020204" pitchFamily="34" charset="0"/>
              </a:rPr>
              <a:t>. This phase is where our Soldiers learn, prepare, and excel in completing the most difficult tasks asked by our Nation.  </a:t>
            </a:r>
            <a:r>
              <a:rPr lang="en-US" dirty="0" smtClean="0">
                <a:latin typeface="Arial" panose="020B0604020202020204" pitchFamily="34" charset="0"/>
                <a:cs typeface="Arial" panose="020B0604020202020204" pitchFamily="34" charset="0"/>
              </a:rPr>
              <a:t>Through their experiences as well as involvement in </a:t>
            </a:r>
            <a:r>
              <a:rPr lang="en-US" dirty="0">
                <a:latin typeface="Arial" panose="020B0604020202020204" pitchFamily="34" charset="0"/>
                <a:cs typeface="Arial" panose="020B0604020202020204" pitchFamily="34" charset="0"/>
              </a:rPr>
              <a:t>highly dynamic situations, our Soldiers become adaptable, skilled, team players that desire to Serve Strong.  As Soldiers serve, they continue to become stronger through Professional Military Education, technical skills education, credentialing opportunities, civilian education and professional leadership </a:t>
            </a:r>
            <a:r>
              <a:rPr lang="en-US" dirty="0" smtClean="0">
                <a:latin typeface="Arial" panose="020B0604020202020204" pitchFamily="34" charset="0"/>
                <a:cs typeface="Arial" panose="020B0604020202020204" pitchFamily="34" charset="0"/>
              </a:rPr>
              <a:t>training etc.  Leaders must inform Soldiers about resources such as </a:t>
            </a:r>
            <a:r>
              <a:rPr lang="en-US" dirty="0">
                <a:latin typeface="Arial" panose="020B0604020202020204" pitchFamily="34" charset="0"/>
                <a:cs typeface="Arial" panose="020B0604020202020204" pitchFamily="34" charset="0"/>
              </a:rPr>
              <a:t>the Army Career Tracker (ACT), Credentialing Opportunities Online (COOL), the Joint Service Transcript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credentialing opportunities through the unit or civilian sources. As a Soldier for Life, Soldiers make an enduring commitment to strengthen our Army Profession.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3. The third phase of the Soldier Life Cycle is Reintegrate Strong</a:t>
            </a:r>
            <a:r>
              <a:rPr lang="en-US" dirty="0">
                <a:latin typeface="Arial" panose="020B0604020202020204" pitchFamily="34" charset="0"/>
                <a:cs typeface="Arial" panose="020B0604020202020204" pitchFamily="34" charset="0"/>
              </a:rPr>
              <a:t>. Transition can be </a:t>
            </a:r>
            <a:r>
              <a:rPr lang="en-US" dirty="0" smtClean="0">
                <a:latin typeface="Arial" panose="020B0604020202020204" pitchFamily="34" charset="0"/>
                <a:cs typeface="Arial" panose="020B0604020202020204" pitchFamily="34" charset="0"/>
              </a:rPr>
              <a:t>stressful.  These </a:t>
            </a:r>
            <a:r>
              <a:rPr lang="en-US" dirty="0">
                <a:latin typeface="Arial" panose="020B0604020202020204" pitchFamily="34" charset="0"/>
                <a:cs typeface="Arial" panose="020B0604020202020204" pitchFamily="34" charset="0"/>
              </a:rPr>
              <a:t>stressors and others are exacerbated by improper or late transition planning. Soldiers must approach the transition process throughout the Soldier Life Cycle. Whether a Soldier serves one term or retires, every Soldier will transition at some point.  This is why early transition planning (talked about in the Serve Strong phase) is so important. The U.S. Army, through the </a:t>
            </a:r>
            <a:r>
              <a:rPr lang="en-US" dirty="0" smtClean="0">
                <a:latin typeface="Arial" panose="020B0604020202020204" pitchFamily="34" charset="0"/>
                <a:cs typeface="Arial" panose="020B0604020202020204" pitchFamily="34" charset="0"/>
              </a:rPr>
              <a:t>Soldier for Life – Transition Assistance Program (SFL – TAP) offers a myriad of </a:t>
            </a:r>
            <a:r>
              <a:rPr lang="en-US" dirty="0">
                <a:latin typeface="Arial" panose="020B0604020202020204" pitchFamily="34" charset="0"/>
                <a:cs typeface="Arial" panose="020B0604020202020204" pitchFamily="34" charset="0"/>
              </a:rPr>
              <a:t>opportunities to assist a Soldier with the transition process. </a:t>
            </a:r>
            <a:r>
              <a:rPr lang="en-US" dirty="0" smtClean="0">
                <a:latin typeface="Arial" panose="020B0604020202020204" pitchFamily="34" charset="0"/>
                <a:cs typeface="Arial" panose="020B0604020202020204" pitchFamily="34" charset="0"/>
              </a:rPr>
              <a:t>SFL-TAP is mandatory </a:t>
            </a:r>
            <a:r>
              <a:rPr lang="en-US" dirty="0">
                <a:latin typeface="Arial" panose="020B0604020202020204" pitchFamily="34" charset="0"/>
                <a:cs typeface="Arial" panose="020B0604020202020204" pitchFamily="34" charset="0"/>
              </a:rPr>
              <a:t>and the Commander is responsible for ensuring Soldiers attend. Leaders at all levels must be involved in their Soldiers’ transition </a:t>
            </a:r>
            <a:r>
              <a:rPr lang="en-US" dirty="0" smtClean="0">
                <a:latin typeface="Arial" panose="020B0604020202020204" pitchFamily="34" charset="0"/>
                <a:cs typeface="Arial" panose="020B0604020202020204" pitchFamily="34" charset="0"/>
              </a:rPr>
              <a:t>process - </a:t>
            </a:r>
            <a:r>
              <a:rPr lang="en-US" dirty="0">
                <a:latin typeface="Arial" panose="020B0604020202020204" pitchFamily="34" charset="0"/>
                <a:cs typeface="Arial" panose="020B0604020202020204" pitchFamily="34" charset="0"/>
              </a:rPr>
              <a:t>ask for resumes or college acceptance letters, </a:t>
            </a:r>
            <a:r>
              <a:rPr lang="en-US" dirty="0" smtClean="0">
                <a:latin typeface="Arial" panose="020B0604020202020204" pitchFamily="34" charset="0"/>
                <a:cs typeface="Arial" panose="020B0604020202020204" pitchFamily="34" charset="0"/>
              </a:rPr>
              <a:t>apprenticeships, ask </a:t>
            </a:r>
            <a:r>
              <a:rPr lang="en-US" dirty="0">
                <a:latin typeface="Arial" panose="020B0604020202020204" pitchFamily="34" charset="0"/>
                <a:cs typeface="Arial" panose="020B0604020202020204" pitchFamily="34" charset="0"/>
              </a:rPr>
              <a:t>for financial plans, talk to your Soldiers about job interviews and connecting with the Army </a:t>
            </a:r>
            <a:r>
              <a:rPr lang="en-US" dirty="0" smtClean="0">
                <a:latin typeface="Arial" panose="020B0604020202020204" pitchFamily="34" charset="0"/>
                <a:cs typeface="Arial" panose="020B0604020202020204" pitchFamily="34" charset="0"/>
              </a:rPr>
              <a:t>Network etc. </a:t>
            </a:r>
            <a:r>
              <a:rPr lang="en-US" dirty="0">
                <a:latin typeface="Arial" panose="020B0604020202020204" pitchFamily="34" charset="0"/>
                <a:cs typeface="Arial" panose="020B0604020202020204" pitchFamily="34" charset="0"/>
              </a:rPr>
              <a:t>There are </a:t>
            </a:r>
            <a:r>
              <a:rPr lang="en-US" dirty="0" smtClean="0">
                <a:latin typeface="Arial" panose="020B0604020202020204" pitchFamily="34" charset="0"/>
                <a:cs typeface="Arial" panose="020B0604020202020204" pitchFamily="34" charset="0"/>
              </a:rPr>
              <a:t>hundreds </a:t>
            </a:r>
            <a:r>
              <a:rPr lang="en-US" dirty="0">
                <a:latin typeface="Arial" panose="020B0604020202020204" pitchFamily="34" charset="0"/>
                <a:cs typeface="Arial" panose="020B0604020202020204" pitchFamily="34" charset="0"/>
              </a:rPr>
              <a:t>of Guard and Reserve centers, thousands of recruiters and millions of </a:t>
            </a:r>
            <a:r>
              <a:rPr lang="en-US" dirty="0" smtClean="0">
                <a:latin typeface="Arial" panose="020B0604020202020204" pitchFamily="34" charset="0"/>
                <a:cs typeface="Arial" panose="020B0604020202020204" pitchFamily="34" charset="0"/>
              </a:rPr>
              <a:t>Veterans which includes more than 940,000 </a:t>
            </a:r>
            <a:r>
              <a:rPr lang="en-US" dirty="0">
                <a:latin typeface="Arial" panose="020B0604020202020204" pitchFamily="34" charset="0"/>
                <a:cs typeface="Arial" panose="020B0604020202020204" pitchFamily="34" charset="0"/>
              </a:rPr>
              <a:t>(2015) Retired </a:t>
            </a:r>
            <a:r>
              <a:rPr lang="en-US" dirty="0" smtClean="0">
                <a:latin typeface="Arial" panose="020B0604020202020204" pitchFamily="34" charset="0"/>
                <a:cs typeface="Arial" panose="020B0604020202020204" pitchFamily="34" charset="0"/>
              </a:rPr>
              <a:t>Soldiers and 250,000 surviving spouses, they </a:t>
            </a:r>
            <a:r>
              <a:rPr lang="en-US" dirty="0">
                <a:latin typeface="Arial" panose="020B0604020202020204" pitchFamily="34" charset="0"/>
                <a:cs typeface="Arial" panose="020B0604020202020204" pitchFamily="34" charset="0"/>
              </a:rPr>
              <a:t>are all part of a large Army Network that </a:t>
            </a:r>
            <a:r>
              <a:rPr lang="en-US" dirty="0" smtClean="0">
                <a:latin typeface="Arial" panose="020B0604020202020204" pitchFamily="34" charset="0"/>
                <a:cs typeface="Arial" panose="020B0604020202020204" pitchFamily="34" charset="0"/>
              </a:rPr>
              <a:t>Soldiers and their Families </a:t>
            </a:r>
            <a:r>
              <a:rPr lang="en-US" dirty="0">
                <a:latin typeface="Arial" panose="020B0604020202020204" pitchFamily="34" charset="0"/>
                <a:cs typeface="Arial" panose="020B0604020202020204" pitchFamily="34" charset="0"/>
              </a:rPr>
              <a:t>can learn to leverage for their benefit. </a:t>
            </a:r>
            <a:r>
              <a:rPr lang="en-US" dirty="0" smtClean="0">
                <a:latin typeface="Arial" panose="020B0604020202020204" pitchFamily="34" charset="0"/>
                <a:cs typeface="Arial" panose="020B0604020202020204" pitchFamily="34" charset="0"/>
              </a:rPr>
              <a:t>Regular Army (Active Duty) Soldiers </a:t>
            </a:r>
            <a:r>
              <a:rPr lang="en-US" dirty="0">
                <a:latin typeface="Arial" panose="020B0604020202020204" pitchFamily="34" charset="0"/>
                <a:cs typeface="Arial" panose="020B0604020202020204" pitchFamily="34" charset="0"/>
              </a:rPr>
              <a:t>should strongly consider continuing their service in </a:t>
            </a:r>
            <a:r>
              <a:rPr lang="en-US" dirty="0" smtClean="0">
                <a:latin typeface="Arial" panose="020B0604020202020204" pitchFamily="34" charset="0"/>
                <a:cs typeface="Arial" panose="020B0604020202020204" pitchFamily="34" charset="0"/>
              </a:rPr>
              <a:t>the Army National Guard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Army Reserves as well as joining </a:t>
            </a:r>
            <a:r>
              <a:rPr lang="en-US" dirty="0">
                <a:latin typeface="Arial" panose="020B0604020202020204" pitchFamily="34" charset="0"/>
                <a:cs typeface="Arial" panose="020B0604020202020204" pitchFamily="34" charset="0"/>
              </a:rPr>
              <a:t>local chapters of national Veteran Service Organizations </a:t>
            </a:r>
            <a:r>
              <a:rPr lang="en-US" dirty="0" smtClean="0">
                <a:latin typeface="Arial" panose="020B0604020202020204" pitchFamily="34" charset="0"/>
                <a:cs typeface="Arial" panose="020B0604020202020204" pitchFamily="34" charset="0"/>
              </a:rPr>
              <a:t>such as the </a:t>
            </a:r>
            <a:r>
              <a:rPr lang="en-US" dirty="0">
                <a:latin typeface="Arial" panose="020B0604020202020204" pitchFamily="34" charset="0"/>
                <a:cs typeface="Arial" panose="020B0604020202020204" pitchFamily="34" charset="0"/>
              </a:rPr>
              <a:t>VFW or American Legion.</a:t>
            </a:r>
          </a:p>
          <a:p>
            <a:pPr marL="226151" indent="-226151"/>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4. The fourth phase of the Soldier Life Cycle is Remain Strong</a:t>
            </a:r>
            <a:r>
              <a:rPr lang="en-US" dirty="0">
                <a:latin typeface="Arial" panose="020B0604020202020204" pitchFamily="34" charset="0"/>
                <a:cs typeface="Arial" panose="020B0604020202020204" pitchFamily="34" charset="0"/>
              </a:rPr>
              <a:t>. Maintaining the Premiere All Volunteer Army is an Army Imperative. This is accomplished when our Soldiers recommend service to the next generation. Soldiers must have a successful reintegration in order for future generations to see that Army service is beneficial.  Successful employment, education and health are the keys to ensuring successful reintegration. Soldiers remain strong by serving as community leaders and mentors, being involved in Veteran Service Organizations and Military Service Organizations (VSOs/MSOs) and being Army ambassadors within the community.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  There is a commensurate Family Life Cycle.  </a:t>
            </a:r>
            <a:r>
              <a:rPr lang="en-US" dirty="0" smtClean="0">
                <a:latin typeface="Arial" panose="020B0604020202020204" pitchFamily="34" charset="0"/>
                <a:cs typeface="Arial" panose="020B0604020202020204" pitchFamily="34" charset="0"/>
              </a:rPr>
              <a:t>There are resources for Spouses and Families throughout the Soldier Life Cycle.  Resources such as Spouse education programs, Family support and assistance programs,  Spouse attendance at SFL-TAP, and Military OneSource.  Spouses and families continue to remain strong serving and volunteering in communities.</a:t>
            </a:r>
            <a:endParaRPr lang="en-US" b="1" dirty="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1FC48-FF40-4741-A1EF-6630E9DDBA8B}"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60833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B26A16E-ACED-45D5-8A0F-02935EA0FEDB}" type="slidenum">
              <a:rPr lang="en-US" smtClean="0"/>
              <a:pPr>
                <a:defRPr/>
              </a:pPr>
              <a:t>4</a:t>
            </a:fld>
            <a:endParaRPr lang="en-US" dirty="0"/>
          </a:p>
        </p:txBody>
      </p:sp>
    </p:spTree>
    <p:extLst>
      <p:ext uri="{BB962C8B-B14F-4D97-AF65-F5344CB8AC3E}">
        <p14:creationId xmlns:p14="http://schemas.microsoft.com/office/powerpoint/2010/main" val="60757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835B5D-1115-412B-BD7A-CC0A87F4DF93}"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772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b="1" u="sng" dirty="0" smtClean="0"/>
              <a:t> Fort Drum status:</a:t>
            </a:r>
          </a:p>
          <a:p>
            <a:endParaRPr lang="en-US" altLang="en-US" dirty="0" smtClean="0"/>
          </a:p>
          <a:p>
            <a:pPr>
              <a:buFontTx/>
              <a:buChar char="•"/>
            </a:pPr>
            <a:r>
              <a:rPr lang="en-US" altLang="en-US" dirty="0" smtClean="0"/>
              <a:t>National Tractor Trailer School (NTTS) – CDL training since 2010; as of July, 182 Soldiers had enrolled with 93% completing the course, 96% attaining their CDL</a:t>
            </a:r>
          </a:p>
          <a:p>
            <a:endParaRPr lang="en-US" altLang="en-US" dirty="0" smtClean="0"/>
          </a:p>
          <a:p>
            <a:pPr>
              <a:buFontTx/>
              <a:buChar char="•"/>
            </a:pPr>
            <a:r>
              <a:rPr lang="en-US" altLang="en-US" dirty="0" smtClean="0"/>
              <a:t>FASTPORT - connecting Soldiers with mentors in the truck driving industry</a:t>
            </a:r>
          </a:p>
          <a:p>
            <a:endParaRPr lang="en-US" altLang="en-US" dirty="0" smtClean="0"/>
          </a:p>
          <a:p>
            <a:pPr>
              <a:buFontTx/>
              <a:buChar char="•"/>
            </a:pPr>
            <a:r>
              <a:rPr lang="en-US" altLang="en-US" dirty="0" smtClean="0"/>
              <a:t>OSHA-10 Certification – first class in Jun 14; next class Oct (due to Teamsters funding)</a:t>
            </a:r>
          </a:p>
          <a:p>
            <a:endParaRPr lang="en-US" altLang="en-US" dirty="0" smtClean="0"/>
          </a:p>
          <a:p>
            <a:r>
              <a:rPr lang="en-US" altLang="en-US" b="1" u="sng" dirty="0" smtClean="0"/>
              <a:t>Potential Programs:</a:t>
            </a:r>
          </a:p>
          <a:p>
            <a:endParaRPr lang="en-US" altLang="en-US" dirty="0" smtClean="0"/>
          </a:p>
          <a:p>
            <a:pPr>
              <a:buFontTx/>
              <a:buChar char="•"/>
            </a:pPr>
            <a:r>
              <a:rPr lang="en-US" altLang="en-US" dirty="0" smtClean="0"/>
              <a:t>Universal Technical Institute  - working with John </a:t>
            </a:r>
            <a:r>
              <a:rPr lang="en-US" altLang="en-US" dirty="0" err="1" smtClean="0"/>
              <a:t>Decoteau</a:t>
            </a:r>
            <a:r>
              <a:rPr lang="en-US" altLang="en-US" dirty="0" smtClean="0"/>
              <a:t>; require two 30 x 30 classrooms; addressing challenges at Fort Bliss before expanding to additional installations; will take </a:t>
            </a:r>
            <a:r>
              <a:rPr lang="en-US" altLang="en-US" dirty="0" err="1" smtClean="0"/>
              <a:t>approx</a:t>
            </a:r>
            <a:r>
              <a:rPr lang="en-US" altLang="en-US" dirty="0" smtClean="0"/>
              <a:t> 1 year to establish program (credentialing)</a:t>
            </a:r>
          </a:p>
          <a:p>
            <a:r>
              <a:rPr lang="en-US" altLang="en-US" dirty="0" smtClean="0"/>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0BFF87-5E07-436E-9E78-342F78577E1A}"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91259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b="1" u="sng" smtClean="0"/>
              <a:t> Fort Drum status:</a:t>
            </a:r>
          </a:p>
          <a:p>
            <a:endParaRPr lang="en-US" altLang="en-US" smtClean="0"/>
          </a:p>
          <a:p>
            <a:pPr>
              <a:buFontTx/>
              <a:buChar char="•"/>
            </a:pPr>
            <a:r>
              <a:rPr lang="en-US" altLang="en-US" smtClean="0"/>
              <a:t>National Tractor Trailer School (NTTS) – CDL training since 2010; as of July, 182 Soldiers had enrolled with 93% completing the course, 96% attaining their CDL</a:t>
            </a:r>
          </a:p>
          <a:p>
            <a:endParaRPr lang="en-US" altLang="en-US" smtClean="0"/>
          </a:p>
          <a:p>
            <a:pPr>
              <a:buFontTx/>
              <a:buChar char="•"/>
            </a:pPr>
            <a:r>
              <a:rPr lang="en-US" altLang="en-US" smtClean="0"/>
              <a:t>FASTPORT - connecting Soldiers with mentors in the truck driving industry</a:t>
            </a:r>
          </a:p>
          <a:p>
            <a:endParaRPr lang="en-US" altLang="en-US" smtClean="0"/>
          </a:p>
          <a:p>
            <a:endParaRPr lang="en-US" altLang="en-US" smtClean="0"/>
          </a:p>
          <a:p>
            <a:pPr>
              <a:buFontTx/>
              <a:buChar char="•"/>
            </a:pPr>
            <a:r>
              <a:rPr lang="en-US" altLang="en-US" smtClean="0"/>
              <a:t>OSHA-10 Certification – first class in Jun 14; next class Oct (due to Teamsters funding)</a:t>
            </a:r>
          </a:p>
          <a:p>
            <a:endParaRPr lang="en-US" altLang="en-US" smtClean="0"/>
          </a:p>
          <a:p>
            <a:r>
              <a:rPr lang="en-US" altLang="en-US" b="1" u="sng" smtClean="0"/>
              <a:t>Potential Programs:</a:t>
            </a:r>
          </a:p>
          <a:p>
            <a:endParaRPr lang="en-US" altLang="en-US" smtClean="0"/>
          </a:p>
          <a:p>
            <a:pPr>
              <a:buFontTx/>
              <a:buChar char="•"/>
            </a:pPr>
            <a:r>
              <a:rPr lang="en-US" altLang="en-US" smtClean="0"/>
              <a:t>Universal Technical Institute  - working with John Decoteau; require two 30 x 30 classrooms; addressing challenges at Fort Bliss before expanding to additional installations; will take approx 1 year to establish program (credentialing)</a:t>
            </a:r>
          </a:p>
          <a:p>
            <a:r>
              <a:rPr lang="en-US" altLang="en-US" smtClean="0"/>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0BFF87-5E07-436E-9E78-342F78577E1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58296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B82872-B142-42EA-BF08-9C719207E9AD}"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4081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913201">
              <a:defRPr/>
            </a:pPr>
            <a:endParaRPr lang="en-US" dirty="0"/>
          </a:p>
        </p:txBody>
      </p:sp>
      <p:sp>
        <p:nvSpPr>
          <p:cNvPr id="4" name="Slide Number Placeholder 3"/>
          <p:cNvSpPr>
            <a:spLocks noGrp="1"/>
          </p:cNvSpPr>
          <p:nvPr>
            <p:ph type="sldNum" sz="quarter" idx="10"/>
          </p:nvPr>
        </p:nvSpPr>
        <p:spPr/>
        <p:txBody>
          <a:bodyPr/>
          <a:lstStyle/>
          <a:p>
            <a:fld id="{30A417E8-06E4-421A-8AFB-75BE31C83B2F}" type="slidenum">
              <a:rPr lang="en-US" smtClean="0"/>
              <a:pPr/>
              <a:t>12</a:t>
            </a:fld>
            <a:endParaRPr lang="en-US"/>
          </a:p>
        </p:txBody>
      </p:sp>
    </p:spTree>
    <p:extLst>
      <p:ext uri="{BB962C8B-B14F-4D97-AF65-F5344CB8AC3E}">
        <p14:creationId xmlns:p14="http://schemas.microsoft.com/office/powerpoint/2010/main" val="312318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fontAlgn="base">
              <a:spcBef>
                <a:spcPct val="0"/>
              </a:spcBef>
              <a:spcAft>
                <a:spcPct val="0"/>
              </a:spcAft>
              <a:defRPr/>
            </a:pPr>
            <a:endParaRPr lang="en-US" sz="17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
        <p:nvSpPr>
          <p:cNvPr id="10" name="Rectangle 9"/>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fontAlgn="base">
              <a:spcBef>
                <a:spcPct val="0"/>
              </a:spcBef>
              <a:spcAft>
                <a:spcPct val="0"/>
              </a:spcAft>
              <a:defRPr/>
            </a:pPr>
            <a:endParaRPr lang="en-US" sz="17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5867400" y="1229612"/>
            <a:ext cx="3276600" cy="487363"/>
            <a:chOff x="0" y="1235075"/>
            <a:chExt cx="9144000" cy="487363"/>
          </a:xfrm>
        </p:grpSpPr>
        <p:sp>
          <p:nvSpPr>
            <p:cNvPr id="12" name="Rectangle 11"/>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3" name="Rectangle 12"/>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grpSp>
      <p:sp>
        <p:nvSpPr>
          <p:cNvPr id="15" name="Rectangle 14"/>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fontAlgn="base">
              <a:spcBef>
                <a:spcPct val="0"/>
              </a:spcBef>
              <a:spcAft>
                <a:spcPct val="0"/>
              </a:spcAft>
              <a:defRPr/>
            </a:pPr>
            <a:endParaRPr lang="en-US" sz="17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11"/>
          <p:cNvGrpSpPr>
            <a:grpSpLocks/>
          </p:cNvGrpSpPr>
          <p:nvPr userDrawn="1"/>
        </p:nvGrpSpPr>
        <p:grpSpPr bwMode="auto">
          <a:xfrm>
            <a:off x="0" y="1235075"/>
            <a:ext cx="3352800" cy="487363"/>
            <a:chOff x="0" y="1235075"/>
            <a:chExt cx="9144000" cy="487363"/>
          </a:xfrm>
        </p:grpSpPr>
        <p:sp>
          <p:nvSpPr>
            <p:cNvPr id="17" name="Rectangle 1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8" name="Rectangle 1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grpSp>
      <p:pic>
        <p:nvPicPr>
          <p:cNvPr id="16" name="Picture 15" descr="SFL Logo New Gold.png"/>
          <p:cNvPicPr>
            <a:picLocks noChangeAspect="1"/>
          </p:cNvPicPr>
          <p:nvPr userDrawn="1"/>
        </p:nvPicPr>
        <p:blipFill>
          <a:blip r:embed="rId3" cstate="print"/>
          <a:stretch>
            <a:fillRect/>
          </a:stretch>
        </p:blipFill>
        <p:spPr>
          <a:xfrm>
            <a:off x="3276600" y="76795"/>
            <a:ext cx="2823216" cy="2818805"/>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075" y="0"/>
            <a:ext cx="8229600" cy="731838"/>
          </a:xfrm>
          <a:prstGeom prst="rect">
            <a:avLst/>
          </a:prstGeom>
        </p:spPr>
        <p:txBody>
          <a:bodyPr/>
          <a:lstStyle>
            <a:lvl1pPr>
              <a:defRPr sz="3200" b="1" i="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200"/>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879068"/>
      </p:ext>
    </p:extLst>
  </p:cSld>
  <p:clrMapOvr>
    <a:masterClrMapping/>
  </p:clrMapOvr>
  <p:transition>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1838"/>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900689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914400" y="457200"/>
            <a:ext cx="8001000" cy="109538"/>
          </a:xfrm>
          <a:prstGeom prst="rect">
            <a:avLst/>
          </a:prstGeom>
          <a:solidFill>
            <a:srgbClr val="EABD00"/>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1" name="Rectangle 10"/>
          <p:cNvSpPr/>
          <p:nvPr/>
        </p:nvSpPr>
        <p:spPr bwMode="auto">
          <a:xfrm>
            <a:off x="152400" y="6553200"/>
            <a:ext cx="8839200" cy="161925"/>
          </a:xfrm>
          <a:prstGeom prst="rect">
            <a:avLst/>
          </a:prstGeom>
          <a:solidFill>
            <a:schemeClr val="tx1"/>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fontAlgn="base">
              <a:defRPr/>
            </a:pPr>
            <a:fld id="{6931C857-EBCB-4DAE-BDEE-A11B2D89C35C}" type="slidenum">
              <a:rPr lang="en-US" smtClean="0"/>
              <a:pPr fontAlgn="base">
                <a:defRPr/>
              </a:pPr>
              <a:t>‹#›</a:t>
            </a:fld>
            <a:endParaRPr lang="en-US" dirty="0"/>
          </a:p>
        </p:txBody>
      </p:sp>
      <p:pic>
        <p:nvPicPr>
          <p:cNvPr id="6" name="Picture 5" descr="SFL Logo New Gold.png"/>
          <p:cNvPicPr>
            <a:picLocks noChangeAspect="1"/>
          </p:cNvPicPr>
          <p:nvPr userDrawn="1"/>
        </p:nvPicPr>
        <p:blipFill>
          <a:blip r:embed="rId6" cstate="print"/>
          <a:stretch>
            <a:fillRect/>
          </a:stretch>
        </p:blipFill>
        <p:spPr>
          <a:xfrm>
            <a:off x="33252" y="76200"/>
            <a:ext cx="805770" cy="804511"/>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75" r:id="rId2"/>
    <p:sldLayoutId id="2147483684" r:id="rId3"/>
    <p:sldLayoutId id="2147483686" r:id="rId4"/>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myarmybenefits.us.army.mil/" TargetMode="External"/><Relationship Id="rId13" Type="http://schemas.openxmlformats.org/officeDocument/2006/relationships/hyperlink" Target="http://jcep.info/" TargetMode="External"/><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hyperlink" Target="http://www.soldierforlife.army.mil/" TargetMode="External"/><Relationship Id="rId21" Type="http://schemas.openxmlformats.org/officeDocument/2006/relationships/image" Target="../media/image21.png"/><Relationship Id="rId7" Type="http://schemas.openxmlformats.org/officeDocument/2006/relationships/hyperlink" Target="http://www.esgr.mil/" TargetMode="External"/><Relationship Id="rId12" Type="http://schemas.openxmlformats.org/officeDocument/2006/relationships/hyperlink" Target="http://www.msccn.org/NationalGuard/" TargetMode="External"/><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s://jst.doded.mil/" TargetMode="External"/><Relationship Id="rId11" Type="http://schemas.openxmlformats.org/officeDocument/2006/relationships/hyperlink" Target="http://www.nasaa-vetseducation.com/" TargetMode="External"/><Relationship Id="rId24" Type="http://schemas.openxmlformats.org/officeDocument/2006/relationships/image" Target="../media/image24.png"/><Relationship Id="rId5" Type="http://schemas.openxmlformats.org/officeDocument/2006/relationships/hyperlink" Target="https://www.ebenefits.va.gov/ebenefits/employers" TargetMode="External"/><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png"/><Relationship Id="rId10" Type="http://schemas.openxmlformats.org/officeDocument/2006/relationships/hyperlink" Target="http://vets.syr.edu/" TargetMode="External"/><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hyperlink" Target="https://www.ebenefits.va.gov/ebenefits/jobs" TargetMode="External"/><Relationship Id="rId9" Type="http://schemas.openxmlformats.org/officeDocument/2006/relationships/hyperlink" Target="http://www.uschamberfoundation.org/hiring-our-heroes" TargetMode="External"/><Relationship Id="rId14" Type="http://schemas.openxmlformats.org/officeDocument/2006/relationships/hyperlink" Target="http://www.google.com/imgres?imgurl=http://images.all-free-download.com/images/graphiclarge/veterans_administration_31084.jpg&amp;imgrefurl=http://all-free-download.com/free-vector/vector-logo/veterans_administration_31084.html&amp;usg=__DZKX9IvgdieClDLNV02ZMGoehMk=&amp;h=281&amp;w=425&amp;sz=16&amp;hl=en&amp;start=17&amp;sig2=ipIVcvJ38CH_ZgeMNVIbGg&amp;zoom=1&amp;tbnid=e7Vgy1pKOEd4cM:&amp;tbnh=83&amp;tbnw=126&amp;ei=zyZTUOrUNof48gSC1IHIDg&amp;prev=/search?q=veterans+administration+logo&amp;hl=en&amp;gbv=2&amp;tbm=isch&amp;itbs=1" TargetMode="External"/><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StrongSoldierForLif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twitter.com/csaSoldier4li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ool.army.mi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4803342"/>
            <a:ext cx="9144000" cy="1140258"/>
          </a:xfrm>
        </p:spPr>
        <p:txBody>
          <a:bodyPr>
            <a:noAutofit/>
          </a:bodyPr>
          <a:lstStyle/>
          <a:p>
            <a:r>
              <a:rPr lang="en-US" dirty="0" smtClean="0">
                <a:solidFill>
                  <a:schemeClr val="tx1">
                    <a:lumMod val="85000"/>
                    <a:lumOff val="15000"/>
                  </a:schemeClr>
                </a:solidFill>
                <a:effectLst>
                  <a:outerShdw blurRad="38100" dist="38100" dir="2700000" algn="tl">
                    <a:srgbClr val="000000">
                      <a:alpha val="43137"/>
                    </a:srgbClr>
                  </a:outerShdw>
                </a:effectLst>
              </a:rPr>
              <a:t>LTC Jon Sowards</a:t>
            </a:r>
          </a:p>
          <a:p>
            <a:r>
              <a:rPr lang="en-US" dirty="0" smtClean="0">
                <a:solidFill>
                  <a:schemeClr val="tx1">
                    <a:lumMod val="85000"/>
                    <a:lumOff val="15000"/>
                  </a:schemeClr>
                </a:solidFill>
                <a:effectLst>
                  <a:outerShdw blurRad="38100" dist="38100" dir="2700000" algn="tl">
                    <a:srgbClr val="000000">
                      <a:alpha val="43137"/>
                    </a:srgbClr>
                  </a:outerShdw>
                </a:effectLst>
              </a:rPr>
              <a:t>Director, Central Region, Soldier for Life</a:t>
            </a:r>
          </a:p>
        </p:txBody>
      </p:sp>
      <p:sp>
        <p:nvSpPr>
          <p:cNvPr id="7" name="Title 6"/>
          <p:cNvSpPr txBox="1">
            <a:spLocks noGrp="1"/>
          </p:cNvSpPr>
          <p:nvPr>
            <p:ph type="title"/>
          </p:nvPr>
        </p:nvSpPr>
        <p:spPr>
          <a:xfrm>
            <a:off x="1676400" y="3421559"/>
            <a:ext cx="6091732" cy="769441"/>
          </a:xfrm>
          <a:prstGeom prst="rect">
            <a:avLst/>
          </a:prstGeom>
          <a:noFill/>
        </p:spPr>
        <p:txBody>
          <a:bodyPr wrap="square" rtlCol="0">
            <a:spAutoFit/>
          </a:bodyPr>
          <a:lstStyle/>
          <a:p>
            <a:r>
              <a:rPr lang="en-US" i="1" dirty="0" smtClean="0">
                <a:solidFill>
                  <a:schemeClr val="tx1"/>
                </a:solidFill>
              </a:rPr>
              <a:t> </a:t>
            </a:r>
            <a:r>
              <a:rPr lang="en-US" dirty="0" smtClean="0">
                <a:solidFill>
                  <a:schemeClr val="tx1"/>
                </a:solidFill>
              </a:rPr>
              <a:t>Soldier for Life Overview</a:t>
            </a:r>
            <a:endParaRPr lang="en-US" i="1" dirty="0">
              <a:solidFill>
                <a:schemeClr val="tx1"/>
              </a:solidFill>
            </a:endParaRPr>
          </a:p>
        </p:txBody>
      </p:sp>
      <p:sp>
        <p:nvSpPr>
          <p:cNvPr id="4" name="TextBox 3"/>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00B050"/>
                </a:solidFill>
                <a:latin typeface="Tahoma" pitchFamily="34" charset="0"/>
                <a:cs typeface="Arial" charset="0"/>
              </a:rPr>
              <a:t>Unclassified</a:t>
            </a:r>
            <a:endParaRPr lang="en-US" sz="900" b="1" dirty="0">
              <a:solidFill>
                <a:srgbClr val="00B05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today’s Student Veterans?</a:t>
            </a:r>
            <a:endParaRPr lang="en-US" dirty="0"/>
          </a:p>
        </p:txBody>
      </p:sp>
      <p:sp>
        <p:nvSpPr>
          <p:cNvPr id="4" name="Content Placeholder 3"/>
          <p:cNvSpPr>
            <a:spLocks noGrp="1"/>
          </p:cNvSpPr>
          <p:nvPr>
            <p:ph idx="1"/>
          </p:nvPr>
        </p:nvSpPr>
        <p:spPr/>
        <p:txBody>
          <a:bodyPr/>
          <a:lstStyle/>
          <a:p>
            <a:r>
              <a:rPr lang="en-US" dirty="0" smtClean="0"/>
              <a:t>73% are male; 27% are female</a:t>
            </a:r>
          </a:p>
          <a:p>
            <a:r>
              <a:rPr lang="en-US" dirty="0" smtClean="0"/>
              <a:t>Only 15% of Student Veterans are traditional aged college students; most are between 24 and 40</a:t>
            </a:r>
          </a:p>
          <a:p>
            <a:r>
              <a:rPr lang="en-US" dirty="0" smtClean="0"/>
              <a:t>47% have children</a:t>
            </a:r>
          </a:p>
          <a:p>
            <a:r>
              <a:rPr lang="en-US" dirty="0" smtClean="0"/>
              <a:t>47.3% are married</a:t>
            </a:r>
          </a:p>
          <a:p>
            <a:r>
              <a:rPr lang="en-US" dirty="0" smtClean="0"/>
              <a:t>62% are first generation students</a:t>
            </a:r>
          </a:p>
          <a:p>
            <a:endParaRPr lang="en-US" dirty="0" smtClean="0"/>
          </a:p>
          <a:p>
            <a:endParaRPr lang="en-US" dirty="0"/>
          </a:p>
        </p:txBody>
      </p:sp>
      <p:sp>
        <p:nvSpPr>
          <p:cNvPr id="5" name="TextBox 4"/>
          <p:cNvSpPr txBox="1"/>
          <p:nvPr/>
        </p:nvSpPr>
        <p:spPr>
          <a:xfrm>
            <a:off x="8234777" y="6096000"/>
            <a:ext cx="909223" cy="400110"/>
          </a:xfrm>
          <a:prstGeom prst="rect">
            <a:avLst/>
          </a:prstGeom>
          <a:noFill/>
        </p:spPr>
        <p:txBody>
          <a:bodyPr wrap="none" rtlCol="0">
            <a:spAutoFit/>
          </a:bodyPr>
          <a:lstStyle/>
          <a:p>
            <a:r>
              <a:rPr lang="en-US" sz="1000" dirty="0" smtClean="0"/>
              <a:t>Source:</a:t>
            </a:r>
          </a:p>
          <a:p>
            <a:r>
              <a:rPr lang="en-US" sz="1000" dirty="0" smtClean="0"/>
              <a:t> </a:t>
            </a:r>
            <a:r>
              <a:rPr lang="en-US" sz="1000" dirty="0" smtClean="0">
                <a:hlinkClick r:id="rId2"/>
              </a:rPr>
              <a:t>www.va.gov</a:t>
            </a:r>
            <a:endParaRPr lang="en-US" sz="1000" dirty="0" smtClean="0"/>
          </a:p>
        </p:txBody>
      </p:sp>
    </p:spTree>
    <p:extLst>
      <p:ext uri="{BB962C8B-B14F-4D97-AF65-F5344CB8AC3E}">
        <p14:creationId xmlns:p14="http://schemas.microsoft.com/office/powerpoint/2010/main" val="8482808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Veteran Intangible Skills</a:t>
            </a:r>
            <a:endParaRPr lang="en-US" dirty="0"/>
          </a:p>
        </p:txBody>
      </p:sp>
      <p:sp>
        <p:nvSpPr>
          <p:cNvPr id="3" name="Content Placeholder 2"/>
          <p:cNvSpPr>
            <a:spLocks noGrp="1"/>
          </p:cNvSpPr>
          <p:nvPr>
            <p:ph idx="1"/>
          </p:nvPr>
        </p:nvSpPr>
        <p:spPr/>
        <p:txBody>
          <a:bodyPr/>
          <a:lstStyle/>
          <a:p>
            <a:r>
              <a:rPr lang="en-US" dirty="0" smtClean="0"/>
              <a:t>More mature and focused</a:t>
            </a:r>
          </a:p>
          <a:p>
            <a:r>
              <a:rPr lang="en-US" dirty="0" smtClean="0"/>
              <a:t>Strong leadership skills and ability to work with a team to get the job done</a:t>
            </a:r>
          </a:p>
          <a:p>
            <a:r>
              <a:rPr lang="en-US" dirty="0" smtClean="0"/>
              <a:t>Ability to bring a group of differing backgrounds together to solve problems</a:t>
            </a:r>
          </a:p>
          <a:p>
            <a:r>
              <a:rPr lang="en-US" dirty="0" smtClean="0"/>
              <a:t>Strong moral values</a:t>
            </a:r>
          </a:p>
          <a:p>
            <a:r>
              <a:rPr lang="en-US" dirty="0" smtClean="0"/>
              <a:t>Know how to manage their time</a:t>
            </a:r>
          </a:p>
        </p:txBody>
      </p:sp>
    </p:spTree>
    <p:extLst>
      <p:ext uri="{BB962C8B-B14F-4D97-AF65-F5344CB8AC3E}">
        <p14:creationId xmlns:p14="http://schemas.microsoft.com/office/powerpoint/2010/main" val="231758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5" name="Rectangle 4"/>
          <p:cNvSpPr/>
          <p:nvPr/>
        </p:nvSpPr>
        <p:spPr>
          <a:xfrm>
            <a:off x="3352800" y="5533217"/>
            <a:ext cx="6457950" cy="300082"/>
          </a:xfrm>
          <a:prstGeom prst="rect">
            <a:avLst/>
          </a:prstGeom>
        </p:spPr>
        <p:txBody>
          <a:bodyPr wrap="square">
            <a:spAutoFit/>
          </a:bodyPr>
          <a:lstStyle/>
          <a:p>
            <a:pPr algn="ctr"/>
            <a:r>
              <a:rPr lang="en-US" sz="1350" b="1" i="1" dirty="0"/>
              <a:t>“Once a Soldier, Always a Soldier…A Soldier for Life!”</a:t>
            </a:r>
          </a:p>
        </p:txBody>
      </p:sp>
      <p:sp>
        <p:nvSpPr>
          <p:cNvPr id="6" name="TextBox 5"/>
          <p:cNvSpPr txBox="1"/>
          <p:nvPr/>
        </p:nvSpPr>
        <p:spPr>
          <a:xfrm>
            <a:off x="4210362" y="6553200"/>
            <a:ext cx="707245" cy="196208"/>
          </a:xfrm>
          <a:prstGeom prst="rect">
            <a:avLst/>
          </a:prstGeom>
          <a:noFill/>
        </p:spPr>
        <p:txBody>
          <a:bodyPr wrap="none" rtlCol="0">
            <a:spAutoFit/>
          </a:bodyPr>
          <a:lstStyle/>
          <a:p>
            <a:pPr fontAlgn="base">
              <a:spcBef>
                <a:spcPct val="0"/>
              </a:spcBef>
              <a:spcAft>
                <a:spcPct val="0"/>
              </a:spcAft>
            </a:pPr>
            <a:r>
              <a:rPr lang="en-US" sz="675" b="1" dirty="0">
                <a:solidFill>
                  <a:srgbClr val="00B050"/>
                </a:solidFill>
                <a:latin typeface="Tahoma" pitchFamily="34" charset="0"/>
                <a:cs typeface="Arial" charset="0"/>
              </a:rPr>
              <a:t>Unclassified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614" y="1090191"/>
            <a:ext cx="6082743" cy="4323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2"/>
          <p:cNvSpPr txBox="1">
            <a:spLocks/>
          </p:cNvSpPr>
          <p:nvPr/>
        </p:nvSpPr>
        <p:spPr>
          <a:xfrm>
            <a:off x="457200" y="-76200"/>
            <a:ext cx="8229600" cy="533400"/>
          </a:xfrm>
          <a:prstGeom prst="rect">
            <a:avLst/>
          </a:prstGeom>
        </p:spPr>
        <p:txBody>
          <a:bodyPr>
            <a:noAutofit/>
          </a:bodyPr>
          <a:lstStyle>
            <a:lvl1pPr algn="ctr" defTabSz="912813" rtl="0" eaLnBrk="0" fontAlgn="base" hangingPunct="0">
              <a:spcBef>
                <a:spcPct val="0"/>
              </a:spcBef>
              <a:spcAft>
                <a:spcPct val="0"/>
              </a:spcAft>
              <a:defRPr sz="3200" b="1" i="1">
                <a:solidFill>
                  <a:schemeClr val="tx1"/>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pPr>
              <a:tabLst>
                <a:tab pos="3825875" algn="l"/>
              </a:tabLst>
            </a:pPr>
            <a:r>
              <a:rPr lang="en-US" kern="0" dirty="0" smtClean="0">
                <a:latin typeface="+mj-lt"/>
              </a:rPr>
              <a:t>Questions</a:t>
            </a:r>
            <a:br>
              <a:rPr lang="en-US" kern="0" dirty="0" smtClean="0">
                <a:latin typeface="+mj-lt"/>
              </a:rPr>
            </a:br>
            <a:endParaRPr lang="en-US" kern="0" dirty="0" smtClean="0">
              <a:solidFill>
                <a:srgbClr val="FF0000"/>
              </a:solidFill>
            </a:endParaRPr>
          </a:p>
        </p:txBody>
      </p:sp>
    </p:spTree>
    <p:extLst>
      <p:ext uri="{BB962C8B-B14F-4D97-AF65-F5344CB8AC3E}">
        <p14:creationId xmlns:p14="http://schemas.microsoft.com/office/powerpoint/2010/main" val="38426696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0" y="0"/>
            <a:ext cx="9144000" cy="533400"/>
          </a:xfrm>
        </p:spPr>
        <p:txBody>
          <a:bodyPr>
            <a:noAutofit/>
          </a:bodyPr>
          <a:lstStyle/>
          <a:p>
            <a:pPr>
              <a:tabLst>
                <a:tab pos="3825875" algn="l"/>
              </a:tabLst>
              <a:defRPr/>
            </a:pPr>
            <a:r>
              <a:rPr lang="en-US" sz="3200" b="1" i="1" dirty="0" smtClean="0">
                <a:solidFill>
                  <a:schemeClr val="tx1"/>
                </a:solidFill>
                <a:latin typeface="+mj-lt"/>
              </a:rPr>
              <a:t>Resources</a:t>
            </a:r>
            <a:br>
              <a:rPr lang="en-US" sz="3200" b="1" i="1" dirty="0" smtClean="0">
                <a:solidFill>
                  <a:schemeClr val="tx1"/>
                </a:solidFill>
                <a:latin typeface="+mj-lt"/>
              </a:rPr>
            </a:br>
            <a:endParaRPr lang="en-US" sz="3200" dirty="0" smtClean="0">
              <a:solidFill>
                <a:srgbClr val="FF0000"/>
              </a:solidFill>
            </a:endParaRPr>
          </a:p>
        </p:txBody>
      </p:sp>
      <p:sp>
        <p:nvSpPr>
          <p:cNvPr id="17411" name="Content Placeholder 2"/>
          <p:cNvSpPr>
            <a:spLocks noGrp="1"/>
          </p:cNvSpPr>
          <p:nvPr>
            <p:ph idx="1"/>
          </p:nvPr>
        </p:nvSpPr>
        <p:spPr bwMode="auto">
          <a:xfrm>
            <a:off x="781050" y="1143000"/>
            <a:ext cx="8229600" cy="5380037"/>
          </a:xfrm>
          <a:noFill/>
          <a:ln>
            <a:miter lim="800000"/>
            <a:headEnd/>
            <a:tailEnd/>
          </a:ln>
        </p:spPr>
        <p:txBody>
          <a:bodyPr vert="horz" wrap="square" lIns="91440" tIns="45720" rIns="91440" bIns="45720" numCol="1" anchor="t" anchorCtr="0" compatLnSpc="1">
            <a:prstTxWarp prst="textNoShape">
              <a:avLst/>
            </a:prstTxWarp>
          </a:bodyPr>
          <a:lstStyle/>
          <a:p>
            <a:r>
              <a:rPr lang="en-US" sz="1200" dirty="0" smtClean="0">
                <a:cs typeface="Arial" charset="0"/>
              </a:rPr>
              <a:t>Soldier for Life </a:t>
            </a:r>
            <a:r>
              <a:rPr lang="en-US" sz="1100" dirty="0" smtClean="0">
                <a:cs typeface="Arial" charset="0"/>
              </a:rPr>
              <a:t>-  </a:t>
            </a:r>
            <a:r>
              <a:rPr lang="en-US" sz="1100" dirty="0" smtClean="0">
                <a:hlinkClick r:id="rId3"/>
              </a:rPr>
              <a:t>www.soldierforlife.army.mil/</a:t>
            </a:r>
            <a:r>
              <a:rPr lang="en-US" sz="1100" dirty="0" smtClean="0"/>
              <a:t> </a:t>
            </a:r>
            <a:endParaRPr lang="en-US" sz="1100" dirty="0" smtClean="0">
              <a:solidFill>
                <a:srgbClr val="0070C0"/>
              </a:solidFill>
              <a:cs typeface="Arial" charset="0"/>
            </a:endParaRPr>
          </a:p>
          <a:p>
            <a:endParaRPr lang="en-US" sz="400" dirty="0" smtClean="0">
              <a:cs typeface="Arial" charset="0"/>
            </a:endParaRPr>
          </a:p>
          <a:p>
            <a:r>
              <a:rPr lang="en-US" sz="1100" dirty="0" smtClean="0">
                <a:cs typeface="Arial" charset="0"/>
              </a:rPr>
              <a:t>Army Retirement Services - </a:t>
            </a:r>
            <a:r>
              <a:rPr lang="en-US" sz="1100" dirty="0" smtClean="0">
                <a:solidFill>
                  <a:srgbClr val="0070C0"/>
                </a:solidFill>
                <a:cs typeface="Arial" charset="0"/>
              </a:rPr>
              <a:t>http://www.armyg1.army.mil/retire </a:t>
            </a:r>
          </a:p>
          <a:p>
            <a:endParaRPr lang="en-US" sz="400" dirty="0" smtClean="0">
              <a:cs typeface="Arial" charset="0"/>
            </a:endParaRPr>
          </a:p>
          <a:p>
            <a:r>
              <a:rPr lang="en-US" sz="1100" dirty="0" smtClean="0">
                <a:cs typeface="Arial" charset="0"/>
              </a:rPr>
              <a:t>Soldier for Life Transition Assistance Program - </a:t>
            </a:r>
            <a:r>
              <a:rPr lang="en-US" sz="1100" dirty="0" smtClean="0">
                <a:solidFill>
                  <a:srgbClr val="0070C0"/>
                </a:solidFill>
                <a:cs typeface="Arial" charset="0"/>
              </a:rPr>
              <a:t>www.acap.army.mil/</a:t>
            </a:r>
          </a:p>
          <a:p>
            <a:endParaRPr lang="en-US" sz="400" dirty="0" smtClean="0">
              <a:cs typeface="Arial" charset="0"/>
            </a:endParaRPr>
          </a:p>
          <a:p>
            <a:r>
              <a:rPr lang="en-US" sz="1100" dirty="0" smtClean="0">
                <a:cs typeface="Arial" charset="0"/>
              </a:rPr>
              <a:t>Army National Guard and Army Reserve</a:t>
            </a:r>
          </a:p>
          <a:p>
            <a:pPr>
              <a:buFontTx/>
              <a:buNone/>
            </a:pPr>
            <a:endParaRPr lang="en-US" sz="400" dirty="0" smtClean="0">
              <a:cs typeface="Arial" charset="0"/>
            </a:endParaRPr>
          </a:p>
          <a:p>
            <a:r>
              <a:rPr lang="en-US" sz="1100" dirty="0" smtClean="0">
                <a:cs typeface="Arial" charset="0"/>
              </a:rPr>
              <a:t>Department of Labor  (DOL VETS) - </a:t>
            </a:r>
            <a:r>
              <a:rPr lang="en-US" sz="1100" dirty="0" smtClean="0">
                <a:solidFill>
                  <a:srgbClr val="0070C0"/>
                </a:solidFill>
                <a:cs typeface="Arial" charset="0"/>
              </a:rPr>
              <a:t>www.dol.gov/vets/programs/</a:t>
            </a:r>
          </a:p>
          <a:p>
            <a:endParaRPr lang="en-US" sz="400" dirty="0" smtClean="0">
              <a:cs typeface="Arial" charset="0"/>
            </a:endParaRPr>
          </a:p>
          <a:p>
            <a:r>
              <a:rPr lang="en-US" sz="1100" dirty="0" err="1" smtClean="0">
                <a:cs typeface="Arial" charset="0"/>
              </a:rPr>
              <a:t>eBenefits</a:t>
            </a:r>
            <a:r>
              <a:rPr lang="en-US" sz="1100" dirty="0" smtClean="0">
                <a:cs typeface="Arial" charset="0"/>
              </a:rPr>
              <a:t> Employment Site – </a:t>
            </a:r>
          </a:p>
          <a:p>
            <a:pPr lvl="1"/>
            <a:r>
              <a:rPr lang="en-US" sz="1000" dirty="0" smtClean="0">
                <a:cs typeface="Arial" charset="0"/>
              </a:rPr>
              <a:t>Job Seekers:  </a:t>
            </a:r>
            <a:r>
              <a:rPr lang="en-US" sz="1000" dirty="0" smtClean="0">
                <a:cs typeface="Arial" charset="0"/>
                <a:hlinkClick r:id="rId4"/>
              </a:rPr>
              <a:t>https://www.ebenefits.va.gov/ebenefits/jobs</a:t>
            </a:r>
            <a:r>
              <a:rPr lang="en-US" sz="1000" dirty="0" smtClean="0">
                <a:cs typeface="Arial" charset="0"/>
              </a:rPr>
              <a:t> </a:t>
            </a:r>
          </a:p>
          <a:p>
            <a:pPr lvl="1"/>
            <a:r>
              <a:rPr lang="en-US" sz="1000" dirty="0" smtClean="0">
                <a:cs typeface="Arial" charset="0"/>
              </a:rPr>
              <a:t>Employers: </a:t>
            </a:r>
            <a:r>
              <a:rPr lang="en-US" sz="1000" dirty="0" smtClean="0">
                <a:cs typeface="Arial" charset="0"/>
                <a:hlinkClick r:id="rId5"/>
              </a:rPr>
              <a:t>https://www.ebenefits.va.gov/ebenefits/employers</a:t>
            </a:r>
            <a:r>
              <a:rPr lang="en-US" sz="1000" dirty="0" smtClean="0">
                <a:cs typeface="Arial" charset="0"/>
              </a:rPr>
              <a:t> </a:t>
            </a:r>
          </a:p>
          <a:p>
            <a:endParaRPr lang="en-US" sz="400" dirty="0" smtClean="0">
              <a:cs typeface="Arial" charset="0"/>
            </a:endParaRPr>
          </a:p>
          <a:p>
            <a:r>
              <a:rPr lang="en-US" sz="1100" dirty="0" smtClean="0">
                <a:cs typeface="Arial" charset="0"/>
              </a:rPr>
              <a:t>Department of Veterans Affairs - </a:t>
            </a:r>
            <a:r>
              <a:rPr lang="en-US" sz="1100" dirty="0" smtClean="0">
                <a:solidFill>
                  <a:srgbClr val="0070C0"/>
                </a:solidFill>
                <a:cs typeface="Arial" charset="0"/>
              </a:rPr>
              <a:t>www.va.gov</a:t>
            </a:r>
          </a:p>
          <a:p>
            <a:endParaRPr lang="en-US" sz="400" dirty="0" smtClean="0">
              <a:cs typeface="Arial" charset="0"/>
            </a:endParaRPr>
          </a:p>
          <a:p>
            <a:r>
              <a:rPr lang="en-US" sz="1100" dirty="0" smtClean="0">
                <a:cs typeface="Arial" charset="0"/>
              </a:rPr>
              <a:t>National Resource Directory - </a:t>
            </a:r>
            <a:r>
              <a:rPr lang="en-US" sz="1100" dirty="0" smtClean="0">
                <a:solidFill>
                  <a:srgbClr val="0070C0"/>
                </a:solidFill>
                <a:cs typeface="Arial" charset="0"/>
              </a:rPr>
              <a:t>www.nrd.gov</a:t>
            </a:r>
          </a:p>
          <a:p>
            <a:endParaRPr lang="en-US" sz="400" dirty="0" smtClean="0">
              <a:cs typeface="Arial" charset="0"/>
            </a:endParaRPr>
          </a:p>
          <a:p>
            <a:r>
              <a:rPr lang="en-US" sz="1100" dirty="0" smtClean="0">
                <a:cs typeface="Arial" charset="0"/>
              </a:rPr>
              <a:t>Credentialing Opportunities Online (COOL) - </a:t>
            </a:r>
            <a:r>
              <a:rPr lang="en-US" sz="1100" dirty="0" smtClean="0">
                <a:solidFill>
                  <a:srgbClr val="0070C0"/>
                </a:solidFill>
                <a:cs typeface="Arial" charset="0"/>
              </a:rPr>
              <a:t>https://www.cool.army.mil/</a:t>
            </a:r>
          </a:p>
          <a:p>
            <a:endParaRPr lang="en-US" sz="400" dirty="0" smtClean="0">
              <a:cs typeface="Arial" charset="0"/>
            </a:endParaRPr>
          </a:p>
          <a:p>
            <a:r>
              <a:rPr lang="en-US" sz="1100" dirty="0" smtClean="0">
                <a:cs typeface="Arial" charset="0"/>
              </a:rPr>
              <a:t>Joint Service Transcript (JST) - </a:t>
            </a:r>
            <a:r>
              <a:rPr lang="en-US" sz="1100" dirty="0" smtClean="0">
                <a:solidFill>
                  <a:srgbClr val="0070C0"/>
                </a:solidFill>
                <a:cs typeface="Arial" charset="0"/>
                <a:hlinkClick r:id="rId6"/>
              </a:rPr>
              <a:t>https://jst.doded.mil</a:t>
            </a:r>
            <a:endParaRPr lang="en-US" sz="1100" dirty="0" smtClean="0">
              <a:solidFill>
                <a:srgbClr val="0070C0"/>
              </a:solidFill>
              <a:cs typeface="Arial" charset="0"/>
            </a:endParaRPr>
          </a:p>
          <a:p>
            <a:endParaRPr lang="en-US" sz="400" dirty="0" smtClean="0">
              <a:solidFill>
                <a:srgbClr val="0070C0"/>
              </a:solidFill>
              <a:cs typeface="Arial" charset="0"/>
            </a:endParaRPr>
          </a:p>
          <a:p>
            <a:r>
              <a:rPr lang="en-US" sz="1100" dirty="0" smtClean="0">
                <a:cs typeface="Arial" charset="0"/>
              </a:rPr>
              <a:t>Employers Support of Guard and Reserve - </a:t>
            </a:r>
            <a:r>
              <a:rPr lang="en-US" sz="1100" dirty="0" smtClean="0">
                <a:cs typeface="Arial" charset="0"/>
                <a:hlinkClick r:id="rId7"/>
              </a:rPr>
              <a:t>http://www.esgr.mil</a:t>
            </a:r>
            <a:endParaRPr lang="en-US" sz="1100" dirty="0" smtClean="0">
              <a:cs typeface="Arial" charset="0"/>
            </a:endParaRPr>
          </a:p>
          <a:p>
            <a:endParaRPr lang="en-US" sz="400" dirty="0" smtClean="0">
              <a:cs typeface="Arial" charset="0"/>
            </a:endParaRPr>
          </a:p>
          <a:p>
            <a:r>
              <a:rPr lang="en-US" sz="1100" dirty="0" smtClean="0">
                <a:cs typeface="Arial" charset="0"/>
              </a:rPr>
              <a:t>My Army Benefits - </a:t>
            </a:r>
            <a:r>
              <a:rPr lang="en-US" sz="1100" dirty="0" smtClean="0">
                <a:cs typeface="Arial" charset="0"/>
                <a:hlinkClick r:id="rId8"/>
              </a:rPr>
              <a:t>http://myarmybenefits.us.army.mil/</a:t>
            </a:r>
            <a:endParaRPr lang="en-US" sz="1100" dirty="0" smtClean="0">
              <a:cs typeface="Arial" charset="0"/>
            </a:endParaRPr>
          </a:p>
          <a:p>
            <a:endParaRPr lang="en-US" sz="400" dirty="0" smtClean="0">
              <a:cs typeface="Arial" charset="0"/>
            </a:endParaRPr>
          </a:p>
          <a:p>
            <a:endParaRPr lang="en-US" sz="400" dirty="0" smtClean="0">
              <a:cs typeface="Arial" charset="0"/>
            </a:endParaRPr>
          </a:p>
          <a:p>
            <a:r>
              <a:rPr lang="en-US" sz="1100" dirty="0" smtClean="0">
                <a:cs typeface="Arial" charset="0"/>
              </a:rPr>
              <a:t>Hiring Our Heroes (</a:t>
            </a:r>
            <a:r>
              <a:rPr lang="en-US" sz="1100" dirty="0" err="1" smtClean="0">
                <a:cs typeface="Arial" charset="0"/>
              </a:rPr>
              <a:t>HoH</a:t>
            </a:r>
            <a:r>
              <a:rPr lang="en-US" sz="1100" dirty="0" smtClean="0">
                <a:cs typeface="Arial" charset="0"/>
              </a:rPr>
              <a:t>) - </a:t>
            </a:r>
            <a:r>
              <a:rPr lang="en-US" sz="1100" dirty="0" smtClean="0">
                <a:solidFill>
                  <a:srgbClr val="0070C0"/>
                </a:solidFill>
                <a:cs typeface="Arial" charset="0"/>
                <a:hlinkClick r:id="rId9"/>
              </a:rPr>
              <a:t>http://www.uschamberfoundation.org/hiring-our-heroes</a:t>
            </a:r>
            <a:r>
              <a:rPr lang="en-US" sz="1100" dirty="0" smtClean="0">
                <a:solidFill>
                  <a:srgbClr val="0070C0"/>
                </a:solidFill>
                <a:cs typeface="Arial" charset="0"/>
              </a:rPr>
              <a:t> </a:t>
            </a:r>
          </a:p>
          <a:p>
            <a:endParaRPr lang="en-US" sz="400" dirty="0" smtClean="0">
              <a:cs typeface="Arial" charset="0"/>
            </a:endParaRPr>
          </a:p>
          <a:p>
            <a:r>
              <a:rPr lang="en-US" sz="1100" dirty="0" smtClean="0">
                <a:cs typeface="Arial" charset="0"/>
              </a:rPr>
              <a:t>Institute for Military Veterans and Families - </a:t>
            </a:r>
            <a:r>
              <a:rPr lang="en-US" sz="1100" dirty="0" smtClean="0">
                <a:cs typeface="Arial" charset="0"/>
                <a:hlinkClick r:id="rId10"/>
              </a:rPr>
              <a:t>http://vets.syr.edu/</a:t>
            </a:r>
            <a:r>
              <a:rPr lang="en-US" sz="1100" dirty="0" smtClean="0">
                <a:cs typeface="Arial" charset="0"/>
              </a:rPr>
              <a:t> </a:t>
            </a:r>
          </a:p>
          <a:p>
            <a:endParaRPr lang="en-US" sz="400" dirty="0" smtClean="0">
              <a:cs typeface="Arial" charset="0"/>
            </a:endParaRPr>
          </a:p>
          <a:p>
            <a:r>
              <a:rPr lang="en-US" sz="1100" dirty="0" smtClean="0">
                <a:cs typeface="Arial" charset="0"/>
              </a:rPr>
              <a:t>National Association of State Approving Agencies - </a:t>
            </a:r>
            <a:r>
              <a:rPr lang="en-US" sz="1100" dirty="0" smtClean="0">
                <a:solidFill>
                  <a:srgbClr val="0070C0"/>
                </a:solidFill>
                <a:cs typeface="Arial" charset="0"/>
                <a:hlinkClick r:id="rId11"/>
              </a:rPr>
              <a:t>http://www.nasaa-vetseducation.com/</a:t>
            </a:r>
            <a:r>
              <a:rPr lang="en-US" sz="1100" dirty="0" smtClean="0">
                <a:solidFill>
                  <a:srgbClr val="0070C0"/>
                </a:solidFill>
                <a:cs typeface="Arial" charset="0"/>
              </a:rPr>
              <a:t> </a:t>
            </a:r>
          </a:p>
          <a:p>
            <a:r>
              <a:rPr lang="en-US" sz="1100" dirty="0" smtClean="0">
                <a:cs typeface="Arial" charset="0"/>
              </a:rPr>
              <a:t>National Guard Employment Network -  </a:t>
            </a:r>
            <a:r>
              <a:rPr lang="en-US" sz="1100" dirty="0" smtClean="0">
                <a:cs typeface="Arial" charset="0"/>
                <a:hlinkClick r:id="rId12"/>
              </a:rPr>
              <a:t>http://www.msccn.org/NationalGuard/</a:t>
            </a:r>
            <a:endParaRPr lang="en-US" sz="1100" dirty="0" smtClean="0">
              <a:cs typeface="Arial" charset="0"/>
            </a:endParaRPr>
          </a:p>
          <a:p>
            <a:r>
              <a:rPr lang="en-US" sz="1100" dirty="0" smtClean="0">
                <a:cs typeface="Arial" charset="0"/>
              </a:rPr>
              <a:t>Job Connection Education Program (JCEP) - </a:t>
            </a:r>
            <a:r>
              <a:rPr lang="en-US" sz="1100" dirty="0" smtClean="0">
                <a:cs typeface="Arial" charset="0"/>
                <a:hlinkClick r:id="rId13"/>
              </a:rPr>
              <a:t>http://jcep.info/</a:t>
            </a:r>
            <a:r>
              <a:rPr lang="en-US" sz="1100" dirty="0" smtClean="0">
                <a:cs typeface="Arial" charset="0"/>
              </a:rPr>
              <a:t> </a:t>
            </a:r>
            <a:endParaRPr lang="en-US" sz="1100" dirty="0" smtClean="0">
              <a:solidFill>
                <a:srgbClr val="0070C0"/>
              </a:solidFill>
              <a:cs typeface="Arial" charset="0"/>
            </a:endParaRPr>
          </a:p>
          <a:p>
            <a:endParaRPr lang="en-US" sz="1100" dirty="0" smtClean="0">
              <a:cs typeface="Arial" charset="0"/>
            </a:endParaRPr>
          </a:p>
          <a:p>
            <a:endParaRPr lang="en-US" sz="1100" dirty="0" smtClean="0">
              <a:cs typeface="Arial" charset="0"/>
            </a:endParaRPr>
          </a:p>
          <a:p>
            <a:endParaRPr lang="en-US" sz="1100" dirty="0" smtClean="0">
              <a:cs typeface="Arial" charset="0"/>
            </a:endParaRPr>
          </a:p>
          <a:p>
            <a:endParaRPr lang="en-US" sz="1100" dirty="0" smtClean="0">
              <a:cs typeface="Arial" charset="0"/>
            </a:endParaRPr>
          </a:p>
        </p:txBody>
      </p:sp>
      <p:pic>
        <p:nvPicPr>
          <p:cNvPr id="17412" name="Picture 2" descr="http://t0.gstatic.com/images?q=tbn:ANd9GcRPeqXSEUTHo_WRE-6q7TMwF7bORdiWetZAaxaXzvgW3xRqxCEQPeBv4DY">
            <a:hlinkClick r:id="rId14"/>
          </p:cNvPr>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032250" y="3124200"/>
            <a:ext cx="539750" cy="327025"/>
          </a:xfrm>
          <a:prstGeom prst="rect">
            <a:avLst/>
          </a:prstGeom>
          <a:noFill/>
          <a:ln w="9525">
            <a:noFill/>
            <a:miter lim="800000"/>
            <a:headEnd/>
            <a:tailEnd/>
          </a:ln>
        </p:spPr>
      </p:pic>
      <p:pic>
        <p:nvPicPr>
          <p:cNvPr id="17413" name="Picture 4" descr="C:\Users\chapmansr\Desktop\US_Army_National_Guard_Insignia.png"/>
          <p:cNvPicPr>
            <a:picLocks noChangeAspect="1" noChangeArrowheads="1"/>
          </p:cNvPicPr>
          <p:nvPr/>
        </p:nvPicPr>
        <p:blipFill>
          <a:blip r:embed="rId16" cstate="print"/>
          <a:srcRect/>
          <a:stretch>
            <a:fillRect/>
          </a:stretch>
        </p:blipFill>
        <p:spPr bwMode="auto">
          <a:xfrm>
            <a:off x="3810000" y="1981200"/>
            <a:ext cx="303213" cy="303213"/>
          </a:xfrm>
          <a:prstGeom prst="rect">
            <a:avLst/>
          </a:prstGeom>
          <a:noFill/>
          <a:ln w="9525">
            <a:noFill/>
            <a:miter lim="800000"/>
            <a:headEnd/>
            <a:tailEnd/>
          </a:ln>
        </p:spPr>
      </p:pic>
      <p:pic>
        <p:nvPicPr>
          <p:cNvPr id="17414" name="Picture 11" descr="C:\Users\chapmansr\Desktop\logo.png"/>
          <p:cNvPicPr>
            <a:picLocks noChangeAspect="1" noChangeArrowheads="1"/>
          </p:cNvPicPr>
          <p:nvPr/>
        </p:nvPicPr>
        <p:blipFill>
          <a:blip r:embed="rId17" cstate="print"/>
          <a:srcRect/>
          <a:stretch>
            <a:fillRect/>
          </a:stretch>
        </p:blipFill>
        <p:spPr bwMode="auto">
          <a:xfrm>
            <a:off x="5638800" y="3505200"/>
            <a:ext cx="633413" cy="630238"/>
          </a:xfrm>
          <a:prstGeom prst="rect">
            <a:avLst/>
          </a:prstGeom>
          <a:noFill/>
          <a:ln w="9525">
            <a:noFill/>
            <a:miter lim="800000"/>
            <a:headEnd/>
            <a:tailEnd/>
          </a:ln>
        </p:spPr>
      </p:pic>
      <p:grpSp>
        <p:nvGrpSpPr>
          <p:cNvPr id="2" name="Group 19"/>
          <p:cNvGrpSpPr>
            <a:grpSpLocks/>
          </p:cNvGrpSpPr>
          <p:nvPr/>
        </p:nvGrpSpPr>
        <p:grpSpPr bwMode="auto">
          <a:xfrm>
            <a:off x="3856038" y="3419475"/>
            <a:ext cx="860425" cy="369888"/>
            <a:chOff x="4712324" y="4249368"/>
            <a:chExt cx="1370364" cy="598506"/>
          </a:xfrm>
        </p:grpSpPr>
        <p:pic>
          <p:nvPicPr>
            <p:cNvPr id="17429" name="Picture 12" descr="C:\Users\chapmansr\Desktop\logo__v13218.png"/>
            <p:cNvPicPr>
              <a:picLocks noChangeAspect="1" noChangeArrowheads="1"/>
            </p:cNvPicPr>
            <p:nvPr/>
          </p:nvPicPr>
          <p:blipFill>
            <a:blip r:embed="rId18" cstate="print"/>
            <a:srcRect/>
            <a:stretch>
              <a:fillRect/>
            </a:stretch>
          </p:blipFill>
          <p:spPr bwMode="auto">
            <a:xfrm>
              <a:off x="4712324" y="4249368"/>
              <a:ext cx="698356" cy="556895"/>
            </a:xfrm>
            <a:prstGeom prst="rect">
              <a:avLst/>
            </a:prstGeom>
            <a:noFill/>
            <a:ln w="9525">
              <a:noFill/>
              <a:miter lim="800000"/>
              <a:headEnd/>
              <a:tailEnd/>
            </a:ln>
          </p:spPr>
        </p:pic>
        <p:sp>
          <p:nvSpPr>
            <p:cNvPr id="17430" name="TextBox 34"/>
            <p:cNvSpPr txBox="1">
              <a:spLocks noChangeArrowheads="1"/>
            </p:cNvSpPr>
            <p:nvPr/>
          </p:nvSpPr>
          <p:spPr bwMode="auto">
            <a:xfrm>
              <a:off x="5080548" y="4475622"/>
              <a:ext cx="1002140" cy="372252"/>
            </a:xfrm>
            <a:prstGeom prst="rect">
              <a:avLst/>
            </a:prstGeom>
            <a:noFill/>
            <a:ln w="9525">
              <a:noFill/>
              <a:miter lim="800000"/>
              <a:headEnd/>
              <a:tailEnd/>
            </a:ln>
          </p:spPr>
          <p:txBody>
            <a:bodyPr wrap="none">
              <a:spAutoFit/>
            </a:bodyPr>
            <a:lstStyle/>
            <a:p>
              <a:r>
                <a:rPr lang="en-US" sz="1200" b="1"/>
                <a:t>NRD.GOV</a:t>
              </a:r>
            </a:p>
          </p:txBody>
        </p:sp>
      </p:grpSp>
      <p:pic>
        <p:nvPicPr>
          <p:cNvPr id="17416" name="Picture 13" descr="C:\Users\chapmansr\Desktop\untitled.png"/>
          <p:cNvPicPr>
            <a:picLocks noChangeAspect="1" noChangeArrowheads="1"/>
          </p:cNvPicPr>
          <p:nvPr/>
        </p:nvPicPr>
        <p:blipFill>
          <a:blip r:embed="rId19" cstate="print"/>
          <a:srcRect/>
          <a:stretch>
            <a:fillRect/>
          </a:stretch>
        </p:blipFill>
        <p:spPr bwMode="auto">
          <a:xfrm>
            <a:off x="4467225" y="4019550"/>
            <a:ext cx="646113" cy="244475"/>
          </a:xfrm>
          <a:prstGeom prst="rect">
            <a:avLst/>
          </a:prstGeom>
          <a:noFill/>
          <a:ln w="9525">
            <a:noFill/>
            <a:miter lim="800000"/>
            <a:headEnd/>
            <a:tailEnd/>
          </a:ln>
        </p:spPr>
      </p:pic>
      <p:pic>
        <p:nvPicPr>
          <p:cNvPr id="17417" name="Picture 18" descr="C:\Users\chapmansr\Desktop\United_States_AR_seal.png"/>
          <p:cNvPicPr>
            <a:picLocks noChangeAspect="1" noChangeArrowheads="1"/>
          </p:cNvPicPr>
          <p:nvPr/>
        </p:nvPicPr>
        <p:blipFill>
          <a:blip r:embed="rId20" cstate="print"/>
          <a:srcRect/>
          <a:stretch>
            <a:fillRect/>
          </a:stretch>
        </p:blipFill>
        <p:spPr bwMode="auto">
          <a:xfrm>
            <a:off x="4191000" y="2000250"/>
            <a:ext cx="285750" cy="285750"/>
          </a:xfrm>
          <a:prstGeom prst="rect">
            <a:avLst/>
          </a:prstGeom>
          <a:noFill/>
          <a:ln w="9525">
            <a:noFill/>
            <a:miter lim="800000"/>
            <a:headEnd/>
            <a:tailEnd/>
          </a:ln>
        </p:spPr>
      </p:pic>
      <p:pic>
        <p:nvPicPr>
          <p:cNvPr id="17418" name="Picture 2" descr="C:\Users\chapmansr\Desktop\untitled.png"/>
          <p:cNvPicPr>
            <a:picLocks noChangeAspect="1" noChangeArrowheads="1"/>
          </p:cNvPicPr>
          <p:nvPr/>
        </p:nvPicPr>
        <p:blipFill>
          <a:blip r:embed="rId21" cstate="print"/>
          <a:srcRect/>
          <a:stretch>
            <a:fillRect/>
          </a:stretch>
        </p:blipFill>
        <p:spPr bwMode="auto">
          <a:xfrm>
            <a:off x="5181600" y="2133600"/>
            <a:ext cx="809625" cy="407988"/>
          </a:xfrm>
          <a:prstGeom prst="rect">
            <a:avLst/>
          </a:prstGeom>
          <a:noFill/>
          <a:ln w="9525">
            <a:noFill/>
            <a:miter lim="800000"/>
            <a:headEnd/>
            <a:tailEnd/>
          </a:ln>
        </p:spPr>
      </p:pic>
      <p:pic>
        <p:nvPicPr>
          <p:cNvPr id="17419" name="Picture 38" descr="esgr-logo-main.png"/>
          <p:cNvPicPr>
            <a:picLocks noChangeAspect="1"/>
          </p:cNvPicPr>
          <p:nvPr/>
        </p:nvPicPr>
        <p:blipFill>
          <a:blip r:embed="rId22" cstate="print"/>
          <a:srcRect/>
          <a:stretch>
            <a:fillRect/>
          </a:stretch>
        </p:blipFill>
        <p:spPr bwMode="auto">
          <a:xfrm>
            <a:off x="5181600" y="4191000"/>
            <a:ext cx="757238" cy="519113"/>
          </a:xfrm>
          <a:prstGeom prst="rect">
            <a:avLst/>
          </a:prstGeom>
          <a:noFill/>
          <a:ln w="9525">
            <a:noFill/>
            <a:miter lim="800000"/>
            <a:headEnd/>
            <a:tailEnd/>
          </a:ln>
        </p:spPr>
      </p:pic>
      <p:pic>
        <p:nvPicPr>
          <p:cNvPr id="17420" name="Picture 40" descr="army benefits.jpg"/>
          <p:cNvPicPr>
            <a:picLocks noChangeAspect="1"/>
          </p:cNvPicPr>
          <p:nvPr/>
        </p:nvPicPr>
        <p:blipFill>
          <a:blip r:embed="rId23" cstate="print"/>
          <a:srcRect/>
          <a:stretch>
            <a:fillRect/>
          </a:stretch>
        </p:blipFill>
        <p:spPr bwMode="auto">
          <a:xfrm>
            <a:off x="4648200" y="4533900"/>
            <a:ext cx="1905000" cy="314325"/>
          </a:xfrm>
          <a:prstGeom prst="rect">
            <a:avLst/>
          </a:prstGeom>
          <a:noFill/>
          <a:ln w="9525">
            <a:noFill/>
            <a:miter lim="800000"/>
            <a:headEnd/>
            <a:tailEnd/>
          </a:ln>
        </p:spPr>
      </p:pic>
      <p:pic>
        <p:nvPicPr>
          <p:cNvPr id="17421" name="Picture 2"/>
          <p:cNvPicPr>
            <a:picLocks noChangeAspect="1" noChangeArrowheads="1"/>
          </p:cNvPicPr>
          <p:nvPr/>
        </p:nvPicPr>
        <p:blipFill>
          <a:blip r:embed="rId24" cstate="print"/>
          <a:srcRect/>
          <a:stretch>
            <a:fillRect/>
          </a:stretch>
        </p:blipFill>
        <p:spPr bwMode="auto">
          <a:xfrm>
            <a:off x="5029200" y="2819400"/>
            <a:ext cx="1981200" cy="422275"/>
          </a:xfrm>
          <a:prstGeom prst="rect">
            <a:avLst/>
          </a:prstGeom>
          <a:noFill/>
          <a:ln w="9525">
            <a:noFill/>
            <a:miter lim="800000"/>
            <a:headEnd/>
            <a:tailEnd/>
          </a:ln>
        </p:spPr>
      </p:pic>
      <p:pic>
        <p:nvPicPr>
          <p:cNvPr id="17422" name="Picture 2"/>
          <p:cNvPicPr>
            <a:picLocks noChangeAspect="1" noChangeArrowheads="1"/>
          </p:cNvPicPr>
          <p:nvPr/>
        </p:nvPicPr>
        <p:blipFill>
          <a:blip r:embed="rId25" cstate="print"/>
          <a:srcRect l="20476" t="10667" r="20952" b="68762"/>
          <a:stretch>
            <a:fillRect/>
          </a:stretch>
        </p:blipFill>
        <p:spPr bwMode="auto">
          <a:xfrm>
            <a:off x="6019800" y="5791200"/>
            <a:ext cx="1752600" cy="384175"/>
          </a:xfrm>
          <a:prstGeom prst="rect">
            <a:avLst/>
          </a:prstGeom>
          <a:noFill/>
          <a:ln w="9525">
            <a:noFill/>
            <a:miter lim="800000"/>
            <a:headEnd/>
            <a:tailEnd/>
          </a:ln>
        </p:spPr>
      </p:pic>
      <p:pic>
        <p:nvPicPr>
          <p:cNvPr id="17423" name="Picture 3" descr="C:\Users\martinezaj\Pictures\untitled.png"/>
          <p:cNvPicPr>
            <a:picLocks noChangeAspect="1" noChangeArrowheads="1"/>
          </p:cNvPicPr>
          <p:nvPr/>
        </p:nvPicPr>
        <p:blipFill>
          <a:blip r:embed="rId26" cstate="print"/>
          <a:srcRect/>
          <a:stretch>
            <a:fillRect/>
          </a:stretch>
        </p:blipFill>
        <p:spPr bwMode="auto">
          <a:xfrm>
            <a:off x="6248400" y="4876800"/>
            <a:ext cx="1219200" cy="373063"/>
          </a:xfrm>
          <a:prstGeom prst="rect">
            <a:avLst/>
          </a:prstGeom>
          <a:noFill/>
          <a:ln w="9525">
            <a:noFill/>
            <a:miter lim="800000"/>
            <a:headEnd/>
            <a:tailEnd/>
          </a:ln>
        </p:spPr>
      </p:pic>
      <p:pic>
        <p:nvPicPr>
          <p:cNvPr id="17424" name="Picture 3"/>
          <p:cNvPicPr>
            <a:picLocks noChangeAspect="1" noChangeArrowheads="1"/>
          </p:cNvPicPr>
          <p:nvPr/>
        </p:nvPicPr>
        <p:blipFill>
          <a:blip r:embed="rId27" cstate="print"/>
          <a:srcRect l="19048" t="9143" r="65714" b="82475"/>
          <a:stretch>
            <a:fillRect/>
          </a:stretch>
        </p:blipFill>
        <p:spPr bwMode="auto">
          <a:xfrm>
            <a:off x="5257800" y="5181600"/>
            <a:ext cx="762000" cy="261938"/>
          </a:xfrm>
          <a:prstGeom prst="rect">
            <a:avLst/>
          </a:prstGeom>
          <a:noFill/>
          <a:ln w="9525">
            <a:noFill/>
            <a:miter lim="800000"/>
            <a:headEnd/>
            <a:tailEnd/>
          </a:ln>
        </p:spPr>
      </p:pic>
      <p:pic>
        <p:nvPicPr>
          <p:cNvPr id="17425" name="Picture 4"/>
          <p:cNvPicPr>
            <a:picLocks noChangeAspect="1" noChangeArrowheads="1"/>
          </p:cNvPicPr>
          <p:nvPr/>
        </p:nvPicPr>
        <p:blipFill>
          <a:blip r:embed="rId28" cstate="print"/>
          <a:srcRect l="21906" t="6094" r="69048" b="80191"/>
          <a:stretch>
            <a:fillRect/>
          </a:stretch>
        </p:blipFill>
        <p:spPr bwMode="auto">
          <a:xfrm>
            <a:off x="6934200" y="5334000"/>
            <a:ext cx="423863" cy="401638"/>
          </a:xfrm>
          <a:prstGeom prst="rect">
            <a:avLst/>
          </a:prstGeom>
          <a:noFill/>
          <a:ln w="9525">
            <a:noFill/>
            <a:miter lim="800000"/>
            <a:headEnd/>
            <a:tailEnd/>
          </a:ln>
        </p:spPr>
      </p:pic>
      <p:pic>
        <p:nvPicPr>
          <p:cNvPr id="17426" name="Picture 22" descr="SFL-TAP_logo_Color.jpg"/>
          <p:cNvPicPr>
            <a:picLocks noChangeAspect="1"/>
          </p:cNvPicPr>
          <p:nvPr/>
        </p:nvPicPr>
        <p:blipFill>
          <a:blip r:embed="rId29" cstate="print"/>
          <a:srcRect/>
          <a:stretch>
            <a:fillRect/>
          </a:stretch>
        </p:blipFill>
        <p:spPr bwMode="auto">
          <a:xfrm>
            <a:off x="5562600" y="1600200"/>
            <a:ext cx="541338" cy="457200"/>
          </a:xfrm>
          <a:prstGeom prst="rect">
            <a:avLst/>
          </a:prstGeom>
          <a:noFill/>
          <a:ln w="9525">
            <a:noFill/>
            <a:miter lim="800000"/>
            <a:headEnd/>
            <a:tailEnd/>
          </a:ln>
        </p:spPr>
      </p:pic>
      <p:pic>
        <p:nvPicPr>
          <p:cNvPr id="17427" name="Picture 23" descr="SFL logo.png"/>
          <p:cNvPicPr>
            <a:picLocks noChangeAspect="1"/>
          </p:cNvPicPr>
          <p:nvPr/>
        </p:nvPicPr>
        <p:blipFill>
          <a:blip r:embed="rId30" cstate="print"/>
          <a:srcRect/>
          <a:stretch>
            <a:fillRect/>
          </a:stretch>
        </p:blipFill>
        <p:spPr bwMode="auto">
          <a:xfrm>
            <a:off x="4191000" y="1066800"/>
            <a:ext cx="438150" cy="469900"/>
          </a:xfrm>
          <a:prstGeom prst="rect">
            <a:avLst/>
          </a:prstGeom>
          <a:noFill/>
          <a:ln w="9525">
            <a:noFill/>
            <a:miter lim="800000"/>
            <a:headEnd/>
            <a:tailEnd/>
          </a:ln>
        </p:spPr>
      </p:pic>
      <p:pic>
        <p:nvPicPr>
          <p:cNvPr id="17428" name="Picture 24" descr="Soldier-for-Life-Logo-RETIRED.png"/>
          <p:cNvPicPr>
            <a:picLocks noChangeAspect="1"/>
          </p:cNvPicPr>
          <p:nvPr/>
        </p:nvPicPr>
        <p:blipFill>
          <a:blip r:embed="rId31" cstate="print"/>
          <a:srcRect/>
          <a:stretch>
            <a:fillRect/>
          </a:stretch>
        </p:blipFill>
        <p:spPr bwMode="auto">
          <a:xfrm>
            <a:off x="5105400" y="1295400"/>
            <a:ext cx="452438" cy="452438"/>
          </a:xfrm>
          <a:prstGeom prst="rect">
            <a:avLst/>
          </a:prstGeom>
          <a:noFill/>
          <a:ln w="9525">
            <a:noFill/>
            <a:miter lim="800000"/>
            <a:headEnd/>
            <a:tailEnd/>
          </a:ln>
        </p:spPr>
      </p:pic>
      <p:sp>
        <p:nvSpPr>
          <p:cNvPr id="23" name="TextBox 22"/>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00B050"/>
                </a:solidFill>
                <a:latin typeface="Tahoma" pitchFamily="34" charset="0"/>
                <a:cs typeface="Arial" charset="0"/>
              </a:rPr>
              <a:t>Unclassified</a:t>
            </a:r>
            <a:endParaRPr lang="en-US" sz="900" b="1" dirty="0">
              <a:solidFill>
                <a:srgbClr val="00B050"/>
              </a:solidFill>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457200" y="0"/>
            <a:ext cx="8229600" cy="533400"/>
          </a:xfrm>
        </p:spPr>
        <p:txBody>
          <a:bodyPr/>
          <a:lstStyle/>
          <a:p>
            <a:pPr>
              <a:tabLst>
                <a:tab pos="3825875" algn="l"/>
              </a:tabLst>
            </a:pPr>
            <a:r>
              <a:rPr lang="en-US" sz="3200" b="1" i="1" dirty="0" smtClean="0">
                <a:solidFill>
                  <a:schemeClr val="tx1"/>
                </a:solidFill>
                <a:latin typeface="+mj-lt"/>
              </a:rPr>
              <a:t>Join the Conversation</a:t>
            </a:r>
            <a:endParaRPr lang="en-US" sz="3200" dirty="0" smtClean="0">
              <a:solidFill>
                <a:srgbClr val="FF0000"/>
              </a:solidFill>
            </a:endParaRPr>
          </a:p>
        </p:txBody>
      </p:sp>
      <p:sp>
        <p:nvSpPr>
          <p:cNvPr id="27" name="Content Placeholder 2"/>
          <p:cNvSpPr>
            <a:spLocks noGrp="1"/>
          </p:cNvSpPr>
          <p:nvPr>
            <p:ph idx="1"/>
          </p:nvPr>
        </p:nvSpPr>
        <p:spPr>
          <a:xfrm>
            <a:off x="457200" y="792251"/>
            <a:ext cx="8229600" cy="5379949"/>
          </a:xfrm>
        </p:spPr>
        <p:txBody>
          <a:bodyPr>
            <a:noAutofit/>
          </a:bodyPr>
          <a:lstStyle/>
          <a:p>
            <a:pPr>
              <a:buNone/>
            </a:pPr>
            <a:endParaRPr lang="en-US" sz="2000" b="1" u="sng" dirty="0" smtClean="0">
              <a:latin typeface="Arial" pitchFamily="34" charset="0"/>
              <a:cs typeface="Arial" pitchFamily="34" charset="0"/>
            </a:endParaRPr>
          </a:p>
          <a:p>
            <a:pPr>
              <a:buNone/>
            </a:pPr>
            <a:r>
              <a:rPr lang="en-US" sz="1800" dirty="0" smtClean="0"/>
              <a:t> </a:t>
            </a:r>
            <a:r>
              <a:rPr lang="en-US" sz="3600" dirty="0" err="1" smtClean="0"/>
              <a:t>Facebook</a:t>
            </a:r>
            <a:r>
              <a:rPr lang="en-US" sz="3600" dirty="0" smtClean="0"/>
              <a:t>: </a:t>
            </a:r>
            <a:r>
              <a:rPr lang="en-US" dirty="0" smtClean="0">
                <a:hlinkClick r:id="rId3"/>
              </a:rPr>
              <a:t>www.facebook.com/StrongSoldierForLife</a:t>
            </a:r>
            <a:endParaRPr lang="en-US" dirty="0" smtClean="0"/>
          </a:p>
          <a:p>
            <a:pPr>
              <a:buNone/>
            </a:pPr>
            <a:r>
              <a:rPr lang="en-US" sz="3600" dirty="0" smtClean="0"/>
              <a:t> Twitter:        </a:t>
            </a:r>
            <a:r>
              <a:rPr lang="en-US" dirty="0" smtClean="0">
                <a:hlinkClick r:id="rId4"/>
              </a:rPr>
              <a:t>www.twitter.com/csaSoldier4life</a:t>
            </a:r>
            <a:endParaRPr lang="en-US" dirty="0" smtClean="0"/>
          </a:p>
          <a:p>
            <a:pPr>
              <a:buNone/>
            </a:pPr>
            <a:r>
              <a:rPr lang="en-US" dirty="0" smtClean="0"/>
              <a:t>   </a:t>
            </a:r>
            <a:r>
              <a:rPr lang="en-US" dirty="0" smtClean="0">
                <a:solidFill>
                  <a:srgbClr val="0000FF"/>
                </a:solidFill>
              </a:rPr>
              <a:t>@csaSoldier4Life</a:t>
            </a:r>
          </a:p>
          <a:p>
            <a:pPr>
              <a:buNone/>
            </a:pPr>
            <a:r>
              <a:rPr lang="en-US" dirty="0" smtClean="0">
                <a:solidFill>
                  <a:srgbClr val="0000FF"/>
                </a:solidFill>
              </a:rPr>
              <a:t>   #</a:t>
            </a:r>
            <a:r>
              <a:rPr lang="en-US" dirty="0" err="1" smtClean="0">
                <a:solidFill>
                  <a:srgbClr val="0000FF"/>
                </a:solidFill>
              </a:rPr>
              <a:t>SoldierForLife</a:t>
            </a:r>
            <a:endParaRPr lang="en-US" dirty="0" smtClean="0">
              <a:solidFill>
                <a:srgbClr val="0000FF"/>
              </a:solidFill>
            </a:endParaRPr>
          </a:p>
          <a:p>
            <a:pPr>
              <a:buNone/>
            </a:pPr>
            <a:r>
              <a:rPr lang="en-US" sz="3600" dirty="0" smtClean="0"/>
              <a:t>Website:  </a:t>
            </a:r>
          </a:p>
          <a:p>
            <a:pPr>
              <a:buNone/>
            </a:pPr>
            <a:r>
              <a:rPr lang="en-US" dirty="0" smtClean="0"/>
              <a:t>   </a:t>
            </a:r>
            <a:r>
              <a:rPr lang="en-US" u="sng" dirty="0" smtClean="0">
                <a:solidFill>
                  <a:srgbClr val="0000FF"/>
                </a:solidFill>
              </a:rPr>
              <a:t>soldierforlife.army.mil</a:t>
            </a:r>
            <a:r>
              <a:rPr lang="en-US" dirty="0" smtClean="0">
                <a:solidFill>
                  <a:srgbClr val="0000FF"/>
                </a:solidFill>
              </a:rPr>
              <a:t> </a:t>
            </a:r>
            <a:r>
              <a:rPr lang="en-US" sz="3600" dirty="0" smtClean="0"/>
              <a:t/>
            </a:r>
            <a:br>
              <a:rPr lang="en-US" sz="3600" dirty="0" smtClean="0"/>
            </a:br>
            <a:endParaRPr lang="en-US" sz="3600" dirty="0" smtClean="0"/>
          </a:p>
          <a:p>
            <a:pPr>
              <a:buNone/>
            </a:pPr>
            <a:endParaRPr lang="en-US" sz="1800" b="1" u="sng" dirty="0" smtClean="0">
              <a:latin typeface="Arial" pitchFamily="34" charset="0"/>
              <a:cs typeface="Arial" pitchFamily="34" charset="0"/>
            </a:endParaRPr>
          </a:p>
        </p:txBody>
      </p:sp>
      <p:sp>
        <p:nvSpPr>
          <p:cNvPr id="4" name="TextBox 3"/>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00B050"/>
                </a:solidFill>
                <a:latin typeface="Tahoma" pitchFamily="34" charset="0"/>
                <a:cs typeface="Arial" charset="0"/>
              </a:rPr>
              <a:t>Unclassified</a:t>
            </a:r>
            <a:endParaRPr lang="en-US" sz="900" b="1" dirty="0">
              <a:solidFill>
                <a:srgbClr val="00B05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65088"/>
            <a:ext cx="8229600" cy="827088"/>
          </a:xfrm>
        </p:spPr>
        <p:txBody>
          <a:bodyPr/>
          <a:lstStyle/>
          <a:p>
            <a:pPr>
              <a:tabLst>
                <a:tab pos="3825875" algn="l"/>
              </a:tabLst>
            </a:pPr>
            <a:r>
              <a:rPr lang="en-US" sz="3200" b="1" i="1" dirty="0" smtClean="0">
                <a:solidFill>
                  <a:schemeClr val="tx1"/>
                </a:solidFill>
              </a:rPr>
              <a:t>Soldier for Life Campaign </a:t>
            </a:r>
            <a:r>
              <a:rPr lang="en-US" sz="32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rPr>
              <a:t/>
            </a:r>
            <a:br>
              <a:rPr lang="en-US" sz="32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rPr>
            </a:br>
            <a:endParaRPr lang="en-US" sz="32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15076" y="656272"/>
            <a:ext cx="8890000" cy="1477328"/>
          </a:xfrm>
          <a:prstGeom prst="rect">
            <a:avLst/>
          </a:prstGeom>
        </p:spPr>
        <p:txBody>
          <a:bodyPr wrap="square">
            <a:spAutoFit/>
          </a:bodyPr>
          <a:lstStyle/>
          <a:p>
            <a:pPr algn="ctr"/>
            <a:r>
              <a:rPr lang="en-US" b="1" u="sng" dirty="0" smtClean="0">
                <a:latin typeface="Arial" pitchFamily="34" charset="0"/>
                <a:cs typeface="Arial" pitchFamily="34" charset="0"/>
              </a:rPr>
              <a:t>Mission</a:t>
            </a:r>
          </a:p>
          <a:p>
            <a:r>
              <a:rPr lang="en-US" i="1" dirty="0" smtClean="0">
                <a:latin typeface="Arial" pitchFamily="34" charset="0"/>
                <a:cs typeface="Arial" pitchFamily="34" charset="0"/>
              </a:rPr>
              <a:t>Soldier for Life </a:t>
            </a:r>
            <a:r>
              <a:rPr lang="en-US" b="1" i="1" u="sng" dirty="0" smtClean="0">
                <a:latin typeface="Arial" pitchFamily="34" charset="0"/>
                <a:cs typeface="Arial" pitchFamily="34" charset="0"/>
              </a:rPr>
              <a:t>connects</a:t>
            </a:r>
            <a:r>
              <a:rPr lang="en-US" i="1" dirty="0" smtClean="0">
                <a:latin typeface="Arial" pitchFamily="34" charset="0"/>
                <a:cs typeface="Arial" pitchFamily="34" charset="0"/>
              </a:rPr>
              <a:t> Army, governmental, and community efforts to build relationships that facilitate successful reintegration of our Soldiers, Retired Soldiers, Veterans, and their Families in order to keep them Army Strong and instill their values, ethos, and leadership within communities.</a:t>
            </a:r>
          </a:p>
        </p:txBody>
      </p:sp>
      <p:sp>
        <p:nvSpPr>
          <p:cNvPr id="41" name="Rectangle 40"/>
          <p:cNvSpPr/>
          <p:nvPr/>
        </p:nvSpPr>
        <p:spPr>
          <a:xfrm>
            <a:off x="232226" y="5200471"/>
            <a:ext cx="8606974" cy="1200329"/>
          </a:xfrm>
          <a:prstGeom prst="rect">
            <a:avLst/>
          </a:prstGeom>
        </p:spPr>
        <p:txBody>
          <a:bodyPr wrap="square">
            <a:spAutoFit/>
          </a:bodyPr>
          <a:lstStyle/>
          <a:p>
            <a:pPr algn="ctr"/>
            <a:r>
              <a:rPr lang="en-US" b="1" u="sng" dirty="0" err="1" smtClean="0">
                <a:latin typeface="Arial" pitchFamily="34" charset="0"/>
                <a:cs typeface="Arial" pitchFamily="34" charset="0"/>
              </a:rPr>
              <a:t>Endstate</a:t>
            </a:r>
            <a:endParaRPr lang="en-US" b="1" u="sng" dirty="0" smtClean="0">
              <a:latin typeface="Arial" pitchFamily="34" charset="0"/>
              <a:cs typeface="Arial" pitchFamily="34" charset="0"/>
            </a:endParaRPr>
          </a:p>
          <a:p>
            <a:r>
              <a:rPr lang="en-US" i="1" dirty="0" smtClean="0">
                <a:latin typeface="Arial" pitchFamily="34" charset="0"/>
                <a:cs typeface="Arial" pitchFamily="34" charset="0"/>
              </a:rPr>
              <a:t>Soldiers, Veterans, and Families leave military service “</a:t>
            </a:r>
            <a:r>
              <a:rPr lang="en-US" b="1" i="1" dirty="0" smtClean="0">
                <a:latin typeface="Arial" pitchFamily="34" charset="0"/>
                <a:cs typeface="Arial" pitchFamily="34" charset="0"/>
              </a:rPr>
              <a:t>career ready</a:t>
            </a:r>
            <a:r>
              <a:rPr lang="en-US" i="1" dirty="0" smtClean="0">
                <a:latin typeface="Arial" pitchFamily="34" charset="0"/>
                <a:cs typeface="Arial" pitchFamily="34" charset="0"/>
              </a:rPr>
              <a:t>” and find an established network of enablers connecting them with the employment, education, and healthcare required to successfully reintegrate into civilian society.</a:t>
            </a:r>
          </a:p>
        </p:txBody>
      </p:sp>
      <p:grpSp>
        <p:nvGrpSpPr>
          <p:cNvPr id="2" name="Group 7"/>
          <p:cNvGrpSpPr/>
          <p:nvPr/>
        </p:nvGrpSpPr>
        <p:grpSpPr>
          <a:xfrm>
            <a:off x="6139495" y="2242728"/>
            <a:ext cx="2975470" cy="2373062"/>
            <a:chOff x="6949557" y="2702174"/>
            <a:chExt cx="1986936" cy="1584664"/>
          </a:xfrm>
        </p:grpSpPr>
        <p:sp>
          <p:nvSpPr>
            <p:cNvPr id="57" name="Isosceles Triangle 6"/>
            <p:cNvSpPr/>
            <p:nvPr/>
          </p:nvSpPr>
          <p:spPr>
            <a:xfrm>
              <a:off x="8024310" y="2705409"/>
              <a:ext cx="912183" cy="1429086"/>
            </a:xfrm>
            <a:custGeom>
              <a:avLst/>
              <a:gdLst>
                <a:gd name="connsiteX0" fmla="*/ 1461003 w 4191180"/>
                <a:gd name="connsiteY0" fmla="*/ 2512159 h 3335817"/>
                <a:gd name="connsiteX1" fmla="*/ 2754939 w 4191180"/>
                <a:gd name="connsiteY1" fmla="*/ 2512159 h 3335817"/>
                <a:gd name="connsiteX2" fmla="*/ 4125736 w 4191180"/>
                <a:gd name="connsiteY2" fmla="*/ 3335817 h 3335817"/>
                <a:gd name="connsiteX3" fmla="*/ 142875 w 4191180"/>
                <a:gd name="connsiteY3" fmla="*/ 3335817 h 3335817"/>
                <a:gd name="connsiteX4" fmla="*/ 1461003 w 4191180"/>
                <a:gd name="connsiteY4" fmla="*/ 2512159 h 3335817"/>
                <a:gd name="connsiteX5" fmla="*/ 2267050 w 4191180"/>
                <a:gd name="connsiteY5" fmla="*/ 0 h 3335817"/>
                <a:gd name="connsiteX6" fmla="*/ 4191180 w 4191180"/>
                <a:gd name="connsiteY6" fmla="*/ 3014470 h 3335817"/>
                <a:gd name="connsiteX7" fmla="*/ 2942687 w 4191180"/>
                <a:gd name="connsiteY7" fmla="*/ 2264299 h 3335817"/>
                <a:gd name="connsiteX8" fmla="*/ 2267050 w 4191180"/>
                <a:gd name="connsiteY8" fmla="*/ 1205802 h 3335817"/>
                <a:gd name="connsiteX9" fmla="*/ 2267050 w 4191180"/>
                <a:gd name="connsiteY9" fmla="*/ 0 h 3335817"/>
                <a:gd name="connsiteX10" fmla="*/ 0 w 4191180"/>
                <a:gd name="connsiteY10" fmla="*/ 3060547 h 3335817"/>
                <a:gd name="connsiteX11" fmla="*/ 1957895 w 4191180"/>
                <a:gd name="connsiteY11" fmla="*/ 1198979 h 3335817"/>
                <a:gd name="connsiteX12" fmla="*/ 1280320 w 4191180"/>
                <a:gd name="connsiteY12" fmla="*/ 2260514 h 3335817"/>
                <a:gd name="connsiteX13" fmla="*/ 0 w 4191180"/>
                <a:gd name="connsiteY13" fmla="*/ 3060547 h 3335817"/>
                <a:gd name="connsiteX0" fmla="*/ 1461003 w 4191180"/>
                <a:gd name="connsiteY0" fmla="*/ 2512159 h 3335817"/>
                <a:gd name="connsiteX1" fmla="*/ 2754939 w 4191180"/>
                <a:gd name="connsiteY1" fmla="*/ 2512159 h 3335817"/>
                <a:gd name="connsiteX2" fmla="*/ 4125736 w 4191180"/>
                <a:gd name="connsiteY2" fmla="*/ 3335817 h 3335817"/>
                <a:gd name="connsiteX3" fmla="*/ 142875 w 4191180"/>
                <a:gd name="connsiteY3" fmla="*/ 3335817 h 3335817"/>
                <a:gd name="connsiteX4" fmla="*/ 1461003 w 4191180"/>
                <a:gd name="connsiteY4" fmla="*/ 2512159 h 3335817"/>
                <a:gd name="connsiteX5" fmla="*/ 2267050 w 4191180"/>
                <a:gd name="connsiteY5" fmla="*/ 0 h 3335817"/>
                <a:gd name="connsiteX6" fmla="*/ 4191180 w 4191180"/>
                <a:gd name="connsiteY6" fmla="*/ 3014470 h 3335817"/>
                <a:gd name="connsiteX7" fmla="*/ 2942687 w 4191180"/>
                <a:gd name="connsiteY7" fmla="*/ 2264299 h 3335817"/>
                <a:gd name="connsiteX8" fmla="*/ 2267050 w 4191180"/>
                <a:gd name="connsiteY8" fmla="*/ 1205802 h 3335817"/>
                <a:gd name="connsiteX9" fmla="*/ 2267050 w 4191180"/>
                <a:gd name="connsiteY9" fmla="*/ 0 h 3335817"/>
                <a:gd name="connsiteX10" fmla="*/ 0 w 4191180"/>
                <a:gd name="connsiteY10" fmla="*/ 3060547 h 3335817"/>
                <a:gd name="connsiteX11" fmla="*/ 1280320 w 4191180"/>
                <a:gd name="connsiteY11" fmla="*/ 2260514 h 3335817"/>
                <a:gd name="connsiteX12" fmla="*/ 0 w 4191180"/>
                <a:gd name="connsiteY12" fmla="*/ 3060547 h 3335817"/>
                <a:gd name="connsiteX0" fmla="*/ 1318128 w 4048305"/>
                <a:gd name="connsiteY0" fmla="*/ 2512159 h 3335817"/>
                <a:gd name="connsiteX1" fmla="*/ 2612064 w 4048305"/>
                <a:gd name="connsiteY1" fmla="*/ 2512159 h 3335817"/>
                <a:gd name="connsiteX2" fmla="*/ 3982861 w 4048305"/>
                <a:gd name="connsiteY2" fmla="*/ 3335817 h 3335817"/>
                <a:gd name="connsiteX3" fmla="*/ 0 w 4048305"/>
                <a:gd name="connsiteY3" fmla="*/ 3335817 h 3335817"/>
                <a:gd name="connsiteX4" fmla="*/ 1318128 w 4048305"/>
                <a:gd name="connsiteY4" fmla="*/ 2512159 h 3335817"/>
                <a:gd name="connsiteX5" fmla="*/ 2124175 w 4048305"/>
                <a:gd name="connsiteY5" fmla="*/ 0 h 3335817"/>
                <a:gd name="connsiteX6" fmla="*/ 4048305 w 4048305"/>
                <a:gd name="connsiteY6" fmla="*/ 3014470 h 3335817"/>
                <a:gd name="connsiteX7" fmla="*/ 2799812 w 4048305"/>
                <a:gd name="connsiteY7" fmla="*/ 2264299 h 3335817"/>
                <a:gd name="connsiteX8" fmla="*/ 2124175 w 4048305"/>
                <a:gd name="connsiteY8" fmla="*/ 1205802 h 3335817"/>
                <a:gd name="connsiteX9" fmla="*/ 2124175 w 4048305"/>
                <a:gd name="connsiteY9" fmla="*/ 0 h 3335817"/>
                <a:gd name="connsiteX0" fmla="*/ 0 w 4048305"/>
                <a:gd name="connsiteY0" fmla="*/ 3335817 h 3335817"/>
                <a:gd name="connsiteX1" fmla="*/ 2612064 w 4048305"/>
                <a:gd name="connsiteY1" fmla="*/ 2512159 h 3335817"/>
                <a:gd name="connsiteX2" fmla="*/ 3982861 w 4048305"/>
                <a:gd name="connsiteY2" fmla="*/ 3335817 h 3335817"/>
                <a:gd name="connsiteX3" fmla="*/ 0 w 4048305"/>
                <a:gd name="connsiteY3" fmla="*/ 3335817 h 3335817"/>
                <a:gd name="connsiteX4" fmla="*/ 2124175 w 4048305"/>
                <a:gd name="connsiteY4" fmla="*/ 0 h 3335817"/>
                <a:gd name="connsiteX5" fmla="*/ 4048305 w 4048305"/>
                <a:gd name="connsiteY5" fmla="*/ 3014470 h 3335817"/>
                <a:gd name="connsiteX6" fmla="*/ 2799812 w 4048305"/>
                <a:gd name="connsiteY6" fmla="*/ 2264299 h 3335817"/>
                <a:gd name="connsiteX7" fmla="*/ 2124175 w 4048305"/>
                <a:gd name="connsiteY7" fmla="*/ 1205802 h 3335817"/>
                <a:gd name="connsiteX8" fmla="*/ 2124175 w 4048305"/>
                <a:gd name="connsiteY8" fmla="*/ 0 h 3335817"/>
                <a:gd name="connsiteX0" fmla="*/ 0 w 4048305"/>
                <a:gd name="connsiteY0" fmla="*/ 3335817 h 3335817"/>
                <a:gd name="connsiteX1" fmla="*/ 3982861 w 4048305"/>
                <a:gd name="connsiteY1" fmla="*/ 3335817 h 3335817"/>
                <a:gd name="connsiteX2" fmla="*/ 0 w 4048305"/>
                <a:gd name="connsiteY2" fmla="*/ 3335817 h 3335817"/>
                <a:gd name="connsiteX3" fmla="*/ 2124175 w 4048305"/>
                <a:gd name="connsiteY3" fmla="*/ 0 h 3335817"/>
                <a:gd name="connsiteX4" fmla="*/ 4048305 w 4048305"/>
                <a:gd name="connsiteY4" fmla="*/ 3014470 h 3335817"/>
                <a:gd name="connsiteX5" fmla="*/ 2799812 w 4048305"/>
                <a:gd name="connsiteY5" fmla="*/ 2264299 h 3335817"/>
                <a:gd name="connsiteX6" fmla="*/ 2124175 w 4048305"/>
                <a:gd name="connsiteY6" fmla="*/ 1205802 h 3335817"/>
                <a:gd name="connsiteX7" fmla="*/ 2124175 w 4048305"/>
                <a:gd name="connsiteY7" fmla="*/ 0 h 3335817"/>
                <a:gd name="connsiteX0" fmla="*/ 0 w 1924130"/>
                <a:gd name="connsiteY0" fmla="*/ 0 h 3014470"/>
                <a:gd name="connsiteX1" fmla="*/ 1924130 w 1924130"/>
                <a:gd name="connsiteY1" fmla="*/ 3014470 h 3014470"/>
                <a:gd name="connsiteX2" fmla="*/ 675637 w 1924130"/>
                <a:gd name="connsiteY2" fmla="*/ 2264299 h 3014470"/>
                <a:gd name="connsiteX3" fmla="*/ 0 w 1924130"/>
                <a:gd name="connsiteY3" fmla="*/ 1205802 h 3014470"/>
                <a:gd name="connsiteX4" fmla="*/ 0 w 1924130"/>
                <a:gd name="connsiteY4" fmla="*/ 0 h 301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30" h="3014470">
                  <a:moveTo>
                    <a:pt x="0" y="0"/>
                  </a:moveTo>
                  <a:lnTo>
                    <a:pt x="1924130" y="3014470"/>
                  </a:lnTo>
                  <a:lnTo>
                    <a:pt x="675637" y="2264299"/>
                  </a:lnTo>
                  <a:lnTo>
                    <a:pt x="0" y="1205802"/>
                  </a:lnTo>
                  <a:lnTo>
                    <a:pt x="0" y="0"/>
                  </a:lnTo>
                  <a:close/>
                </a:path>
              </a:pathLst>
            </a:custGeom>
            <a:gradFill>
              <a:gsLst>
                <a:gs pos="9167">
                  <a:srgbClr val="C3986D">
                    <a:lumMod val="60000"/>
                    <a:lumOff val="40000"/>
                  </a:srgbClr>
                </a:gs>
                <a:gs pos="80000">
                  <a:srgbClr val="C3986D">
                    <a:lumMod val="20000"/>
                    <a:lumOff val="80000"/>
                  </a:srgbClr>
                </a:gs>
                <a:gs pos="85000">
                  <a:srgbClr val="C3986D">
                    <a:lumMod val="40000"/>
                    <a:lumOff val="60000"/>
                  </a:srgbClr>
                </a:gs>
                <a:gs pos="89000">
                  <a:srgbClr val="C3986D">
                    <a:lumMod val="60000"/>
                    <a:lumOff val="40000"/>
                  </a:srgbClr>
                </a:gs>
              </a:gsLst>
              <a:lin ang="10680000" scaled="0"/>
            </a:gradFill>
            <a:ln w="25400" cap="flat" cmpd="sng" algn="ctr">
              <a:solidFill>
                <a:srgbClr val="C398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6" name="Isosceles Triangle 6"/>
            <p:cNvSpPr/>
            <p:nvPr/>
          </p:nvSpPr>
          <p:spPr>
            <a:xfrm>
              <a:off x="6949557" y="2702174"/>
              <a:ext cx="928190" cy="1454165"/>
            </a:xfrm>
            <a:custGeom>
              <a:avLst/>
              <a:gdLst>
                <a:gd name="connsiteX0" fmla="*/ 1461003 w 4191180"/>
                <a:gd name="connsiteY0" fmla="*/ 2518982 h 3342640"/>
                <a:gd name="connsiteX1" fmla="*/ 2754939 w 4191180"/>
                <a:gd name="connsiteY1" fmla="*/ 2518982 h 3342640"/>
                <a:gd name="connsiteX2" fmla="*/ 4125736 w 4191180"/>
                <a:gd name="connsiteY2" fmla="*/ 3342640 h 3342640"/>
                <a:gd name="connsiteX3" fmla="*/ 142875 w 4191180"/>
                <a:gd name="connsiteY3" fmla="*/ 3342640 h 3342640"/>
                <a:gd name="connsiteX4" fmla="*/ 1461003 w 4191180"/>
                <a:gd name="connsiteY4" fmla="*/ 2518982 h 3342640"/>
                <a:gd name="connsiteX5" fmla="*/ 2267050 w 4191180"/>
                <a:gd name="connsiteY5" fmla="*/ 1212625 h 3342640"/>
                <a:gd name="connsiteX6" fmla="*/ 4191180 w 4191180"/>
                <a:gd name="connsiteY6" fmla="*/ 3021293 h 3342640"/>
                <a:gd name="connsiteX7" fmla="*/ 2942687 w 4191180"/>
                <a:gd name="connsiteY7" fmla="*/ 2271122 h 3342640"/>
                <a:gd name="connsiteX8" fmla="*/ 2267050 w 4191180"/>
                <a:gd name="connsiteY8" fmla="*/ 1212625 h 3342640"/>
                <a:gd name="connsiteX9" fmla="*/ 1957895 w 4191180"/>
                <a:gd name="connsiteY9" fmla="*/ 0 h 3342640"/>
                <a:gd name="connsiteX10" fmla="*/ 1957895 w 4191180"/>
                <a:gd name="connsiteY10" fmla="*/ 1205802 h 3342640"/>
                <a:gd name="connsiteX11" fmla="*/ 1280320 w 4191180"/>
                <a:gd name="connsiteY11" fmla="*/ 2267337 h 3342640"/>
                <a:gd name="connsiteX12" fmla="*/ 0 w 4191180"/>
                <a:gd name="connsiteY12" fmla="*/ 3067370 h 3342640"/>
                <a:gd name="connsiteX13" fmla="*/ 1957895 w 4191180"/>
                <a:gd name="connsiteY13" fmla="*/ 0 h 3342640"/>
                <a:gd name="connsiteX0" fmla="*/ 1461003 w 4191180"/>
                <a:gd name="connsiteY0" fmla="*/ 2518982 h 3342640"/>
                <a:gd name="connsiteX1" fmla="*/ 2754939 w 4191180"/>
                <a:gd name="connsiteY1" fmla="*/ 2518982 h 3342640"/>
                <a:gd name="connsiteX2" fmla="*/ 4125736 w 4191180"/>
                <a:gd name="connsiteY2" fmla="*/ 3342640 h 3342640"/>
                <a:gd name="connsiteX3" fmla="*/ 142875 w 4191180"/>
                <a:gd name="connsiteY3" fmla="*/ 3342640 h 3342640"/>
                <a:gd name="connsiteX4" fmla="*/ 1461003 w 4191180"/>
                <a:gd name="connsiteY4" fmla="*/ 2518982 h 3342640"/>
                <a:gd name="connsiteX5" fmla="*/ 2942687 w 4191180"/>
                <a:gd name="connsiteY5" fmla="*/ 2271122 h 3342640"/>
                <a:gd name="connsiteX6" fmla="*/ 4191180 w 4191180"/>
                <a:gd name="connsiteY6" fmla="*/ 3021293 h 3342640"/>
                <a:gd name="connsiteX7" fmla="*/ 2942687 w 4191180"/>
                <a:gd name="connsiteY7" fmla="*/ 2271122 h 3342640"/>
                <a:gd name="connsiteX8" fmla="*/ 1957895 w 4191180"/>
                <a:gd name="connsiteY8" fmla="*/ 0 h 3342640"/>
                <a:gd name="connsiteX9" fmla="*/ 1957895 w 4191180"/>
                <a:gd name="connsiteY9" fmla="*/ 1205802 h 3342640"/>
                <a:gd name="connsiteX10" fmla="*/ 1280320 w 4191180"/>
                <a:gd name="connsiteY10" fmla="*/ 2267337 h 3342640"/>
                <a:gd name="connsiteX11" fmla="*/ 0 w 4191180"/>
                <a:gd name="connsiteY11" fmla="*/ 3067370 h 3342640"/>
                <a:gd name="connsiteX12" fmla="*/ 1957895 w 4191180"/>
                <a:gd name="connsiteY12" fmla="*/ 0 h 3342640"/>
                <a:gd name="connsiteX0" fmla="*/ 1461003 w 4125736"/>
                <a:gd name="connsiteY0" fmla="*/ 2518982 h 3342640"/>
                <a:gd name="connsiteX1" fmla="*/ 2754939 w 4125736"/>
                <a:gd name="connsiteY1" fmla="*/ 2518982 h 3342640"/>
                <a:gd name="connsiteX2" fmla="*/ 4125736 w 4125736"/>
                <a:gd name="connsiteY2" fmla="*/ 3342640 h 3342640"/>
                <a:gd name="connsiteX3" fmla="*/ 142875 w 4125736"/>
                <a:gd name="connsiteY3" fmla="*/ 3342640 h 3342640"/>
                <a:gd name="connsiteX4" fmla="*/ 1461003 w 4125736"/>
                <a:gd name="connsiteY4" fmla="*/ 2518982 h 3342640"/>
                <a:gd name="connsiteX5" fmla="*/ 1957895 w 4125736"/>
                <a:gd name="connsiteY5" fmla="*/ 0 h 3342640"/>
                <a:gd name="connsiteX6" fmla="*/ 1957895 w 4125736"/>
                <a:gd name="connsiteY6" fmla="*/ 1205802 h 3342640"/>
                <a:gd name="connsiteX7" fmla="*/ 1280320 w 4125736"/>
                <a:gd name="connsiteY7" fmla="*/ 2267337 h 3342640"/>
                <a:gd name="connsiteX8" fmla="*/ 0 w 4125736"/>
                <a:gd name="connsiteY8" fmla="*/ 3067370 h 3342640"/>
                <a:gd name="connsiteX9" fmla="*/ 1957895 w 4125736"/>
                <a:gd name="connsiteY9" fmla="*/ 0 h 3342640"/>
                <a:gd name="connsiteX0" fmla="*/ 1461003 w 4125736"/>
                <a:gd name="connsiteY0" fmla="*/ 2518982 h 3342640"/>
                <a:gd name="connsiteX1" fmla="*/ 4125736 w 4125736"/>
                <a:gd name="connsiteY1" fmla="*/ 3342640 h 3342640"/>
                <a:gd name="connsiteX2" fmla="*/ 142875 w 4125736"/>
                <a:gd name="connsiteY2" fmla="*/ 3342640 h 3342640"/>
                <a:gd name="connsiteX3" fmla="*/ 1461003 w 4125736"/>
                <a:gd name="connsiteY3" fmla="*/ 2518982 h 3342640"/>
                <a:gd name="connsiteX4" fmla="*/ 1957895 w 4125736"/>
                <a:gd name="connsiteY4" fmla="*/ 0 h 3342640"/>
                <a:gd name="connsiteX5" fmla="*/ 1957895 w 4125736"/>
                <a:gd name="connsiteY5" fmla="*/ 1205802 h 3342640"/>
                <a:gd name="connsiteX6" fmla="*/ 1280320 w 4125736"/>
                <a:gd name="connsiteY6" fmla="*/ 2267337 h 3342640"/>
                <a:gd name="connsiteX7" fmla="*/ 0 w 4125736"/>
                <a:gd name="connsiteY7" fmla="*/ 3067370 h 3342640"/>
                <a:gd name="connsiteX8" fmla="*/ 1957895 w 4125736"/>
                <a:gd name="connsiteY8" fmla="*/ 0 h 3342640"/>
                <a:gd name="connsiteX0" fmla="*/ 142875 w 4125736"/>
                <a:gd name="connsiteY0" fmla="*/ 3342640 h 3342640"/>
                <a:gd name="connsiteX1" fmla="*/ 4125736 w 4125736"/>
                <a:gd name="connsiteY1" fmla="*/ 3342640 h 3342640"/>
                <a:gd name="connsiteX2" fmla="*/ 142875 w 4125736"/>
                <a:gd name="connsiteY2" fmla="*/ 3342640 h 3342640"/>
                <a:gd name="connsiteX3" fmla="*/ 1957895 w 4125736"/>
                <a:gd name="connsiteY3" fmla="*/ 0 h 3342640"/>
                <a:gd name="connsiteX4" fmla="*/ 1957895 w 4125736"/>
                <a:gd name="connsiteY4" fmla="*/ 1205802 h 3342640"/>
                <a:gd name="connsiteX5" fmla="*/ 1280320 w 4125736"/>
                <a:gd name="connsiteY5" fmla="*/ 2267337 h 3342640"/>
                <a:gd name="connsiteX6" fmla="*/ 0 w 4125736"/>
                <a:gd name="connsiteY6" fmla="*/ 3067370 h 3342640"/>
                <a:gd name="connsiteX7" fmla="*/ 1957895 w 4125736"/>
                <a:gd name="connsiteY7" fmla="*/ 0 h 3342640"/>
                <a:gd name="connsiteX0" fmla="*/ 1957895 w 1957895"/>
                <a:gd name="connsiteY0" fmla="*/ 0 h 3067370"/>
                <a:gd name="connsiteX1" fmla="*/ 1957895 w 1957895"/>
                <a:gd name="connsiteY1" fmla="*/ 1205802 h 3067370"/>
                <a:gd name="connsiteX2" fmla="*/ 1280320 w 1957895"/>
                <a:gd name="connsiteY2" fmla="*/ 2267337 h 3067370"/>
                <a:gd name="connsiteX3" fmla="*/ 0 w 1957895"/>
                <a:gd name="connsiteY3" fmla="*/ 3067370 h 3067370"/>
                <a:gd name="connsiteX4" fmla="*/ 1957895 w 1957895"/>
                <a:gd name="connsiteY4" fmla="*/ 0 h 306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895" h="3067370">
                  <a:moveTo>
                    <a:pt x="1957895" y="0"/>
                  </a:moveTo>
                  <a:lnTo>
                    <a:pt x="1957895" y="1205802"/>
                  </a:lnTo>
                  <a:lnTo>
                    <a:pt x="1280320" y="2267337"/>
                  </a:lnTo>
                  <a:lnTo>
                    <a:pt x="0" y="3067370"/>
                  </a:lnTo>
                  <a:lnTo>
                    <a:pt x="1957895" y="0"/>
                  </a:lnTo>
                  <a:close/>
                </a:path>
              </a:pathLst>
            </a:custGeom>
            <a:gradFill>
              <a:gsLst>
                <a:gs pos="1250">
                  <a:srgbClr val="F0A22E"/>
                </a:gs>
                <a:gs pos="62000">
                  <a:srgbClr val="F0A22E">
                    <a:lumMod val="60000"/>
                    <a:lumOff val="40000"/>
                  </a:srgbClr>
                </a:gs>
                <a:gs pos="65000">
                  <a:srgbClr val="F0A22E">
                    <a:lumMod val="40000"/>
                    <a:lumOff val="60000"/>
                  </a:srgbClr>
                </a:gs>
                <a:gs pos="68000">
                  <a:srgbClr val="F0A22E">
                    <a:lumMod val="60000"/>
                    <a:lumOff val="40000"/>
                  </a:srgbClr>
                </a:gs>
              </a:gsLst>
              <a:lin ang="3600000" scaled="0"/>
            </a:gradFill>
            <a:ln w="25400" cap="flat" cmpd="sng" algn="ctr">
              <a:solidFill>
                <a:srgbClr val="F0A22E">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Isosceles Triangle 6"/>
            <p:cNvSpPr/>
            <p:nvPr/>
          </p:nvSpPr>
          <p:spPr>
            <a:xfrm>
              <a:off x="7017290" y="3896362"/>
              <a:ext cx="1888177" cy="390476"/>
            </a:xfrm>
            <a:custGeom>
              <a:avLst/>
              <a:gdLst>
                <a:gd name="connsiteX0" fmla="*/ 1461003 w 4191180"/>
                <a:gd name="connsiteY0" fmla="*/ 2512159 h 3335817"/>
                <a:gd name="connsiteX1" fmla="*/ 2754939 w 4191180"/>
                <a:gd name="connsiteY1" fmla="*/ 2512159 h 3335817"/>
                <a:gd name="connsiteX2" fmla="*/ 4125736 w 4191180"/>
                <a:gd name="connsiteY2" fmla="*/ 3335817 h 3335817"/>
                <a:gd name="connsiteX3" fmla="*/ 142875 w 4191180"/>
                <a:gd name="connsiteY3" fmla="*/ 3335817 h 3335817"/>
                <a:gd name="connsiteX4" fmla="*/ 1461003 w 4191180"/>
                <a:gd name="connsiteY4" fmla="*/ 2512159 h 3335817"/>
                <a:gd name="connsiteX5" fmla="*/ 2267050 w 4191180"/>
                <a:gd name="connsiteY5" fmla="*/ 0 h 3335817"/>
                <a:gd name="connsiteX6" fmla="*/ 4191180 w 4191180"/>
                <a:gd name="connsiteY6" fmla="*/ 3014470 h 3335817"/>
                <a:gd name="connsiteX7" fmla="*/ 2942687 w 4191180"/>
                <a:gd name="connsiteY7" fmla="*/ 2264299 h 3335817"/>
                <a:gd name="connsiteX8" fmla="*/ 2267050 w 4191180"/>
                <a:gd name="connsiteY8" fmla="*/ 1205802 h 3335817"/>
                <a:gd name="connsiteX9" fmla="*/ 2267050 w 4191180"/>
                <a:gd name="connsiteY9" fmla="*/ 0 h 3335817"/>
                <a:gd name="connsiteX10" fmla="*/ 0 w 4191180"/>
                <a:gd name="connsiteY10" fmla="*/ 3060547 h 3335817"/>
                <a:gd name="connsiteX11" fmla="*/ 1957895 w 4191180"/>
                <a:gd name="connsiteY11" fmla="*/ 1198979 h 3335817"/>
                <a:gd name="connsiteX12" fmla="*/ 1280320 w 4191180"/>
                <a:gd name="connsiteY12" fmla="*/ 2260514 h 3335817"/>
                <a:gd name="connsiteX13" fmla="*/ 0 w 4191180"/>
                <a:gd name="connsiteY13" fmla="*/ 3060547 h 3335817"/>
                <a:gd name="connsiteX0" fmla="*/ 1461003 w 4191180"/>
                <a:gd name="connsiteY0" fmla="*/ 2512159 h 3335817"/>
                <a:gd name="connsiteX1" fmla="*/ 2754939 w 4191180"/>
                <a:gd name="connsiteY1" fmla="*/ 2512159 h 3335817"/>
                <a:gd name="connsiteX2" fmla="*/ 4125736 w 4191180"/>
                <a:gd name="connsiteY2" fmla="*/ 3335817 h 3335817"/>
                <a:gd name="connsiteX3" fmla="*/ 142875 w 4191180"/>
                <a:gd name="connsiteY3" fmla="*/ 3335817 h 3335817"/>
                <a:gd name="connsiteX4" fmla="*/ 1461003 w 4191180"/>
                <a:gd name="connsiteY4" fmla="*/ 2512159 h 3335817"/>
                <a:gd name="connsiteX5" fmla="*/ 2267050 w 4191180"/>
                <a:gd name="connsiteY5" fmla="*/ 0 h 3335817"/>
                <a:gd name="connsiteX6" fmla="*/ 4191180 w 4191180"/>
                <a:gd name="connsiteY6" fmla="*/ 3014470 h 3335817"/>
                <a:gd name="connsiteX7" fmla="*/ 2942687 w 4191180"/>
                <a:gd name="connsiteY7" fmla="*/ 2264299 h 3335817"/>
                <a:gd name="connsiteX8" fmla="*/ 2267050 w 4191180"/>
                <a:gd name="connsiteY8" fmla="*/ 1205802 h 3335817"/>
                <a:gd name="connsiteX9" fmla="*/ 2267050 w 4191180"/>
                <a:gd name="connsiteY9" fmla="*/ 0 h 3335817"/>
                <a:gd name="connsiteX10" fmla="*/ 0 w 4191180"/>
                <a:gd name="connsiteY10" fmla="*/ 3060547 h 3335817"/>
                <a:gd name="connsiteX11" fmla="*/ 1280320 w 4191180"/>
                <a:gd name="connsiteY11" fmla="*/ 2260514 h 3335817"/>
                <a:gd name="connsiteX12" fmla="*/ 0 w 4191180"/>
                <a:gd name="connsiteY12" fmla="*/ 3060547 h 3335817"/>
                <a:gd name="connsiteX0" fmla="*/ 1318128 w 4048305"/>
                <a:gd name="connsiteY0" fmla="*/ 2512159 h 3335817"/>
                <a:gd name="connsiteX1" fmla="*/ 2612064 w 4048305"/>
                <a:gd name="connsiteY1" fmla="*/ 2512159 h 3335817"/>
                <a:gd name="connsiteX2" fmla="*/ 3982861 w 4048305"/>
                <a:gd name="connsiteY2" fmla="*/ 3335817 h 3335817"/>
                <a:gd name="connsiteX3" fmla="*/ 0 w 4048305"/>
                <a:gd name="connsiteY3" fmla="*/ 3335817 h 3335817"/>
                <a:gd name="connsiteX4" fmla="*/ 1318128 w 4048305"/>
                <a:gd name="connsiteY4" fmla="*/ 2512159 h 3335817"/>
                <a:gd name="connsiteX5" fmla="*/ 2124175 w 4048305"/>
                <a:gd name="connsiteY5" fmla="*/ 0 h 3335817"/>
                <a:gd name="connsiteX6" fmla="*/ 4048305 w 4048305"/>
                <a:gd name="connsiteY6" fmla="*/ 3014470 h 3335817"/>
                <a:gd name="connsiteX7" fmla="*/ 2799812 w 4048305"/>
                <a:gd name="connsiteY7" fmla="*/ 2264299 h 3335817"/>
                <a:gd name="connsiteX8" fmla="*/ 2124175 w 4048305"/>
                <a:gd name="connsiteY8" fmla="*/ 1205802 h 3335817"/>
                <a:gd name="connsiteX9" fmla="*/ 2124175 w 4048305"/>
                <a:gd name="connsiteY9" fmla="*/ 0 h 3335817"/>
                <a:gd name="connsiteX0" fmla="*/ 1318128 w 4048305"/>
                <a:gd name="connsiteY0" fmla="*/ 2512159 h 3335817"/>
                <a:gd name="connsiteX1" fmla="*/ 2612064 w 4048305"/>
                <a:gd name="connsiteY1" fmla="*/ 2512159 h 3335817"/>
                <a:gd name="connsiteX2" fmla="*/ 3982861 w 4048305"/>
                <a:gd name="connsiteY2" fmla="*/ 3335817 h 3335817"/>
                <a:gd name="connsiteX3" fmla="*/ 0 w 4048305"/>
                <a:gd name="connsiteY3" fmla="*/ 3335817 h 3335817"/>
                <a:gd name="connsiteX4" fmla="*/ 1318128 w 4048305"/>
                <a:gd name="connsiteY4" fmla="*/ 2512159 h 3335817"/>
                <a:gd name="connsiteX5" fmla="*/ 2124175 w 4048305"/>
                <a:gd name="connsiteY5" fmla="*/ 0 h 3335817"/>
                <a:gd name="connsiteX6" fmla="*/ 4048305 w 4048305"/>
                <a:gd name="connsiteY6" fmla="*/ 3014470 h 3335817"/>
                <a:gd name="connsiteX7" fmla="*/ 2124175 w 4048305"/>
                <a:gd name="connsiteY7" fmla="*/ 1205802 h 3335817"/>
                <a:gd name="connsiteX8" fmla="*/ 2124175 w 4048305"/>
                <a:gd name="connsiteY8" fmla="*/ 0 h 3335817"/>
                <a:gd name="connsiteX0" fmla="*/ 1318128 w 4048305"/>
                <a:gd name="connsiteY0" fmla="*/ 2512159 h 3335817"/>
                <a:gd name="connsiteX1" fmla="*/ 2612064 w 4048305"/>
                <a:gd name="connsiteY1" fmla="*/ 2512159 h 3335817"/>
                <a:gd name="connsiteX2" fmla="*/ 3982861 w 4048305"/>
                <a:gd name="connsiteY2" fmla="*/ 3335817 h 3335817"/>
                <a:gd name="connsiteX3" fmla="*/ 0 w 4048305"/>
                <a:gd name="connsiteY3" fmla="*/ 3335817 h 3335817"/>
                <a:gd name="connsiteX4" fmla="*/ 1318128 w 4048305"/>
                <a:gd name="connsiteY4" fmla="*/ 2512159 h 3335817"/>
                <a:gd name="connsiteX5" fmla="*/ 2124175 w 4048305"/>
                <a:gd name="connsiteY5" fmla="*/ 0 h 3335817"/>
                <a:gd name="connsiteX6" fmla="*/ 4048305 w 4048305"/>
                <a:gd name="connsiteY6" fmla="*/ 3014470 h 3335817"/>
                <a:gd name="connsiteX7" fmla="*/ 2124175 w 4048305"/>
                <a:gd name="connsiteY7" fmla="*/ 0 h 3335817"/>
                <a:gd name="connsiteX0" fmla="*/ 1318128 w 3982861"/>
                <a:gd name="connsiteY0" fmla="*/ 0 h 823658"/>
                <a:gd name="connsiteX1" fmla="*/ 2612064 w 3982861"/>
                <a:gd name="connsiteY1" fmla="*/ 0 h 823658"/>
                <a:gd name="connsiteX2" fmla="*/ 3982861 w 3982861"/>
                <a:gd name="connsiteY2" fmla="*/ 823658 h 823658"/>
                <a:gd name="connsiteX3" fmla="*/ 0 w 3982861"/>
                <a:gd name="connsiteY3" fmla="*/ 823658 h 823658"/>
                <a:gd name="connsiteX4" fmla="*/ 1318128 w 3982861"/>
                <a:gd name="connsiteY4" fmla="*/ 0 h 8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861" h="823658">
                  <a:moveTo>
                    <a:pt x="1318128" y="0"/>
                  </a:moveTo>
                  <a:lnTo>
                    <a:pt x="2612064" y="0"/>
                  </a:lnTo>
                  <a:lnTo>
                    <a:pt x="3982861" y="823658"/>
                  </a:lnTo>
                  <a:lnTo>
                    <a:pt x="0" y="823658"/>
                  </a:lnTo>
                  <a:lnTo>
                    <a:pt x="1318128" y="0"/>
                  </a:lnTo>
                  <a:close/>
                </a:path>
              </a:pathLst>
            </a:custGeom>
            <a:gradFill>
              <a:gsLst>
                <a:gs pos="91250">
                  <a:srgbClr val="A19574">
                    <a:lumMod val="60000"/>
                    <a:lumOff val="40000"/>
                  </a:srgbClr>
                </a:gs>
                <a:gs pos="29000">
                  <a:srgbClr val="A19574">
                    <a:lumMod val="60000"/>
                    <a:lumOff val="40000"/>
                  </a:srgbClr>
                </a:gs>
                <a:gs pos="34000">
                  <a:srgbClr val="A19574">
                    <a:lumMod val="40000"/>
                    <a:lumOff val="60000"/>
                  </a:srgbClr>
                </a:gs>
                <a:gs pos="38000">
                  <a:srgbClr val="A19574">
                    <a:lumMod val="60000"/>
                    <a:lumOff val="40000"/>
                  </a:srgbClr>
                </a:gs>
              </a:gsLst>
              <a:lin ang="7500000" scaled="0"/>
            </a:gradFill>
            <a:ln w="25400" cap="flat" cmpd="sng" algn="ctr">
              <a:solidFill>
                <a:srgbClr val="A19574">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TextBox 67"/>
            <p:cNvSpPr txBox="1"/>
            <p:nvPr/>
          </p:nvSpPr>
          <p:spPr>
            <a:xfrm>
              <a:off x="7540589" y="3988837"/>
              <a:ext cx="841581" cy="205525"/>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Employment</a:t>
              </a:r>
              <a:endParaRPr lang="en-US" sz="1400" b="1" dirty="0">
                <a:latin typeface="Arial" panose="020B0604020202020204" pitchFamily="34" charset="0"/>
                <a:cs typeface="Arial" panose="020B0604020202020204" pitchFamily="34" charset="0"/>
              </a:endParaRPr>
            </a:p>
          </p:txBody>
        </p:sp>
        <p:sp>
          <p:nvSpPr>
            <p:cNvPr id="69" name="TextBox 68"/>
            <p:cNvSpPr txBox="1"/>
            <p:nvPr/>
          </p:nvSpPr>
          <p:spPr>
            <a:xfrm rot="18289378">
              <a:off x="7199119" y="3326494"/>
              <a:ext cx="700282" cy="205525"/>
            </a:xfrm>
            <a:prstGeom prst="rect">
              <a:avLst/>
            </a:prstGeom>
            <a:noFill/>
            <a:ln w="3175">
              <a:noFill/>
            </a:ln>
          </p:spPr>
          <p:txBody>
            <a:bodyPr wrap="none" rtlCol="0">
              <a:spAutoFit/>
            </a:bodyPr>
            <a:lstStyle/>
            <a:p>
              <a:pPr algn="ctr"/>
              <a:r>
                <a:rPr lang="en-US" sz="1400" b="1" dirty="0" smtClean="0">
                  <a:latin typeface="Arial" panose="020B0604020202020204" pitchFamily="34" charset="0"/>
                  <a:cs typeface="Arial" panose="020B0604020202020204" pitchFamily="34" charset="0"/>
                </a:rPr>
                <a:t>Education</a:t>
              </a:r>
              <a:endParaRPr lang="en-US" sz="1400" b="1" dirty="0">
                <a:latin typeface="Arial" panose="020B0604020202020204" pitchFamily="34" charset="0"/>
                <a:cs typeface="Arial" panose="020B0604020202020204" pitchFamily="34" charset="0"/>
              </a:endParaRPr>
            </a:p>
          </p:txBody>
        </p:sp>
        <p:sp>
          <p:nvSpPr>
            <p:cNvPr id="70" name="TextBox 69"/>
            <p:cNvSpPr txBox="1"/>
            <p:nvPr/>
          </p:nvSpPr>
          <p:spPr>
            <a:xfrm rot="3449514">
              <a:off x="8123876" y="3326494"/>
              <a:ext cx="488335" cy="205525"/>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Health</a:t>
              </a:r>
              <a:endParaRPr lang="en-US" sz="1400" b="1" dirty="0">
                <a:latin typeface="Arial" panose="020B0604020202020204" pitchFamily="34" charset="0"/>
                <a:cs typeface="Arial" panose="020B0604020202020204" pitchFamily="34" charset="0"/>
              </a:endParaRPr>
            </a:p>
          </p:txBody>
        </p:sp>
      </p:grpSp>
      <p:pic>
        <p:nvPicPr>
          <p:cNvPr id="129" name="Picture 128" descr="Soldier-Civilian-Veteran.jpg"/>
          <p:cNvPicPr>
            <a:picLocks noChangeAspect="1"/>
          </p:cNvPicPr>
          <p:nvPr/>
        </p:nvPicPr>
        <p:blipFill>
          <a:blip r:embed="rId3" cstate="print">
            <a:clrChange>
              <a:clrFrom>
                <a:srgbClr val="FFFFFF"/>
              </a:clrFrom>
              <a:clrTo>
                <a:srgbClr val="FFFFFF">
                  <a:alpha val="0"/>
                </a:srgbClr>
              </a:clrTo>
            </a:clrChange>
          </a:blip>
          <a:srcRect l="15000" t="7496" r="15000"/>
          <a:stretch>
            <a:fillRect/>
          </a:stretch>
        </p:blipFill>
        <p:spPr>
          <a:xfrm>
            <a:off x="7111373" y="3102166"/>
            <a:ext cx="1096193" cy="966216"/>
          </a:xfrm>
          <a:prstGeom prst="rect">
            <a:avLst/>
          </a:prstGeom>
        </p:spPr>
      </p:pic>
      <p:pic>
        <p:nvPicPr>
          <p:cNvPr id="130" name="Picture 129" descr="SFL Campaign Graphic.png"/>
          <p:cNvPicPr>
            <a:picLocks noChangeAspect="1"/>
          </p:cNvPicPr>
          <p:nvPr/>
        </p:nvPicPr>
        <p:blipFill>
          <a:blip r:embed="rId4" cstate="print"/>
          <a:stretch>
            <a:fillRect/>
          </a:stretch>
        </p:blipFill>
        <p:spPr>
          <a:xfrm>
            <a:off x="0" y="1981200"/>
            <a:ext cx="6096000" cy="3185687"/>
          </a:xfrm>
          <a:prstGeom prst="rect">
            <a:avLst/>
          </a:prstGeom>
        </p:spPr>
      </p:pic>
      <p:sp>
        <p:nvSpPr>
          <p:cNvPr id="134" name="TextBox 133"/>
          <p:cNvSpPr txBox="1"/>
          <p:nvPr/>
        </p:nvSpPr>
        <p:spPr>
          <a:xfrm>
            <a:off x="3962400" y="2468212"/>
            <a:ext cx="723275" cy="369332"/>
          </a:xfrm>
          <a:prstGeom prst="rect">
            <a:avLst/>
          </a:prstGeom>
          <a:noFill/>
        </p:spPr>
        <p:txBody>
          <a:bodyPr wrap="none" rtlCol="0">
            <a:spAutoFit/>
          </a:bodyPr>
          <a:lstStyle/>
          <a:p>
            <a:r>
              <a:rPr lang="en-US" dirty="0" smtClean="0"/>
              <a:t>Army</a:t>
            </a:r>
            <a:endParaRPr lang="en-US" dirty="0"/>
          </a:p>
        </p:txBody>
      </p:sp>
      <p:sp>
        <p:nvSpPr>
          <p:cNvPr id="135" name="TextBox 134"/>
          <p:cNvSpPr txBox="1"/>
          <p:nvPr/>
        </p:nvSpPr>
        <p:spPr>
          <a:xfrm>
            <a:off x="3581400" y="3124200"/>
            <a:ext cx="1454244" cy="369332"/>
          </a:xfrm>
          <a:prstGeom prst="rect">
            <a:avLst/>
          </a:prstGeom>
          <a:noFill/>
        </p:spPr>
        <p:txBody>
          <a:bodyPr wrap="none" rtlCol="0">
            <a:spAutoFit/>
          </a:bodyPr>
          <a:lstStyle/>
          <a:p>
            <a:r>
              <a:rPr lang="en-US" dirty="0" smtClean="0"/>
              <a:t>Government</a:t>
            </a:r>
            <a:endParaRPr lang="en-US" dirty="0"/>
          </a:p>
        </p:txBody>
      </p:sp>
      <p:sp>
        <p:nvSpPr>
          <p:cNvPr id="136" name="TextBox 135"/>
          <p:cNvSpPr txBox="1"/>
          <p:nvPr/>
        </p:nvSpPr>
        <p:spPr>
          <a:xfrm>
            <a:off x="3657600" y="3751944"/>
            <a:ext cx="1351652" cy="369332"/>
          </a:xfrm>
          <a:prstGeom prst="rect">
            <a:avLst/>
          </a:prstGeom>
          <a:noFill/>
        </p:spPr>
        <p:txBody>
          <a:bodyPr wrap="none" rtlCol="0">
            <a:spAutoFit/>
          </a:bodyPr>
          <a:lstStyle/>
          <a:p>
            <a:r>
              <a:rPr lang="en-US" dirty="0" smtClean="0"/>
              <a:t>Community</a:t>
            </a:r>
            <a:endParaRPr lang="en-US" dirty="0"/>
          </a:p>
        </p:txBody>
      </p:sp>
      <p:sp>
        <p:nvSpPr>
          <p:cNvPr id="137" name="TextBox 136"/>
          <p:cNvSpPr txBox="1"/>
          <p:nvPr/>
        </p:nvSpPr>
        <p:spPr>
          <a:xfrm>
            <a:off x="3683000" y="4387728"/>
            <a:ext cx="1338828" cy="369332"/>
          </a:xfrm>
          <a:prstGeom prst="rect">
            <a:avLst/>
          </a:prstGeom>
          <a:noFill/>
        </p:spPr>
        <p:txBody>
          <a:bodyPr wrap="none" rtlCol="0">
            <a:spAutoFit/>
          </a:bodyPr>
          <a:lstStyle/>
          <a:p>
            <a:r>
              <a:rPr lang="en-US" dirty="0" smtClean="0"/>
              <a:t>Information</a:t>
            </a:r>
            <a:endParaRPr lang="en-US" dirty="0"/>
          </a:p>
        </p:txBody>
      </p:sp>
      <p:sp>
        <p:nvSpPr>
          <p:cNvPr id="48" name="TextBox 47"/>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00B050"/>
                </a:solidFill>
                <a:latin typeface="Tahoma" pitchFamily="34" charset="0"/>
                <a:cs typeface="Arial" charset="0"/>
              </a:rPr>
              <a:t>Unclassified</a:t>
            </a:r>
            <a:endParaRPr lang="en-US" sz="900" b="1" dirty="0">
              <a:solidFill>
                <a:srgbClr val="00B05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6"/>
          <p:cNvSpPr/>
          <p:nvPr/>
        </p:nvSpPr>
        <p:spPr bwMode="auto">
          <a:xfrm flipH="1">
            <a:off x="5427663" y="914400"/>
            <a:ext cx="3695700" cy="5715000"/>
          </a:xfrm>
          <a:custGeom>
            <a:avLst/>
            <a:gdLst>
              <a:gd name="connsiteX0" fmla="*/ 601226 w 4218633"/>
              <a:gd name="connsiteY0" fmla="*/ 678264 h 6365631"/>
              <a:gd name="connsiteX1" fmla="*/ 4218633 w 4218633"/>
              <a:gd name="connsiteY1" fmla="*/ 2296049 h 6365631"/>
              <a:gd name="connsiteX2" fmla="*/ 4208585 w 4218633"/>
              <a:gd name="connsiteY2" fmla="*/ 4064559 h 6365631"/>
              <a:gd name="connsiteX3" fmla="*/ 611275 w 4218633"/>
              <a:gd name="connsiteY3" fmla="*/ 6365631 h 6365631"/>
              <a:gd name="connsiteX4" fmla="*/ 601226 w 4218633"/>
              <a:gd name="connsiteY4" fmla="*/ 678264 h 6365631"/>
              <a:gd name="connsiteX0" fmla="*/ 601226 w 4218633"/>
              <a:gd name="connsiteY0" fmla="*/ 0 h 5687367"/>
              <a:gd name="connsiteX1" fmla="*/ 4218633 w 4218633"/>
              <a:gd name="connsiteY1" fmla="*/ 1617785 h 5687367"/>
              <a:gd name="connsiteX2" fmla="*/ 4208585 w 4218633"/>
              <a:gd name="connsiteY2" fmla="*/ 3386295 h 5687367"/>
              <a:gd name="connsiteX3" fmla="*/ 611275 w 4218633"/>
              <a:gd name="connsiteY3" fmla="*/ 5687367 h 5687367"/>
              <a:gd name="connsiteX4" fmla="*/ 601226 w 4218633"/>
              <a:gd name="connsiteY4" fmla="*/ 0 h 5687367"/>
              <a:gd name="connsiteX0" fmla="*/ 21771 w 3639178"/>
              <a:gd name="connsiteY0" fmla="*/ 0 h 5687367"/>
              <a:gd name="connsiteX1" fmla="*/ 3639178 w 3639178"/>
              <a:gd name="connsiteY1" fmla="*/ 1617785 h 5687367"/>
              <a:gd name="connsiteX2" fmla="*/ 3629130 w 3639178"/>
              <a:gd name="connsiteY2" fmla="*/ 3386295 h 5687367"/>
              <a:gd name="connsiteX3" fmla="*/ 31820 w 3639178"/>
              <a:gd name="connsiteY3" fmla="*/ 5687367 h 5687367"/>
              <a:gd name="connsiteX4" fmla="*/ 21771 w 3639178"/>
              <a:gd name="connsiteY4" fmla="*/ 0 h 5687367"/>
              <a:gd name="connsiteX0" fmla="*/ 21771 w 3619082"/>
              <a:gd name="connsiteY0" fmla="*/ 0 h 5727560"/>
              <a:gd name="connsiteX1" fmla="*/ 3619082 w 3619082"/>
              <a:gd name="connsiteY1" fmla="*/ 1657978 h 5727560"/>
              <a:gd name="connsiteX2" fmla="*/ 3609034 w 3619082"/>
              <a:gd name="connsiteY2" fmla="*/ 3426488 h 5727560"/>
              <a:gd name="connsiteX3" fmla="*/ 11724 w 3619082"/>
              <a:gd name="connsiteY3" fmla="*/ 5727560 h 5727560"/>
              <a:gd name="connsiteX4" fmla="*/ 21771 w 3619082"/>
              <a:gd name="connsiteY4" fmla="*/ 0 h 572756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082" h="5715000">
                <a:moveTo>
                  <a:pt x="21771" y="0"/>
                </a:moveTo>
                <a:cubicBezTo>
                  <a:pt x="1114529" y="534237"/>
                  <a:pt x="2413280" y="1118716"/>
                  <a:pt x="3619082" y="1657978"/>
                </a:cubicBezTo>
                <a:cubicBezTo>
                  <a:pt x="3615733" y="2247481"/>
                  <a:pt x="3612383" y="2836985"/>
                  <a:pt x="3609034" y="3426488"/>
                </a:cubicBezTo>
                <a:lnTo>
                  <a:pt x="21771" y="5715000"/>
                </a:lnTo>
                <a:cubicBezTo>
                  <a:pt x="28470" y="3819211"/>
                  <a:pt x="0" y="1308798"/>
                  <a:pt x="21771"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57150" cap="flat" cmpd="sng" algn="ctr">
            <a:solidFill>
              <a:schemeClr val="tx1"/>
            </a:solidFill>
            <a:prstDash val="solid"/>
            <a:round/>
            <a:headEnd type="none" w="med" len="med"/>
            <a:tailEnd type="none" w="med" len="med"/>
          </a:ln>
          <a:effectLst/>
        </p:spPr>
        <p:txBody>
          <a:bodyPr/>
          <a:lstStyle/>
          <a:p>
            <a:pPr defTabSz="1357313">
              <a:defRPr/>
            </a:pPr>
            <a:endParaRPr lang="en-US" sz="2400" dirty="0">
              <a:ln>
                <a:solidFill>
                  <a:schemeClr val="tx1"/>
                </a:solidFill>
              </a:ln>
              <a:cs typeface="+mn-cs"/>
            </a:endParaRPr>
          </a:p>
        </p:txBody>
      </p:sp>
      <p:sp>
        <p:nvSpPr>
          <p:cNvPr id="49" name="Freeform 48"/>
          <p:cNvSpPr/>
          <p:nvPr/>
        </p:nvSpPr>
        <p:spPr bwMode="auto">
          <a:xfrm>
            <a:off x="7938" y="914400"/>
            <a:ext cx="3619500" cy="5715000"/>
          </a:xfrm>
          <a:custGeom>
            <a:avLst/>
            <a:gdLst>
              <a:gd name="connsiteX0" fmla="*/ 601226 w 4218633"/>
              <a:gd name="connsiteY0" fmla="*/ 678264 h 6365631"/>
              <a:gd name="connsiteX1" fmla="*/ 4218633 w 4218633"/>
              <a:gd name="connsiteY1" fmla="*/ 2296049 h 6365631"/>
              <a:gd name="connsiteX2" fmla="*/ 4208585 w 4218633"/>
              <a:gd name="connsiteY2" fmla="*/ 4064559 h 6365631"/>
              <a:gd name="connsiteX3" fmla="*/ 611275 w 4218633"/>
              <a:gd name="connsiteY3" fmla="*/ 6365631 h 6365631"/>
              <a:gd name="connsiteX4" fmla="*/ 601226 w 4218633"/>
              <a:gd name="connsiteY4" fmla="*/ 678264 h 6365631"/>
              <a:gd name="connsiteX0" fmla="*/ 601226 w 4218633"/>
              <a:gd name="connsiteY0" fmla="*/ 0 h 5687367"/>
              <a:gd name="connsiteX1" fmla="*/ 4218633 w 4218633"/>
              <a:gd name="connsiteY1" fmla="*/ 1617785 h 5687367"/>
              <a:gd name="connsiteX2" fmla="*/ 4208585 w 4218633"/>
              <a:gd name="connsiteY2" fmla="*/ 3386295 h 5687367"/>
              <a:gd name="connsiteX3" fmla="*/ 611275 w 4218633"/>
              <a:gd name="connsiteY3" fmla="*/ 5687367 h 5687367"/>
              <a:gd name="connsiteX4" fmla="*/ 601226 w 4218633"/>
              <a:gd name="connsiteY4" fmla="*/ 0 h 5687367"/>
              <a:gd name="connsiteX0" fmla="*/ 21771 w 3639178"/>
              <a:gd name="connsiteY0" fmla="*/ 0 h 5687367"/>
              <a:gd name="connsiteX1" fmla="*/ 3639178 w 3639178"/>
              <a:gd name="connsiteY1" fmla="*/ 1617785 h 5687367"/>
              <a:gd name="connsiteX2" fmla="*/ 3629130 w 3639178"/>
              <a:gd name="connsiteY2" fmla="*/ 3386295 h 5687367"/>
              <a:gd name="connsiteX3" fmla="*/ 31820 w 3639178"/>
              <a:gd name="connsiteY3" fmla="*/ 5687367 h 5687367"/>
              <a:gd name="connsiteX4" fmla="*/ 21771 w 3639178"/>
              <a:gd name="connsiteY4" fmla="*/ 0 h 5687367"/>
              <a:gd name="connsiteX0" fmla="*/ 21771 w 3619082"/>
              <a:gd name="connsiteY0" fmla="*/ 0 h 5727560"/>
              <a:gd name="connsiteX1" fmla="*/ 3619082 w 3619082"/>
              <a:gd name="connsiteY1" fmla="*/ 1657978 h 5727560"/>
              <a:gd name="connsiteX2" fmla="*/ 3609034 w 3619082"/>
              <a:gd name="connsiteY2" fmla="*/ 3426488 h 5727560"/>
              <a:gd name="connsiteX3" fmla="*/ 11724 w 3619082"/>
              <a:gd name="connsiteY3" fmla="*/ 5727560 h 5727560"/>
              <a:gd name="connsiteX4" fmla="*/ 21771 w 3619082"/>
              <a:gd name="connsiteY4" fmla="*/ 0 h 572756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 name="connsiteX0" fmla="*/ 21771 w 3619082"/>
              <a:gd name="connsiteY0" fmla="*/ 0 h 5715000"/>
              <a:gd name="connsiteX1" fmla="*/ 3619082 w 3619082"/>
              <a:gd name="connsiteY1" fmla="*/ 1657978 h 5715000"/>
              <a:gd name="connsiteX2" fmla="*/ 3609034 w 3619082"/>
              <a:gd name="connsiteY2" fmla="*/ 3426488 h 5715000"/>
              <a:gd name="connsiteX3" fmla="*/ 21771 w 3619082"/>
              <a:gd name="connsiteY3" fmla="*/ 5715000 h 5715000"/>
              <a:gd name="connsiteX4" fmla="*/ 21771 w 3619082"/>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082" h="5715000">
                <a:moveTo>
                  <a:pt x="21771" y="0"/>
                </a:moveTo>
                <a:cubicBezTo>
                  <a:pt x="1114529" y="534237"/>
                  <a:pt x="2413280" y="1118716"/>
                  <a:pt x="3619082" y="1657978"/>
                </a:cubicBezTo>
                <a:cubicBezTo>
                  <a:pt x="3615733" y="2247481"/>
                  <a:pt x="3612383" y="2836985"/>
                  <a:pt x="3609034" y="3426488"/>
                </a:cubicBezTo>
                <a:lnTo>
                  <a:pt x="21771" y="5715000"/>
                </a:lnTo>
                <a:cubicBezTo>
                  <a:pt x="28470" y="3819211"/>
                  <a:pt x="0" y="1308798"/>
                  <a:pt x="21771"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57150" cap="flat" cmpd="sng" algn="ctr">
            <a:solidFill>
              <a:schemeClr val="tx1"/>
            </a:solidFill>
            <a:prstDash val="solid"/>
            <a:round/>
            <a:headEnd type="none" w="med" len="med"/>
            <a:tailEnd type="none" w="med" len="med"/>
          </a:ln>
          <a:effectLst/>
        </p:spPr>
        <p:txBody>
          <a:bodyPr/>
          <a:lstStyle/>
          <a:p>
            <a:pPr defTabSz="1357313">
              <a:defRPr/>
            </a:pPr>
            <a:endParaRPr lang="en-US" sz="2400" dirty="0">
              <a:ln>
                <a:solidFill>
                  <a:schemeClr val="tx1"/>
                </a:solidFill>
              </a:ln>
              <a:cs typeface="+mn-cs"/>
            </a:endParaRPr>
          </a:p>
        </p:txBody>
      </p:sp>
      <p:pic>
        <p:nvPicPr>
          <p:cNvPr id="7" name="Picture 6" descr="steamboat-springs-overview-downtown-winter-scenic-full.jpg"/>
          <p:cNvPicPr>
            <a:picLocks noChangeAspect="1"/>
          </p:cNvPicPr>
          <p:nvPr/>
        </p:nvPicPr>
        <p:blipFill>
          <a:blip r:embed="rId3" cstate="print"/>
          <a:srcRect r="4261"/>
          <a:stretch>
            <a:fillRect/>
          </a:stretch>
        </p:blipFill>
        <p:spPr>
          <a:xfrm>
            <a:off x="152400" y="914400"/>
            <a:ext cx="2438400" cy="1600200"/>
          </a:xfrm>
          <a:prstGeom prst="rect">
            <a:avLst/>
          </a:prstGeom>
          <a:ln w="38100">
            <a:solidFill>
              <a:schemeClr val="tx1"/>
            </a:solidFill>
          </a:ln>
          <a:effectLst>
            <a:outerShdw blurRad="292100" dist="139700" dir="2700000" algn="tl" rotWithShape="0">
              <a:srgbClr val="333333">
                <a:alpha val="65000"/>
              </a:srgbClr>
            </a:outerShdw>
          </a:effectLst>
        </p:spPr>
      </p:pic>
      <p:sp>
        <p:nvSpPr>
          <p:cNvPr id="12293" name="TextBox 7"/>
          <p:cNvSpPr txBox="1">
            <a:spLocks noChangeArrowheads="1"/>
          </p:cNvSpPr>
          <p:nvPr/>
        </p:nvSpPr>
        <p:spPr bwMode="auto">
          <a:xfrm>
            <a:off x="88900" y="2655888"/>
            <a:ext cx="3187700" cy="2308225"/>
          </a:xfrm>
          <a:prstGeom prst="rect">
            <a:avLst/>
          </a:prstGeom>
          <a:noFill/>
          <a:ln w="9525">
            <a:noFill/>
            <a:miter lim="800000"/>
            <a:headEnd/>
            <a:tailEnd/>
          </a:ln>
        </p:spPr>
        <p:txBody>
          <a:bodyPr>
            <a:spAutoFit/>
          </a:bodyPr>
          <a:lstStyle/>
          <a:p>
            <a:pPr algn="ctr"/>
            <a:r>
              <a:rPr lang="en-US" b="1" i="1" u="sng" dirty="0"/>
              <a:t>Start Strong</a:t>
            </a:r>
          </a:p>
          <a:p>
            <a:pPr>
              <a:buFont typeface="Arial" charset="0"/>
              <a:buChar char="•"/>
            </a:pPr>
            <a:r>
              <a:rPr lang="en-US" sz="1400" dirty="0"/>
              <a:t> </a:t>
            </a:r>
            <a:r>
              <a:rPr lang="en-US" sz="1400" b="1" dirty="0">
                <a:solidFill>
                  <a:schemeClr val="tx2"/>
                </a:solidFill>
              </a:rPr>
              <a:t>Recruit Top 29% </a:t>
            </a:r>
          </a:p>
          <a:p>
            <a:pPr>
              <a:buFont typeface="Arial" charset="0"/>
              <a:buChar char="•"/>
            </a:pPr>
            <a:r>
              <a:rPr lang="en-US" sz="1400" b="1" dirty="0">
                <a:solidFill>
                  <a:schemeClr val="tx2"/>
                </a:solidFill>
              </a:rPr>
              <a:t> HS Diploma / College</a:t>
            </a:r>
          </a:p>
          <a:p>
            <a:pPr>
              <a:buFont typeface="Arial" charset="0"/>
              <a:buChar char="•"/>
            </a:pPr>
            <a:r>
              <a:rPr lang="en-US" sz="1400" dirty="0"/>
              <a:t> PaYS Partner (Partnerships for               Youth Success)</a:t>
            </a:r>
          </a:p>
          <a:p>
            <a:pPr>
              <a:buFont typeface="Arial" charset="0"/>
              <a:buChar char="•"/>
            </a:pPr>
            <a:r>
              <a:rPr lang="en-US" sz="1400" dirty="0"/>
              <a:t> Initial Entry Training (IET)</a:t>
            </a:r>
          </a:p>
          <a:p>
            <a:pPr>
              <a:buFont typeface="Arial" charset="0"/>
              <a:buChar char="•"/>
            </a:pPr>
            <a:r>
              <a:rPr lang="en-US" sz="1400" dirty="0"/>
              <a:t> Future Soldier Spouse Orientation</a:t>
            </a:r>
          </a:p>
          <a:p>
            <a:pPr>
              <a:buFont typeface="Arial" charset="0"/>
              <a:buChar char="•"/>
            </a:pPr>
            <a:r>
              <a:rPr lang="en-US" sz="1400" dirty="0"/>
              <a:t> </a:t>
            </a:r>
            <a:r>
              <a:rPr lang="en-US" sz="1400" b="1" dirty="0">
                <a:solidFill>
                  <a:schemeClr val="tx2"/>
                </a:solidFill>
              </a:rPr>
              <a:t>Army Values and Warrior Ethos</a:t>
            </a:r>
          </a:p>
          <a:p>
            <a:endParaRPr lang="en-US" sz="1400" dirty="0"/>
          </a:p>
          <a:p>
            <a:endParaRPr lang="en-US" sz="1400" dirty="0"/>
          </a:p>
        </p:txBody>
      </p:sp>
      <p:pic>
        <p:nvPicPr>
          <p:cNvPr id="11" name="Picture 10" descr="181882_10150877463478558_974998615_n.jpg"/>
          <p:cNvPicPr>
            <a:picLocks noChangeAspect="1"/>
          </p:cNvPicPr>
          <p:nvPr/>
        </p:nvPicPr>
        <p:blipFill>
          <a:blip r:embed="rId4" cstate="print"/>
          <a:stretch>
            <a:fillRect/>
          </a:stretch>
        </p:blipFill>
        <p:spPr>
          <a:xfrm>
            <a:off x="6096000" y="4572000"/>
            <a:ext cx="2852738" cy="1828800"/>
          </a:xfrm>
          <a:prstGeom prst="rect">
            <a:avLst/>
          </a:prstGeom>
          <a:ln w="38100">
            <a:solidFill>
              <a:schemeClr val="tx1"/>
            </a:solidFill>
          </a:ln>
          <a:effectLst>
            <a:outerShdw blurRad="292100" dist="139700" dir="2700000" algn="tl" rotWithShape="0">
              <a:srgbClr val="333333">
                <a:alpha val="65000"/>
              </a:srgbClr>
            </a:outerShdw>
          </a:effectLst>
        </p:spPr>
      </p:pic>
      <p:sp>
        <p:nvSpPr>
          <p:cNvPr id="12295" name="TextBox 13"/>
          <p:cNvSpPr txBox="1">
            <a:spLocks noChangeArrowheads="1"/>
          </p:cNvSpPr>
          <p:nvPr/>
        </p:nvSpPr>
        <p:spPr bwMode="auto">
          <a:xfrm>
            <a:off x="6172200" y="2438400"/>
            <a:ext cx="3048000" cy="2554545"/>
          </a:xfrm>
          <a:prstGeom prst="rect">
            <a:avLst/>
          </a:prstGeom>
          <a:noFill/>
          <a:ln w="9525">
            <a:noFill/>
            <a:miter lim="800000"/>
            <a:headEnd/>
            <a:tailEnd/>
          </a:ln>
        </p:spPr>
        <p:txBody>
          <a:bodyPr>
            <a:spAutoFit/>
          </a:bodyPr>
          <a:lstStyle/>
          <a:p>
            <a:pPr algn="ctr"/>
            <a:r>
              <a:rPr lang="en-US" sz="1600" b="1" i="1" dirty="0"/>
              <a:t> </a:t>
            </a:r>
            <a:r>
              <a:rPr lang="en-US" b="1" i="1" u="sng" dirty="0"/>
              <a:t>Re-integrate Strong</a:t>
            </a:r>
          </a:p>
          <a:p>
            <a:pPr>
              <a:buFont typeface="Arial" charset="0"/>
              <a:buChar char="•"/>
            </a:pPr>
            <a:r>
              <a:rPr lang="en-US" sz="1600" dirty="0"/>
              <a:t> </a:t>
            </a:r>
            <a:r>
              <a:rPr lang="en-US" sz="1400" b="1" dirty="0">
                <a:solidFill>
                  <a:schemeClr val="tx2"/>
                </a:solidFill>
              </a:rPr>
              <a:t>SFL-TAP</a:t>
            </a:r>
          </a:p>
          <a:p>
            <a:pPr>
              <a:buFont typeface="Arial" charset="0"/>
              <a:buChar char="•"/>
            </a:pPr>
            <a:r>
              <a:rPr lang="en-US" sz="1400" dirty="0"/>
              <a:t> Retirement Services</a:t>
            </a:r>
          </a:p>
          <a:p>
            <a:pPr>
              <a:buFont typeface="Arial" charset="0"/>
              <a:buChar char="•"/>
            </a:pPr>
            <a:r>
              <a:rPr lang="en-US" sz="1400" dirty="0"/>
              <a:t> National Guard / Reserve</a:t>
            </a:r>
          </a:p>
          <a:p>
            <a:pPr>
              <a:buFont typeface="Arial" charset="0"/>
              <a:buChar char="•"/>
            </a:pPr>
            <a:r>
              <a:rPr lang="en-US" sz="1400" dirty="0"/>
              <a:t> Army Network / Mentors</a:t>
            </a:r>
          </a:p>
          <a:p>
            <a:pPr>
              <a:buFont typeface="Arial" charset="0"/>
              <a:buChar char="•"/>
            </a:pPr>
            <a:r>
              <a:rPr lang="en-US" sz="1400" dirty="0"/>
              <a:t> Community Action Teams</a:t>
            </a:r>
          </a:p>
          <a:p>
            <a:pPr>
              <a:buFont typeface="Arial" charset="0"/>
              <a:buChar char="•"/>
            </a:pPr>
            <a:r>
              <a:rPr lang="en-US" sz="1400" dirty="0"/>
              <a:t> </a:t>
            </a:r>
            <a:r>
              <a:rPr lang="en-US" sz="1400" b="1" dirty="0">
                <a:solidFill>
                  <a:schemeClr val="tx2"/>
                </a:solidFill>
              </a:rPr>
              <a:t>Apprenticeships/Internships</a:t>
            </a:r>
            <a:endParaRPr lang="en-US" sz="1400" b="1" dirty="0"/>
          </a:p>
          <a:p>
            <a:pPr>
              <a:buFont typeface="Arial" charset="0"/>
              <a:buChar char="•"/>
            </a:pPr>
            <a:r>
              <a:rPr lang="en-US" sz="1400" dirty="0"/>
              <a:t> Military OneSource</a:t>
            </a:r>
          </a:p>
          <a:p>
            <a:pPr>
              <a:buFont typeface="Arial" charset="0"/>
              <a:buChar char="•"/>
            </a:pPr>
            <a:endParaRPr lang="en-US" sz="1400" dirty="0"/>
          </a:p>
          <a:p>
            <a:endParaRPr lang="en-US" sz="1400" dirty="0"/>
          </a:p>
          <a:p>
            <a:pPr>
              <a:buFont typeface="Arial" charset="0"/>
              <a:buChar char="•"/>
            </a:pPr>
            <a:endParaRPr lang="en-US" sz="1400" dirty="0"/>
          </a:p>
        </p:txBody>
      </p:sp>
      <p:sp>
        <p:nvSpPr>
          <p:cNvPr id="28" name="Rectangle 27"/>
          <p:cNvSpPr/>
          <p:nvPr/>
        </p:nvSpPr>
        <p:spPr>
          <a:xfrm>
            <a:off x="5877448" y="3200400"/>
            <a:ext cx="304800" cy="381000"/>
          </a:xfrm>
          <a:prstGeom prst="rect">
            <a:avLst/>
          </a:prstGeom>
          <a:solidFill>
            <a:srgbClr val="FFC00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3</a:t>
            </a:r>
          </a:p>
        </p:txBody>
      </p:sp>
      <p:pic>
        <p:nvPicPr>
          <p:cNvPr id="9" name="Picture 2" descr="http://www.jackson.army.mil/sites/bct/images/3198/1/Graduation-Rehearsal.jpg"/>
          <p:cNvPicPr>
            <a:picLocks noChangeAspect="1" noChangeArrowheads="1"/>
          </p:cNvPicPr>
          <p:nvPr/>
        </p:nvPicPr>
        <p:blipFill>
          <a:blip r:embed="rId5" cstate="print"/>
          <a:srcRect/>
          <a:stretch>
            <a:fillRect/>
          </a:stretch>
        </p:blipFill>
        <p:spPr bwMode="auto">
          <a:xfrm>
            <a:off x="6477000" y="877888"/>
            <a:ext cx="2466975" cy="1579562"/>
          </a:xfrm>
          <a:prstGeom prst="rect">
            <a:avLst/>
          </a:prstGeom>
          <a:ln w="38100">
            <a:solidFill>
              <a:schemeClr val="tx1"/>
            </a:solidFill>
          </a:ln>
          <a:effectLst>
            <a:outerShdw blurRad="292100" dist="139700" dir="2700000" algn="tl" rotWithShape="0">
              <a:srgbClr val="333333">
                <a:alpha val="65000"/>
              </a:srgbClr>
            </a:outerShdw>
          </a:effectLst>
        </p:spPr>
      </p:pic>
      <p:sp>
        <p:nvSpPr>
          <p:cNvPr id="12300" name="TextBox 9"/>
          <p:cNvSpPr txBox="1">
            <a:spLocks noChangeArrowheads="1"/>
          </p:cNvSpPr>
          <p:nvPr/>
        </p:nvSpPr>
        <p:spPr bwMode="auto">
          <a:xfrm>
            <a:off x="2590800" y="530225"/>
            <a:ext cx="4002088" cy="1877437"/>
          </a:xfrm>
          <a:prstGeom prst="rect">
            <a:avLst/>
          </a:prstGeom>
          <a:noFill/>
          <a:ln w="9525">
            <a:noFill/>
            <a:miter lim="800000"/>
            <a:headEnd/>
            <a:tailEnd/>
          </a:ln>
        </p:spPr>
        <p:txBody>
          <a:bodyPr wrap="square">
            <a:spAutoFit/>
          </a:bodyPr>
          <a:lstStyle/>
          <a:p>
            <a:pPr algn="ctr"/>
            <a:r>
              <a:rPr lang="en-US" b="1" i="1" u="sng" dirty="0"/>
              <a:t>Serve Strong</a:t>
            </a:r>
            <a:endParaRPr lang="en-US" u="sng" dirty="0"/>
          </a:p>
          <a:p>
            <a:pPr>
              <a:buFont typeface="Arial" charset="0"/>
              <a:buChar char="•"/>
            </a:pPr>
            <a:r>
              <a:rPr lang="en-US" sz="1400" dirty="0"/>
              <a:t> Technical and Leadership experience</a:t>
            </a:r>
          </a:p>
          <a:p>
            <a:pPr>
              <a:buFont typeface="Arial" charset="0"/>
              <a:buChar char="•"/>
            </a:pPr>
            <a:r>
              <a:rPr lang="en-US" sz="1400" dirty="0"/>
              <a:t> </a:t>
            </a:r>
            <a:r>
              <a:rPr lang="en-US" sz="1400" b="1" dirty="0">
                <a:solidFill>
                  <a:schemeClr val="tx2"/>
                </a:solidFill>
              </a:rPr>
              <a:t>PME supports continued development</a:t>
            </a:r>
          </a:p>
          <a:p>
            <a:pPr>
              <a:buFont typeface="Arial" charset="0"/>
              <a:buChar char="•"/>
            </a:pPr>
            <a:r>
              <a:rPr lang="en-US" sz="1400" dirty="0" smtClean="0"/>
              <a:t> </a:t>
            </a:r>
            <a:r>
              <a:rPr lang="en-US" sz="1400" b="1" dirty="0">
                <a:solidFill>
                  <a:schemeClr val="tx2"/>
                </a:solidFill>
              </a:rPr>
              <a:t>Credentialing, Certifications and Licensing</a:t>
            </a:r>
          </a:p>
          <a:p>
            <a:pPr>
              <a:buFont typeface="Arial" charset="0"/>
              <a:buChar char="•"/>
            </a:pPr>
            <a:r>
              <a:rPr lang="en-US" sz="1400" dirty="0"/>
              <a:t> Family support and assistance programs</a:t>
            </a:r>
          </a:p>
          <a:p>
            <a:pPr>
              <a:buFont typeface="Arial" charset="0"/>
              <a:buChar char="•"/>
            </a:pPr>
            <a:r>
              <a:rPr lang="en-US" sz="1400" dirty="0"/>
              <a:t> MySECO/MyCAA</a:t>
            </a:r>
          </a:p>
          <a:p>
            <a:pPr>
              <a:buFont typeface="Arial" charset="0"/>
              <a:buChar char="•"/>
            </a:pPr>
            <a:r>
              <a:rPr lang="en-US" sz="1400" dirty="0" smtClean="0"/>
              <a:t> ACT / COOL / JST</a:t>
            </a:r>
          </a:p>
          <a:p>
            <a:pPr>
              <a:buFont typeface="Arial" charset="0"/>
              <a:buChar char="•"/>
            </a:pPr>
            <a:r>
              <a:rPr lang="en-US" sz="1400" dirty="0" smtClean="0"/>
              <a:t> </a:t>
            </a:r>
            <a:endParaRPr lang="en-US" sz="1400" b="1" dirty="0">
              <a:solidFill>
                <a:schemeClr val="tx2"/>
              </a:solidFill>
            </a:endParaRPr>
          </a:p>
        </p:txBody>
      </p:sp>
      <p:sp>
        <p:nvSpPr>
          <p:cNvPr id="29" name="Rectangle 28"/>
          <p:cNvSpPr/>
          <p:nvPr/>
        </p:nvSpPr>
        <p:spPr>
          <a:xfrm>
            <a:off x="4419600" y="1752600"/>
            <a:ext cx="304800" cy="381000"/>
          </a:xfrm>
          <a:prstGeom prst="rect">
            <a:avLst/>
          </a:prstGeom>
          <a:solidFill>
            <a:srgbClr val="FFC00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2</a:t>
            </a:r>
          </a:p>
        </p:txBody>
      </p:sp>
      <p:sp>
        <p:nvSpPr>
          <p:cNvPr id="30" name="Rectangle 29"/>
          <p:cNvSpPr/>
          <p:nvPr/>
        </p:nvSpPr>
        <p:spPr>
          <a:xfrm>
            <a:off x="2869640" y="3230544"/>
            <a:ext cx="304800" cy="381000"/>
          </a:xfrm>
          <a:prstGeom prst="rect">
            <a:avLst/>
          </a:prstGeom>
          <a:solidFill>
            <a:srgbClr val="FFC00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1</a:t>
            </a:r>
          </a:p>
        </p:txBody>
      </p:sp>
      <p:sp>
        <p:nvSpPr>
          <p:cNvPr id="12307" name="TextBox 11"/>
          <p:cNvSpPr txBox="1">
            <a:spLocks noChangeArrowheads="1"/>
          </p:cNvSpPr>
          <p:nvPr/>
        </p:nvSpPr>
        <p:spPr bwMode="auto">
          <a:xfrm>
            <a:off x="3260725" y="4933950"/>
            <a:ext cx="2514600" cy="1908175"/>
          </a:xfrm>
          <a:prstGeom prst="rect">
            <a:avLst/>
          </a:prstGeom>
          <a:noFill/>
          <a:ln w="9525">
            <a:noFill/>
            <a:miter lim="800000"/>
            <a:headEnd/>
            <a:tailEnd/>
          </a:ln>
        </p:spPr>
        <p:txBody>
          <a:bodyPr>
            <a:spAutoFit/>
          </a:bodyPr>
          <a:lstStyle/>
          <a:p>
            <a:pPr algn="ctr"/>
            <a:r>
              <a:rPr lang="en-US" b="1" i="1" u="sng" dirty="0"/>
              <a:t>Remain       Strong</a:t>
            </a:r>
          </a:p>
          <a:p>
            <a:pPr>
              <a:buFont typeface="Arial" charset="0"/>
              <a:buChar char="•"/>
            </a:pPr>
            <a:r>
              <a:rPr lang="en-US" sz="1400" b="1" dirty="0"/>
              <a:t> </a:t>
            </a:r>
            <a:r>
              <a:rPr lang="en-US" sz="1400" dirty="0"/>
              <a:t>Community Reception</a:t>
            </a:r>
          </a:p>
          <a:p>
            <a:pPr>
              <a:buFont typeface="Arial" charset="0"/>
              <a:buChar char="•"/>
            </a:pPr>
            <a:r>
              <a:rPr lang="en-US" sz="1400" dirty="0"/>
              <a:t> National Guard / Reserve</a:t>
            </a:r>
          </a:p>
          <a:p>
            <a:pPr>
              <a:buFont typeface="Arial" charset="0"/>
              <a:buChar char="•"/>
            </a:pPr>
            <a:r>
              <a:rPr lang="en-US" sz="1400" dirty="0"/>
              <a:t> VSO / MSO</a:t>
            </a:r>
          </a:p>
          <a:p>
            <a:pPr>
              <a:buFont typeface="Arial" charset="0"/>
              <a:buChar char="•"/>
            </a:pPr>
            <a:r>
              <a:rPr lang="en-US" sz="1400" dirty="0"/>
              <a:t> Retired Soldiers / Veterans</a:t>
            </a:r>
          </a:p>
          <a:p>
            <a:pPr>
              <a:buFont typeface="Arial" charset="0"/>
              <a:buChar char="•"/>
            </a:pPr>
            <a:r>
              <a:rPr lang="en-US" sz="1400" dirty="0"/>
              <a:t> </a:t>
            </a:r>
            <a:r>
              <a:rPr lang="en-US" sz="1400" b="1" dirty="0">
                <a:solidFill>
                  <a:schemeClr val="tx2"/>
                </a:solidFill>
              </a:rPr>
              <a:t>Mentor, Leader, Volunteer</a:t>
            </a:r>
          </a:p>
          <a:p>
            <a:pPr>
              <a:buFont typeface="Arial" charset="0"/>
              <a:buChar char="•"/>
            </a:pPr>
            <a:r>
              <a:rPr lang="en-US" sz="1400" dirty="0"/>
              <a:t> Community / Civic Leaders</a:t>
            </a:r>
          </a:p>
          <a:p>
            <a:endParaRPr lang="en-US" sz="1600" dirty="0"/>
          </a:p>
        </p:txBody>
      </p:sp>
      <p:pic>
        <p:nvPicPr>
          <p:cNvPr id="13" name="Picture 12" descr="homepage_feature_01.jpg"/>
          <p:cNvPicPr>
            <a:picLocks noChangeAspect="1"/>
          </p:cNvPicPr>
          <p:nvPr/>
        </p:nvPicPr>
        <p:blipFill>
          <a:blip r:embed="rId6" cstate="print"/>
          <a:stretch>
            <a:fillRect/>
          </a:stretch>
        </p:blipFill>
        <p:spPr>
          <a:xfrm>
            <a:off x="152400" y="4638675"/>
            <a:ext cx="2806700" cy="1838325"/>
          </a:xfrm>
          <a:prstGeom prst="rect">
            <a:avLst/>
          </a:prstGeom>
          <a:ln w="38100">
            <a:solidFill>
              <a:schemeClr val="tx1"/>
            </a:solidFill>
          </a:ln>
          <a:effectLst>
            <a:outerShdw blurRad="292100" dist="139700" dir="2700000" algn="tl" rotWithShape="0">
              <a:srgbClr val="333333">
                <a:alpha val="65000"/>
              </a:srgbClr>
            </a:outerShdw>
          </a:effectLst>
        </p:spPr>
      </p:pic>
      <p:sp>
        <p:nvSpPr>
          <p:cNvPr id="31" name="Rectangle 30"/>
          <p:cNvSpPr/>
          <p:nvPr/>
        </p:nvSpPr>
        <p:spPr>
          <a:xfrm>
            <a:off x="4419600" y="4724400"/>
            <a:ext cx="304800" cy="381000"/>
          </a:xfrm>
          <a:prstGeom prst="rect">
            <a:avLst/>
          </a:prstGeom>
          <a:solidFill>
            <a:srgbClr val="FFC00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4</a:t>
            </a:r>
          </a:p>
        </p:txBody>
      </p:sp>
      <p:sp>
        <p:nvSpPr>
          <p:cNvPr id="37" name="Title 2"/>
          <p:cNvSpPr>
            <a:spLocks noGrp="1"/>
          </p:cNvSpPr>
          <p:nvPr>
            <p:ph type="title"/>
          </p:nvPr>
        </p:nvSpPr>
        <p:spPr>
          <a:xfrm>
            <a:off x="435428" y="-97972"/>
            <a:ext cx="8229600" cy="827088"/>
          </a:xfrm>
        </p:spPr>
        <p:txBody>
          <a:bodyPr/>
          <a:lstStyle/>
          <a:p>
            <a:pPr>
              <a:tabLst>
                <a:tab pos="3825875" algn="l"/>
              </a:tabLst>
              <a:defRPr/>
            </a:pPr>
            <a:r>
              <a:rPr lang="en-US" sz="3200" b="1" i="1" dirty="0" smtClean="0">
                <a:solidFill>
                  <a:schemeClr val="tx1"/>
                </a:solidFill>
              </a:rPr>
              <a:t>Soldier &amp; </a:t>
            </a:r>
            <a:r>
              <a:rPr lang="en-US" sz="3200" b="1" i="1" dirty="0" smtClean="0"/>
              <a:t>Family</a:t>
            </a:r>
            <a:r>
              <a:rPr lang="en-US" sz="3200" b="1" i="1" dirty="0" smtClean="0">
                <a:solidFill>
                  <a:schemeClr val="tx1"/>
                </a:solidFill>
              </a:rPr>
              <a:t> Life Cycle </a:t>
            </a:r>
            <a:r>
              <a:rPr lang="en-US" sz="36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rPr>
              <a:t/>
            </a:r>
            <a:br>
              <a:rPr lang="en-US" sz="36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rPr>
            </a:br>
            <a:endParaRPr lang="en-US" sz="3600" b="1" i="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mj-lt"/>
            </a:endParaRPr>
          </a:p>
        </p:txBody>
      </p:sp>
      <p:grpSp>
        <p:nvGrpSpPr>
          <p:cNvPr id="2" name="Group 42"/>
          <p:cNvGrpSpPr>
            <a:grpSpLocks/>
          </p:cNvGrpSpPr>
          <p:nvPr/>
        </p:nvGrpSpPr>
        <p:grpSpPr bwMode="auto">
          <a:xfrm>
            <a:off x="3200400" y="2133600"/>
            <a:ext cx="2674938" cy="2590800"/>
            <a:chOff x="18662" y="2189423"/>
            <a:chExt cx="2293831" cy="2332114"/>
          </a:xfrm>
        </p:grpSpPr>
        <p:sp>
          <p:nvSpPr>
            <p:cNvPr id="40" name="Oval 39"/>
            <p:cNvSpPr/>
            <p:nvPr/>
          </p:nvSpPr>
          <p:spPr bwMode="auto">
            <a:xfrm>
              <a:off x="228306" y="2362331"/>
              <a:ext cx="1905853" cy="1980582"/>
            </a:xfrm>
            <a:prstGeom prst="ellipse">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a:lstStyle/>
            <a:p>
              <a:pPr defTabSz="1357313">
                <a:defRPr/>
              </a:pPr>
              <a:endParaRPr lang="en-US" sz="2400" dirty="0">
                <a:cs typeface="+mn-cs"/>
              </a:endParaRPr>
            </a:p>
          </p:txBody>
        </p:sp>
        <p:sp>
          <p:nvSpPr>
            <p:cNvPr id="41" name="Donut 40"/>
            <p:cNvSpPr/>
            <p:nvPr/>
          </p:nvSpPr>
          <p:spPr>
            <a:xfrm>
              <a:off x="18662" y="2189423"/>
              <a:ext cx="2293831" cy="2332114"/>
            </a:xfrm>
            <a:prstGeom prst="donut">
              <a:avLst>
                <a:gd name="adj" fmla="val 11180"/>
              </a:avLst>
            </a:prstGeom>
            <a:solidFill>
              <a:srgbClr val="C29438"/>
            </a:solidFill>
            <a:ln>
              <a:solidFill>
                <a:srgbClr val="7B5229"/>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schemeClr val="tx1"/>
                </a:solidFill>
              </a:endParaRPr>
            </a:p>
          </p:txBody>
        </p:sp>
        <p:sp>
          <p:nvSpPr>
            <p:cNvPr id="42" name="Rectangle 41"/>
            <p:cNvSpPr/>
            <p:nvPr/>
          </p:nvSpPr>
          <p:spPr>
            <a:xfrm rot="184889">
              <a:off x="536097" y="2345077"/>
              <a:ext cx="1347760" cy="825195"/>
            </a:xfrm>
            <a:prstGeom prst="rect">
              <a:avLst/>
            </a:prstGeom>
            <a:noFill/>
          </p:spPr>
          <p:txBody>
            <a:bodyPr spcFirstLastPara="1">
              <a:prstTxWarp prst="textArchUp">
                <a:avLst>
                  <a:gd name="adj" fmla="val 10750259"/>
                </a:avLst>
              </a:prstTxWarp>
              <a:spAutoFit/>
            </a:bodyPr>
            <a:lstStyle/>
            <a:p>
              <a:pPr algn="ctr" fontAlgn="auto">
                <a:spcBef>
                  <a:spcPts val="0"/>
                </a:spcBef>
                <a:spcAft>
                  <a:spcPts val="0"/>
                </a:spcAft>
                <a:defRPr/>
              </a:pPr>
              <a:r>
                <a:rPr lang="en-US" sz="1200" b="1" dirty="0">
                  <a:latin typeface="+mn-lt"/>
                  <a:cs typeface="+mn-cs"/>
                </a:rPr>
                <a:t>Serve Strong</a:t>
              </a:r>
            </a:p>
          </p:txBody>
        </p:sp>
        <p:sp>
          <p:nvSpPr>
            <p:cNvPr id="45" name="Rectangle 44"/>
            <p:cNvSpPr/>
            <p:nvPr/>
          </p:nvSpPr>
          <p:spPr>
            <a:xfrm rot="154064">
              <a:off x="443416" y="3666863"/>
              <a:ext cx="1363569" cy="762219"/>
            </a:xfrm>
            <a:prstGeom prst="rect">
              <a:avLst/>
            </a:prstGeom>
            <a:noFill/>
          </p:spPr>
          <p:txBody>
            <a:bodyPr spcFirstLastPara="1">
              <a:prstTxWarp prst="textArchDown">
                <a:avLst/>
              </a:prstTxWarp>
              <a:spAutoFit/>
            </a:bodyPr>
            <a:lstStyle/>
            <a:p>
              <a:pPr algn="ctr" fontAlgn="auto">
                <a:spcBef>
                  <a:spcPts val="0"/>
                </a:spcBef>
                <a:spcAft>
                  <a:spcPts val="0"/>
                </a:spcAft>
                <a:defRPr/>
              </a:pPr>
              <a:r>
                <a:rPr lang="en-US" sz="1200" b="1" dirty="0">
                  <a:latin typeface="+mn-lt"/>
                  <a:cs typeface="+mn-cs"/>
                </a:rPr>
                <a:t>Remain Strong</a:t>
              </a:r>
            </a:p>
          </p:txBody>
        </p:sp>
        <p:sp>
          <p:nvSpPr>
            <p:cNvPr id="46" name="Rectangle 45"/>
            <p:cNvSpPr/>
            <p:nvPr/>
          </p:nvSpPr>
          <p:spPr>
            <a:xfrm rot="16200000">
              <a:off x="-55022" y="2897814"/>
              <a:ext cx="1346704" cy="904844"/>
            </a:xfrm>
            <a:prstGeom prst="rect">
              <a:avLst/>
            </a:prstGeom>
            <a:noFill/>
          </p:spPr>
          <p:txBody>
            <a:bodyPr spcFirstLastPara="1">
              <a:prstTxWarp prst="textArchUp">
                <a:avLst>
                  <a:gd name="adj" fmla="val 10750259"/>
                </a:avLst>
              </a:prstTxWarp>
              <a:spAutoFit/>
            </a:bodyPr>
            <a:lstStyle/>
            <a:p>
              <a:pPr algn="ctr" fontAlgn="auto">
                <a:spcBef>
                  <a:spcPts val="0"/>
                </a:spcBef>
                <a:spcAft>
                  <a:spcPts val="0"/>
                </a:spcAft>
                <a:defRPr/>
              </a:pPr>
              <a:r>
                <a:rPr lang="en-US" sz="1200" b="1" dirty="0">
                  <a:latin typeface="+mn-lt"/>
                  <a:cs typeface="+mn-cs"/>
                </a:rPr>
                <a:t>Start Strong</a:t>
              </a:r>
            </a:p>
          </p:txBody>
        </p:sp>
        <p:sp>
          <p:nvSpPr>
            <p:cNvPr id="47" name="Rectangle 46"/>
            <p:cNvSpPr/>
            <p:nvPr/>
          </p:nvSpPr>
          <p:spPr>
            <a:xfrm rot="5400000">
              <a:off x="1056106" y="3017424"/>
              <a:ext cx="1475983" cy="718832"/>
            </a:xfrm>
            <a:prstGeom prst="rect">
              <a:avLst/>
            </a:prstGeom>
            <a:noFill/>
          </p:spPr>
          <p:txBody>
            <a:bodyPr spcFirstLastPara="1">
              <a:prstTxWarp prst="textArchUp">
                <a:avLst>
                  <a:gd name="adj" fmla="val 10797537"/>
                </a:avLst>
              </a:prstTxWarp>
              <a:spAutoFit/>
            </a:bodyPr>
            <a:lstStyle/>
            <a:p>
              <a:pPr algn="ctr" fontAlgn="auto">
                <a:spcBef>
                  <a:spcPts val="0"/>
                </a:spcBef>
                <a:spcAft>
                  <a:spcPts val="0"/>
                </a:spcAft>
                <a:defRPr/>
              </a:pPr>
              <a:r>
                <a:rPr lang="en-US" sz="1200" b="1" dirty="0">
                  <a:latin typeface="+mn-lt"/>
                  <a:cs typeface="+mn-cs"/>
                </a:rPr>
                <a:t>Reintegrate Strong</a:t>
              </a:r>
            </a:p>
          </p:txBody>
        </p:sp>
        <p:grpSp>
          <p:nvGrpSpPr>
            <p:cNvPr id="3" name="Group 88"/>
            <p:cNvGrpSpPr>
              <a:grpSpLocks/>
            </p:cNvGrpSpPr>
            <p:nvPr/>
          </p:nvGrpSpPr>
          <p:grpSpPr bwMode="auto">
            <a:xfrm>
              <a:off x="276771" y="2370481"/>
              <a:ext cx="1706648" cy="1993156"/>
              <a:chOff x="288462" y="2754987"/>
              <a:chExt cx="1706648" cy="1993156"/>
            </a:xfrm>
          </p:grpSpPr>
          <p:grpSp>
            <p:nvGrpSpPr>
              <p:cNvPr id="4" name="Group 45"/>
              <p:cNvGrpSpPr>
                <a:grpSpLocks/>
              </p:cNvGrpSpPr>
              <p:nvPr/>
            </p:nvGrpSpPr>
            <p:grpSpPr bwMode="auto">
              <a:xfrm rot="-3097153">
                <a:off x="240400" y="4317511"/>
                <a:ext cx="401465" cy="305341"/>
                <a:chOff x="62409" y="3806026"/>
                <a:chExt cx="445656" cy="364246"/>
              </a:xfrm>
            </p:grpSpPr>
            <p:sp>
              <p:nvSpPr>
                <p:cNvPr id="76" name="Down Arrow 75"/>
                <p:cNvSpPr/>
                <p:nvPr/>
              </p:nvSpPr>
              <p:spPr>
                <a:xfrm rot="10800000">
                  <a:off x="53503" y="3806164"/>
                  <a:ext cx="447333" cy="311797"/>
                </a:xfrm>
                <a:prstGeom prst="downArrow">
                  <a:avLst>
                    <a:gd name="adj1" fmla="val 60184"/>
                    <a:gd name="adj2" fmla="val 100000"/>
                  </a:avLst>
                </a:prstGeom>
                <a:solidFill>
                  <a:srgbClr val="C29438"/>
                </a:solidFill>
                <a:ln>
                  <a:solidFill>
                    <a:srgbClr val="7B52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sp>
              <p:nvSpPr>
                <p:cNvPr id="77" name="Rectangle 76"/>
                <p:cNvSpPr/>
                <p:nvPr/>
              </p:nvSpPr>
              <p:spPr>
                <a:xfrm rot="10800000">
                  <a:off x="189824" y="4066334"/>
                  <a:ext cx="177664" cy="103932"/>
                </a:xfrm>
                <a:prstGeom prst="rect">
                  <a:avLst/>
                </a:prstGeom>
                <a:solidFill>
                  <a:srgbClr val="C29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grpSp>
          <p:grpSp>
            <p:nvGrpSpPr>
              <p:cNvPr id="5" name="Group 46"/>
              <p:cNvGrpSpPr>
                <a:grpSpLocks/>
              </p:cNvGrpSpPr>
              <p:nvPr/>
            </p:nvGrpSpPr>
            <p:grpSpPr bwMode="auto">
              <a:xfrm rot="-7632767">
                <a:off x="1625742" y="4394740"/>
                <a:ext cx="401465" cy="305341"/>
                <a:chOff x="62409" y="3806026"/>
                <a:chExt cx="445656" cy="364246"/>
              </a:xfrm>
            </p:grpSpPr>
            <p:sp>
              <p:nvSpPr>
                <p:cNvPr id="74" name="Down Arrow 73"/>
                <p:cNvSpPr/>
                <p:nvPr/>
              </p:nvSpPr>
              <p:spPr>
                <a:xfrm rot="10800000">
                  <a:off x="68655" y="3805339"/>
                  <a:ext cx="445747" cy="308549"/>
                </a:xfrm>
                <a:prstGeom prst="downArrow">
                  <a:avLst>
                    <a:gd name="adj1" fmla="val 60184"/>
                    <a:gd name="adj2" fmla="val 100000"/>
                  </a:avLst>
                </a:prstGeom>
                <a:solidFill>
                  <a:srgbClr val="C29438"/>
                </a:solidFill>
                <a:ln>
                  <a:solidFill>
                    <a:srgbClr val="7B52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sp>
              <p:nvSpPr>
                <p:cNvPr id="75" name="Rectangle 74"/>
                <p:cNvSpPr/>
                <p:nvPr/>
              </p:nvSpPr>
              <p:spPr>
                <a:xfrm rot="10800000">
                  <a:off x="199435" y="4058660"/>
                  <a:ext cx="179250" cy="103932"/>
                </a:xfrm>
                <a:prstGeom prst="rect">
                  <a:avLst/>
                </a:prstGeom>
                <a:solidFill>
                  <a:srgbClr val="C29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grpSp>
          <p:grpSp>
            <p:nvGrpSpPr>
              <p:cNvPr id="6" name="Group 49"/>
              <p:cNvGrpSpPr>
                <a:grpSpLocks/>
              </p:cNvGrpSpPr>
              <p:nvPr/>
            </p:nvGrpSpPr>
            <p:grpSpPr bwMode="auto">
              <a:xfrm rot="2637227">
                <a:off x="310236" y="2800240"/>
                <a:ext cx="373587" cy="328127"/>
                <a:chOff x="62409" y="3806026"/>
                <a:chExt cx="445656" cy="364246"/>
              </a:xfrm>
            </p:grpSpPr>
            <p:sp>
              <p:nvSpPr>
                <p:cNvPr id="64" name="Down Arrow 63"/>
                <p:cNvSpPr/>
                <p:nvPr/>
              </p:nvSpPr>
              <p:spPr>
                <a:xfrm rot="10800000">
                  <a:off x="62899" y="3808376"/>
                  <a:ext cx="443335" cy="309327"/>
                </a:xfrm>
                <a:prstGeom prst="downArrow">
                  <a:avLst>
                    <a:gd name="adj1" fmla="val 60184"/>
                    <a:gd name="adj2" fmla="val 100000"/>
                  </a:avLst>
                </a:prstGeom>
                <a:solidFill>
                  <a:srgbClr val="C29438"/>
                </a:solidFill>
                <a:ln>
                  <a:solidFill>
                    <a:srgbClr val="7B52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sp>
              <p:nvSpPr>
                <p:cNvPr id="65" name="Rectangle 64"/>
                <p:cNvSpPr/>
                <p:nvPr/>
              </p:nvSpPr>
              <p:spPr>
                <a:xfrm rot="10800000">
                  <a:off x="201184" y="4067515"/>
                  <a:ext cx="177009" cy="103109"/>
                </a:xfrm>
                <a:prstGeom prst="rect">
                  <a:avLst/>
                </a:prstGeom>
                <a:solidFill>
                  <a:srgbClr val="C29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grpSp>
          <p:grpSp>
            <p:nvGrpSpPr>
              <p:cNvPr id="8" name="Group 52"/>
              <p:cNvGrpSpPr>
                <a:grpSpLocks/>
              </p:cNvGrpSpPr>
              <p:nvPr/>
            </p:nvGrpSpPr>
            <p:grpSpPr bwMode="auto">
              <a:xfrm rot="7484597">
                <a:off x="1641707" y="2803049"/>
                <a:ext cx="401465" cy="305341"/>
                <a:chOff x="62409" y="3806026"/>
                <a:chExt cx="445656" cy="364246"/>
              </a:xfrm>
            </p:grpSpPr>
            <p:sp>
              <p:nvSpPr>
                <p:cNvPr id="62" name="Down Arrow 61"/>
                <p:cNvSpPr/>
                <p:nvPr/>
              </p:nvSpPr>
              <p:spPr>
                <a:xfrm rot="10800000">
                  <a:off x="62875" y="3806435"/>
                  <a:ext cx="445747" cy="311797"/>
                </a:xfrm>
                <a:prstGeom prst="downArrow">
                  <a:avLst>
                    <a:gd name="adj1" fmla="val 60184"/>
                    <a:gd name="adj2" fmla="val 100000"/>
                  </a:avLst>
                </a:prstGeom>
                <a:solidFill>
                  <a:srgbClr val="C29438"/>
                </a:solidFill>
                <a:ln>
                  <a:solidFill>
                    <a:srgbClr val="7B52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sp>
              <p:nvSpPr>
                <p:cNvPr id="63" name="Rectangle 62"/>
                <p:cNvSpPr/>
                <p:nvPr/>
              </p:nvSpPr>
              <p:spPr>
                <a:xfrm rot="10800000">
                  <a:off x="200806" y="4065708"/>
                  <a:ext cx="177664" cy="103932"/>
                </a:xfrm>
                <a:prstGeom prst="rect">
                  <a:avLst/>
                </a:prstGeom>
                <a:solidFill>
                  <a:srgbClr val="C29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grpSp>
        </p:grpSp>
        <p:pic>
          <p:nvPicPr>
            <p:cNvPr id="12323" name="Picture 5" descr="C:\Users\chapmansr\Desktop\United_States_Department_of_the_Army_Seal_svg_.png"/>
            <p:cNvPicPr>
              <a:picLocks noChangeAspect="1" noChangeArrowheads="1"/>
            </p:cNvPicPr>
            <p:nvPr/>
          </p:nvPicPr>
          <p:blipFill>
            <a:blip r:embed="rId7" cstate="print"/>
            <a:srcRect/>
            <a:stretch>
              <a:fillRect/>
            </a:stretch>
          </p:blipFill>
          <p:spPr bwMode="auto">
            <a:xfrm>
              <a:off x="762848" y="2505268"/>
              <a:ext cx="790697" cy="790697"/>
            </a:xfrm>
            <a:prstGeom prst="rect">
              <a:avLst/>
            </a:prstGeom>
            <a:noFill/>
            <a:ln w="9525">
              <a:noFill/>
              <a:miter lim="800000"/>
              <a:headEnd/>
              <a:tailEnd/>
            </a:ln>
          </p:spPr>
        </p:pic>
        <p:pic>
          <p:nvPicPr>
            <p:cNvPr id="12324" name="Picture 4" descr="C:\Users\chapmansr\Desktop\US_Army_National_Guard_Insignia.png"/>
            <p:cNvPicPr>
              <a:picLocks noChangeAspect="1" noChangeArrowheads="1"/>
            </p:cNvPicPr>
            <p:nvPr/>
          </p:nvPicPr>
          <p:blipFill>
            <a:blip r:embed="rId8" cstate="print"/>
            <a:srcRect/>
            <a:stretch>
              <a:fillRect/>
            </a:stretch>
          </p:blipFill>
          <p:spPr bwMode="auto">
            <a:xfrm>
              <a:off x="381000" y="3209730"/>
              <a:ext cx="791545" cy="791545"/>
            </a:xfrm>
            <a:prstGeom prst="rect">
              <a:avLst/>
            </a:prstGeom>
            <a:noFill/>
            <a:ln w="9525">
              <a:noFill/>
              <a:miter lim="800000"/>
              <a:headEnd/>
              <a:tailEnd/>
            </a:ln>
          </p:spPr>
        </p:pic>
        <p:pic>
          <p:nvPicPr>
            <p:cNvPr id="12325" name="Picture 18" descr="C:\Users\chapmansr\Desktop\United_States_AR_seal.png"/>
            <p:cNvPicPr>
              <a:picLocks noChangeAspect="1" noChangeArrowheads="1"/>
            </p:cNvPicPr>
            <p:nvPr/>
          </p:nvPicPr>
          <p:blipFill>
            <a:blip r:embed="rId9" cstate="print"/>
            <a:srcRect/>
            <a:stretch>
              <a:fillRect/>
            </a:stretch>
          </p:blipFill>
          <p:spPr bwMode="auto">
            <a:xfrm>
              <a:off x="1173917" y="3195763"/>
              <a:ext cx="775289" cy="775289"/>
            </a:xfrm>
            <a:prstGeom prst="rect">
              <a:avLst/>
            </a:prstGeom>
            <a:noFill/>
            <a:ln w="9525">
              <a:noFill/>
              <a:miter lim="800000"/>
              <a:headEnd/>
              <a:tailEnd/>
            </a:ln>
          </p:spPr>
        </p:pic>
      </p:grpSp>
    </p:spTree>
    <p:extLst>
      <p:ext uri="{BB962C8B-B14F-4D97-AF65-F5344CB8AC3E}">
        <p14:creationId xmlns:p14="http://schemas.microsoft.com/office/powerpoint/2010/main" val="703283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xplosion 2 13"/>
          <p:cNvSpPr/>
          <p:nvPr/>
        </p:nvSpPr>
        <p:spPr>
          <a:xfrm>
            <a:off x="1143000" y="3657600"/>
            <a:ext cx="3409565" cy="1482697"/>
          </a:xfrm>
          <a:prstGeom prst="irregularSeal2">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latin typeface="Arial Narrow" pitchFamily="34" charset="0"/>
              </a:rPr>
              <a:t>95,790 Soldiers separated in 2014</a:t>
            </a:r>
            <a:endParaRPr lang="en-US" sz="1400" b="1" dirty="0">
              <a:solidFill>
                <a:schemeClr val="tx1"/>
              </a:solidFill>
              <a:latin typeface="Arial Narrow" pitchFamily="34" charset="0"/>
            </a:endParaRPr>
          </a:p>
        </p:txBody>
      </p:sp>
      <p:graphicFrame>
        <p:nvGraphicFramePr>
          <p:cNvPr id="22" name="Group 37"/>
          <p:cNvGraphicFramePr>
            <a:graphicFrameLocks noGrp="1"/>
          </p:cNvGraphicFramePr>
          <p:nvPr>
            <p:ph sz="half" idx="2"/>
            <p:extLst>
              <p:ext uri="{D42A27DB-BD31-4B8C-83A1-F6EECF244321}">
                <p14:modId xmlns:p14="http://schemas.microsoft.com/office/powerpoint/2010/main" val="2333471510"/>
              </p:ext>
            </p:extLst>
          </p:nvPr>
        </p:nvGraphicFramePr>
        <p:xfrm>
          <a:off x="2152651" y="838200"/>
          <a:ext cx="5543549" cy="895033"/>
        </p:xfrm>
        <a:graphic>
          <a:graphicData uri="http://schemas.openxmlformats.org/drawingml/2006/table">
            <a:tbl>
              <a:tblPr/>
              <a:tblGrid>
                <a:gridCol w="884609"/>
                <a:gridCol w="884609"/>
                <a:gridCol w="884609"/>
                <a:gridCol w="1118072"/>
                <a:gridCol w="1028700"/>
                <a:gridCol w="742950"/>
              </a:tblGrid>
              <a:tr h="568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Active</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r>
                        <a:rPr kumimoji="0" lang="en-US" sz="1400" b="0" i="0" u="sng" strike="noStrike" cap="none" normalizeH="0" baseline="0" dirty="0" smtClean="0">
                          <a:ln>
                            <a:noFill/>
                          </a:ln>
                          <a:solidFill>
                            <a:schemeClr val="tx1"/>
                          </a:solidFill>
                          <a:effectLst/>
                          <a:latin typeface="Arial" charset="0"/>
                          <a:cs typeface="Arial" charset="0"/>
                        </a:rPr>
                        <a:t>Army </a:t>
                      </a:r>
                      <a:endParaRPr kumimoji="0" lang="en-US" sz="1400" b="0" i="0" u="sng"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cs typeface="Arial" charset="0"/>
                        </a:rPr>
                        <a:t>ARNG</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cs typeface="Arial" pitchFamily="34" charset="0"/>
                        </a:rPr>
                        <a:t>USAR</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Retired</a:t>
                      </a:r>
                      <a:r>
                        <a:rPr kumimoji="0" lang="en-US" sz="1400" b="0" i="0" u="sng" strike="noStrike" cap="none" normalizeH="0" baseline="0" dirty="0" smtClean="0">
                          <a:ln>
                            <a:noFill/>
                          </a:ln>
                          <a:solidFill>
                            <a:schemeClr val="tx1"/>
                          </a:solidFill>
                          <a:effectLst/>
                          <a:latin typeface="Arial" charset="0"/>
                          <a:cs typeface="Arial" charset="0"/>
                        </a:rPr>
                        <a:t>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r>
                        <a:rPr kumimoji="0" lang="en-US" sz="1400" b="0" i="0" u="sng" strike="noStrike" cap="none" normalizeH="0" baseline="0" dirty="0" smtClean="0">
                          <a:ln>
                            <a:noFill/>
                          </a:ln>
                          <a:solidFill>
                            <a:schemeClr val="tx1"/>
                          </a:solidFill>
                          <a:effectLst/>
                          <a:latin typeface="Arial" charset="0"/>
                          <a:cs typeface="Arial" charset="0"/>
                        </a:rPr>
                        <a:t>Soldiers</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rPr>
                        <a:t>Surviving </a:t>
                      </a:r>
                      <a:r>
                        <a:rPr kumimoji="0" lang="en-US" sz="1400" b="0" i="0" u="sng" strike="noStrike" cap="none" normalizeH="0" baseline="0" dirty="0" smtClean="0">
                          <a:ln>
                            <a:noFill/>
                          </a:ln>
                          <a:solidFill>
                            <a:schemeClr val="tx1"/>
                          </a:solidFill>
                          <a:effectLst/>
                          <a:latin typeface="+mj-lt"/>
                        </a:rPr>
                        <a:t>Spouses</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mj-lt"/>
                        </a:rPr>
                        <a:t>Total</a:t>
                      </a:r>
                    </a:p>
                  </a:txBody>
                  <a:tcPr marL="68580" marR="68580" marT="34290" marB="34290" anchor="b" horzOverflow="overflow">
                    <a:lnL>
                      <a:noFill/>
                    </a:lnL>
                    <a:lnR>
                      <a:noFill/>
                    </a:lnR>
                    <a:lnT>
                      <a:noFill/>
                    </a:lnT>
                    <a:lnB>
                      <a:noFill/>
                    </a:lnB>
                    <a:lnTlToBr>
                      <a:noFill/>
                    </a:lnTlToBr>
                    <a:lnBlToTr>
                      <a:noFill/>
                    </a:lnBlToTr>
                    <a:noFill/>
                  </a:tcPr>
                </a:tc>
              </a:tr>
              <a:tr h="3269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490,326</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349,042</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198,698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944,793</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rPr>
                        <a:t>249,765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rPr>
                        <a:t>2.23M</a:t>
                      </a:r>
                    </a:p>
                  </a:txBody>
                  <a:tcPr marL="68580" marR="68580" marT="34290" marB="34290" anchor="b" horzOverflow="overflow">
                    <a:lnL>
                      <a:noFill/>
                    </a:lnL>
                    <a:lnR>
                      <a:noFill/>
                    </a:lnR>
                    <a:lnT>
                      <a:noFill/>
                    </a:lnT>
                    <a:lnB>
                      <a:noFill/>
                    </a:lnB>
                    <a:lnTlToBr>
                      <a:noFill/>
                    </a:lnTlToBr>
                    <a:lnBlToTr>
                      <a:noFill/>
                    </a:lnBlToTr>
                    <a:noFill/>
                  </a:tcPr>
                </a:tc>
              </a:tr>
            </a:tbl>
          </a:graphicData>
        </a:graphic>
      </p:graphicFrame>
      <p:sp>
        <p:nvSpPr>
          <p:cNvPr id="23" name="Rectangle 22"/>
          <p:cNvSpPr/>
          <p:nvPr/>
        </p:nvSpPr>
        <p:spPr>
          <a:xfrm>
            <a:off x="838200" y="1246671"/>
            <a:ext cx="982961" cy="461665"/>
          </a:xfrm>
          <a:prstGeom prst="rect">
            <a:avLst/>
          </a:prstGeom>
        </p:spPr>
        <p:txBody>
          <a:bodyPr wrap="none">
            <a:spAutoFit/>
          </a:bodyPr>
          <a:lstStyle/>
          <a:p>
            <a:pPr algn="ctr">
              <a:defRPr/>
            </a:pPr>
            <a:r>
              <a:rPr lang="en-US" sz="1200" b="1" dirty="0" smtClean="0">
                <a:latin typeface="+mj-lt"/>
              </a:rPr>
              <a:t>Army </a:t>
            </a:r>
            <a:endParaRPr lang="en-US" sz="1200" b="1" dirty="0">
              <a:latin typeface="+mj-lt"/>
            </a:endParaRPr>
          </a:p>
          <a:p>
            <a:pPr algn="ctr">
              <a:defRPr/>
            </a:pPr>
            <a:r>
              <a:rPr lang="en-US" sz="1200" b="1" dirty="0" smtClean="0">
                <a:latin typeface="+mj-lt"/>
              </a:rPr>
              <a:t>Population</a:t>
            </a:r>
            <a:endParaRPr lang="en-US" sz="1200" b="1" dirty="0">
              <a:latin typeface="+mj-lt"/>
            </a:endParaRPr>
          </a:p>
        </p:txBody>
      </p:sp>
      <p:sp>
        <p:nvSpPr>
          <p:cNvPr id="19" name="Title 1"/>
          <p:cNvSpPr>
            <a:spLocks noGrp="1"/>
          </p:cNvSpPr>
          <p:nvPr>
            <p:ph type="title"/>
          </p:nvPr>
        </p:nvSpPr>
        <p:spPr bwMode="auto">
          <a:xfrm>
            <a:off x="457200" y="0"/>
            <a:ext cx="8229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i="1" dirty="0" smtClean="0">
                <a:solidFill>
                  <a:schemeClr val="tx1"/>
                </a:solidFill>
                <a:latin typeface="Arial" panose="020B0604020202020204" pitchFamily="34" charset="0"/>
              </a:rPr>
              <a:t>Scope</a:t>
            </a:r>
          </a:p>
        </p:txBody>
      </p:sp>
      <p:sp>
        <p:nvSpPr>
          <p:cNvPr id="20" name="Explosion 2 19"/>
          <p:cNvSpPr/>
          <p:nvPr/>
        </p:nvSpPr>
        <p:spPr>
          <a:xfrm>
            <a:off x="4642892" y="3657601"/>
            <a:ext cx="3205708" cy="1482696"/>
          </a:xfrm>
          <a:prstGeom prst="irregularSeal2">
            <a:avLst/>
          </a:prstGeom>
          <a:solidFill>
            <a:srgbClr val="EABD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latin typeface="Arial Narrow" pitchFamily="34" charset="0"/>
              </a:rPr>
              <a:t>32, 210 Soldiers retired in 2014</a:t>
            </a:r>
            <a:endParaRPr lang="en-US" sz="1400" b="1" dirty="0">
              <a:solidFill>
                <a:schemeClr val="tx1"/>
              </a:solidFill>
              <a:latin typeface="Arial Narrow" pitchFamily="34" charset="0"/>
            </a:endParaRPr>
          </a:p>
        </p:txBody>
      </p:sp>
      <p:sp>
        <p:nvSpPr>
          <p:cNvPr id="2" name="Rectangle 1"/>
          <p:cNvSpPr/>
          <p:nvPr/>
        </p:nvSpPr>
        <p:spPr>
          <a:xfrm>
            <a:off x="1752600" y="3135868"/>
            <a:ext cx="5760936" cy="369332"/>
          </a:xfrm>
          <a:prstGeom prst="rect">
            <a:avLst/>
          </a:prstGeom>
        </p:spPr>
        <p:txBody>
          <a:bodyPr wrap="none">
            <a:spAutoFit/>
          </a:bodyPr>
          <a:lstStyle/>
          <a:p>
            <a:r>
              <a:rPr lang="en-US" b="1" dirty="0" smtClean="0"/>
              <a:t>128,000 </a:t>
            </a:r>
            <a:r>
              <a:rPr lang="en-US" b="1" dirty="0"/>
              <a:t>Soldiers </a:t>
            </a:r>
            <a:r>
              <a:rPr lang="en-US" b="1" dirty="0" smtClean="0"/>
              <a:t>separated from the Army </a:t>
            </a:r>
            <a:r>
              <a:rPr lang="en-US" b="1" dirty="0"/>
              <a:t>in </a:t>
            </a:r>
            <a:r>
              <a:rPr lang="en-US" b="1" dirty="0" smtClean="0"/>
              <a:t>2014</a:t>
            </a:r>
            <a:endParaRPr lang="en-US" b="1" dirty="0"/>
          </a:p>
        </p:txBody>
      </p:sp>
      <p:cxnSp>
        <p:nvCxnSpPr>
          <p:cNvPr id="25" name="Straight Arrow Connector 24"/>
          <p:cNvCxnSpPr>
            <a:stCxn id="27" idx="1"/>
          </p:cNvCxnSpPr>
          <p:nvPr/>
        </p:nvCxnSpPr>
        <p:spPr bwMode="auto">
          <a:xfrm flipH="1">
            <a:off x="2658302" y="2093426"/>
            <a:ext cx="808796" cy="98704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7" name="Right Brace 26"/>
          <p:cNvSpPr/>
          <p:nvPr/>
        </p:nvSpPr>
        <p:spPr bwMode="auto">
          <a:xfrm rot="5400000">
            <a:off x="3314699" y="683726"/>
            <a:ext cx="304799" cy="2514601"/>
          </a:xfrm>
          <a:prstGeom prst="rightBrac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1450249" y="5881381"/>
            <a:ext cx="6378734" cy="369332"/>
          </a:xfrm>
          <a:prstGeom prst="rect">
            <a:avLst/>
          </a:prstGeom>
          <a:noFill/>
        </p:spPr>
        <p:txBody>
          <a:bodyPr wrap="none" rtlCol="0">
            <a:spAutoFit/>
          </a:bodyPr>
          <a:lstStyle/>
          <a:p>
            <a:r>
              <a:rPr lang="en-US" i="1" dirty="0" smtClean="0"/>
              <a:t>Credentialing, Career Skills Programs and Student Veterans</a:t>
            </a:r>
            <a:endParaRPr lang="en-US" i="1" dirty="0"/>
          </a:p>
        </p:txBody>
      </p:sp>
    </p:spTree>
    <p:extLst>
      <p:ext uri="{BB962C8B-B14F-4D97-AF65-F5344CB8AC3E}">
        <p14:creationId xmlns:p14="http://schemas.microsoft.com/office/powerpoint/2010/main" val="1267346518"/>
      </p:ext>
    </p:extLst>
  </p:cSld>
  <p:clrMapOvr>
    <a:masterClrMapping/>
  </p:clrMapOvr>
  <p:transition>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228600" y="-122238"/>
            <a:ext cx="86868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800" b="1" smtClean="0">
                <a:solidFill>
                  <a:schemeClr val="tx1"/>
                </a:solidFill>
                <a:latin typeface="Arial" panose="020B0604020202020204" pitchFamily="34" charset="0"/>
              </a:rPr>
              <a:t>Professional Requirements</a:t>
            </a:r>
          </a:p>
        </p:txBody>
      </p:sp>
      <p:sp>
        <p:nvSpPr>
          <p:cNvPr id="22531" name="TextBox 30"/>
          <p:cNvSpPr txBox="1">
            <a:spLocks noChangeArrowheads="1"/>
          </p:cNvSpPr>
          <p:nvPr/>
        </p:nvSpPr>
        <p:spPr bwMode="auto">
          <a:xfrm>
            <a:off x="304800" y="1123950"/>
            <a:ext cx="8534400" cy="5048250"/>
          </a:xfrm>
          <a:prstGeom prst="rect">
            <a:avLst/>
          </a:prstGeom>
          <a:noFill/>
          <a:ln w="9525">
            <a:noFill/>
            <a:miter lim="800000"/>
            <a:headEnd/>
            <a:tailEnd/>
          </a:ln>
        </p:spPr>
        <p:txBody>
          <a:bodyPr>
            <a:spAutoFit/>
          </a:bodyPr>
          <a:lstStyle/>
          <a:p>
            <a:pPr>
              <a:buFont typeface="Arial" charset="0"/>
              <a:buChar char="•"/>
              <a:defRPr/>
            </a:pPr>
            <a:r>
              <a:rPr lang="en-US" sz="2000" dirty="0">
                <a:solidFill>
                  <a:srgbClr val="000000"/>
                </a:solidFill>
                <a:latin typeface="Arial" charset="0"/>
                <a:cs typeface="Arial" charset="0"/>
              </a:rPr>
              <a:t> </a:t>
            </a:r>
            <a:r>
              <a:rPr lang="en-US" sz="2000" b="1" dirty="0">
                <a:solidFill>
                  <a:srgbClr val="000000"/>
                </a:solidFill>
                <a:latin typeface="Arial" charset="0"/>
                <a:cs typeface="Arial" charset="0"/>
              </a:rPr>
              <a:t>Veterans to Work (VOW) Act of 2011; Public Law 112-56</a:t>
            </a:r>
          </a:p>
          <a:p>
            <a:pPr lvl="1">
              <a:buFont typeface="Wingdings" pitchFamily="2" charset="2"/>
              <a:buChar char="Ø"/>
              <a:defRPr/>
            </a:pPr>
            <a:r>
              <a:rPr lang="en-US" sz="1600" dirty="0">
                <a:solidFill>
                  <a:srgbClr val="000000"/>
                </a:solidFill>
                <a:latin typeface="Arial" charset="0"/>
                <a:cs typeface="Arial" charset="0"/>
              </a:rPr>
              <a:t> Changes to Transition Assistance Program  </a:t>
            </a:r>
          </a:p>
          <a:p>
            <a:pPr lvl="1">
              <a:buFont typeface="Wingdings" pitchFamily="2" charset="2"/>
              <a:buChar char="Ø"/>
              <a:defRPr/>
            </a:pPr>
            <a:r>
              <a:rPr lang="en-US" sz="1600" dirty="0">
                <a:solidFill>
                  <a:srgbClr val="000000"/>
                </a:solidFill>
                <a:latin typeface="Arial" charset="0"/>
                <a:cs typeface="Arial" charset="0"/>
              </a:rPr>
              <a:t> ETS = attend Soldier for Life-TAP (ACAP) 365 days prior to ETS date</a:t>
            </a:r>
          </a:p>
          <a:p>
            <a:pPr lvl="1">
              <a:buFont typeface="Wingdings" pitchFamily="2" charset="2"/>
              <a:buChar char="Ø"/>
              <a:defRPr/>
            </a:pPr>
            <a:r>
              <a:rPr lang="en-US" sz="1600" dirty="0">
                <a:solidFill>
                  <a:srgbClr val="000000"/>
                </a:solidFill>
                <a:latin typeface="Arial" charset="0"/>
                <a:cs typeface="Arial" charset="0"/>
              </a:rPr>
              <a:t> Retirement = attend Soldier for Life – TAP 730 days prior to retirement date</a:t>
            </a:r>
          </a:p>
          <a:p>
            <a:pPr lvl="2">
              <a:buFont typeface="Arial" charset="0"/>
              <a:buChar char="•"/>
              <a:defRPr/>
            </a:pPr>
            <a:endParaRPr lang="en-US" sz="2000" dirty="0">
              <a:solidFill>
                <a:srgbClr val="000000"/>
              </a:solidFill>
              <a:latin typeface="Arial" charset="0"/>
              <a:cs typeface="Arial" charset="0"/>
            </a:endParaRPr>
          </a:p>
          <a:p>
            <a:pPr>
              <a:buFont typeface="Arial" charset="0"/>
              <a:buChar char="•"/>
              <a:defRPr/>
            </a:pPr>
            <a:r>
              <a:rPr lang="en-US" sz="2000" dirty="0">
                <a:solidFill>
                  <a:srgbClr val="000000"/>
                </a:solidFill>
                <a:latin typeface="Arial" charset="0"/>
                <a:cs typeface="Arial" charset="0"/>
              </a:rPr>
              <a:t>  </a:t>
            </a:r>
            <a:r>
              <a:rPr lang="en-US" sz="2000" b="1" dirty="0">
                <a:solidFill>
                  <a:srgbClr val="000000"/>
                </a:solidFill>
                <a:latin typeface="Arial" charset="0"/>
                <a:cs typeface="Arial" charset="0"/>
              </a:rPr>
              <a:t>Army Directive 2014-18, Army Career and Alumni Program</a:t>
            </a:r>
          </a:p>
          <a:p>
            <a:pPr lvl="1">
              <a:buFont typeface="Wingdings" pitchFamily="2" charset="2"/>
              <a:buChar char="Ø"/>
              <a:defRPr/>
            </a:pPr>
            <a:r>
              <a:rPr lang="en-US" sz="1600" dirty="0">
                <a:solidFill>
                  <a:srgbClr val="000000"/>
                </a:solidFill>
                <a:latin typeface="Arial" charset="0"/>
                <a:cs typeface="Arial" charset="0"/>
              </a:rPr>
              <a:t> Paragraph 3.a.:  “</a:t>
            </a:r>
            <a:r>
              <a:rPr lang="en-US" sz="1600" u="sng" dirty="0">
                <a:solidFill>
                  <a:srgbClr val="000000"/>
                </a:solidFill>
                <a:latin typeface="Arial" charset="0"/>
                <a:cs typeface="Arial" charset="0"/>
              </a:rPr>
              <a:t>Commanders </a:t>
            </a:r>
            <a:r>
              <a:rPr lang="en-US" sz="1600" dirty="0">
                <a:solidFill>
                  <a:srgbClr val="000000"/>
                </a:solidFill>
                <a:latin typeface="Arial" charset="0"/>
                <a:cs typeface="Arial" charset="0"/>
              </a:rPr>
              <a:t>will ensure that all transitioning Soldiers fully participate and meet all transition requirements.”</a:t>
            </a:r>
          </a:p>
          <a:p>
            <a:pPr>
              <a:buFont typeface="Wingdings" pitchFamily="2" charset="2"/>
              <a:buChar char="Ø"/>
              <a:defRPr/>
            </a:pPr>
            <a:endParaRPr lang="en-US" sz="1600" dirty="0">
              <a:solidFill>
                <a:srgbClr val="000000"/>
              </a:solidFill>
              <a:latin typeface="Arial" charset="0"/>
              <a:cs typeface="Arial" charset="0"/>
            </a:endParaRPr>
          </a:p>
          <a:p>
            <a:pPr>
              <a:buFont typeface="Arial" charset="0"/>
              <a:buChar char="•"/>
              <a:defRPr/>
            </a:pPr>
            <a:r>
              <a:rPr lang="en-US" sz="2000" b="1" dirty="0">
                <a:solidFill>
                  <a:srgbClr val="000000"/>
                </a:solidFill>
                <a:latin typeface="Arial" charset="0"/>
                <a:cs typeface="Arial" charset="0"/>
              </a:rPr>
              <a:t>  </a:t>
            </a:r>
            <a:r>
              <a:rPr lang="en-US" sz="2000" b="1" dirty="0" err="1">
                <a:solidFill>
                  <a:srgbClr val="000000"/>
                </a:solidFill>
                <a:latin typeface="Arial" charset="0"/>
                <a:cs typeface="Arial" charset="0"/>
              </a:rPr>
              <a:t>DoDI</a:t>
            </a:r>
            <a:r>
              <a:rPr lang="en-US" sz="2000" b="1" dirty="0">
                <a:solidFill>
                  <a:srgbClr val="000000"/>
                </a:solidFill>
                <a:latin typeface="Arial" charset="0"/>
                <a:cs typeface="Arial" charset="0"/>
              </a:rPr>
              <a:t> 1322.29:  Job Training, Employment Skills Training, Apprenticeships, and Internships (JTEST-AI) signed 24 Jan 14</a:t>
            </a:r>
          </a:p>
          <a:p>
            <a:pPr marL="0" lvl="2">
              <a:defRPr/>
            </a:pPr>
            <a:endParaRPr lang="en-US" sz="2000" dirty="0">
              <a:solidFill>
                <a:srgbClr val="000000"/>
              </a:solidFill>
              <a:latin typeface="Arial" charset="0"/>
              <a:cs typeface="Arial" charset="0"/>
            </a:endParaRPr>
          </a:p>
          <a:p>
            <a:pPr marL="0" lvl="2">
              <a:buFont typeface="Arial" pitchFamily="34" charset="0"/>
              <a:buChar char="•"/>
              <a:defRPr/>
            </a:pPr>
            <a:r>
              <a:rPr lang="en-US" sz="2000" dirty="0">
                <a:solidFill>
                  <a:srgbClr val="000000"/>
                </a:solidFill>
                <a:latin typeface="Arial" charset="0"/>
                <a:cs typeface="Arial" charset="0"/>
              </a:rPr>
              <a:t> </a:t>
            </a:r>
            <a:r>
              <a:rPr lang="en-US" sz="2000" b="1" dirty="0">
                <a:solidFill>
                  <a:srgbClr val="000000"/>
                </a:solidFill>
                <a:latin typeface="Arial" charset="0"/>
                <a:cs typeface="Arial" charset="0"/>
              </a:rPr>
              <a:t>Army Directive 2015-12 (Implementation Guidance for Credentialing Program and Career Skills Program) </a:t>
            </a:r>
            <a:endParaRPr lang="en-US" sz="1600" b="1" dirty="0">
              <a:solidFill>
                <a:srgbClr val="000000"/>
              </a:solidFill>
              <a:latin typeface="Arial" charset="0"/>
              <a:cs typeface="Arial" charset="0"/>
            </a:endParaRPr>
          </a:p>
          <a:p>
            <a:pPr lvl="1">
              <a:buFont typeface="Wingdings" pitchFamily="2" charset="2"/>
              <a:buChar char="Ø"/>
              <a:defRPr/>
            </a:pPr>
            <a:r>
              <a:rPr lang="en-US" sz="1600" dirty="0">
                <a:solidFill>
                  <a:srgbClr val="000000"/>
                </a:solidFill>
                <a:latin typeface="Arial" charset="0"/>
                <a:cs typeface="Arial" charset="0"/>
              </a:rPr>
              <a:t> Authorizes Soldiers to attend a “career skills program” during last 6 months of service</a:t>
            </a:r>
          </a:p>
          <a:p>
            <a:pPr lvl="1">
              <a:buFont typeface="Wingdings" pitchFamily="2" charset="2"/>
              <a:buChar char="Ø"/>
              <a:defRPr/>
            </a:pPr>
            <a:r>
              <a:rPr lang="en-US" sz="1600" dirty="0">
                <a:solidFill>
                  <a:srgbClr val="000000"/>
                </a:solidFill>
                <a:latin typeface="Arial" charset="0"/>
                <a:cs typeface="Arial" charset="0"/>
              </a:rPr>
              <a:t> Approval is O-5 level commander</a:t>
            </a:r>
          </a:p>
          <a:p>
            <a:pPr marL="800100" lvl="3" indent="-342900">
              <a:buFont typeface="Wingdings" pitchFamily="2" charset="2"/>
              <a:buChar char="Ø"/>
              <a:defRPr/>
            </a:pPr>
            <a:endParaRPr lang="en-US" sz="1600" dirty="0">
              <a:solidFill>
                <a:srgbClr val="000000"/>
              </a:solidFill>
              <a:latin typeface="Arial" charset="0"/>
              <a:cs typeface="Arial" charset="0"/>
            </a:endParaRPr>
          </a:p>
          <a:p>
            <a:pPr>
              <a:defRPr/>
            </a:pP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2207064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55" name="TextBox 6"/>
          <p:cNvSpPr txBox="1">
            <a:spLocks noChangeArrowheads="1"/>
          </p:cNvSpPr>
          <p:nvPr/>
        </p:nvSpPr>
        <p:spPr bwMode="auto">
          <a:xfrm>
            <a:off x="381000" y="914400"/>
            <a:ext cx="8335963"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sz="1600" b="1" dirty="0"/>
              <a:t>Credentialing, Certificates, and Licenses (CCL)</a:t>
            </a:r>
            <a:endParaRPr lang="en-US" altLang="en-US" sz="800" b="1" dirty="0"/>
          </a:p>
          <a:p>
            <a:pPr lvl="1" indent="-112713" eaLnBrk="1" hangingPunct="1">
              <a:spcAft>
                <a:spcPts val="600"/>
              </a:spcAft>
              <a:buFont typeface="Arial" panose="020B0604020202020204" pitchFamily="34" charset="0"/>
              <a:buChar char="•"/>
            </a:pPr>
            <a:r>
              <a:rPr lang="en-US" altLang="en-US" sz="1600" dirty="0"/>
              <a:t> Supports White House “We Can’t Wait” Initiative, Veterans Employment Initiative, and NDAA 2012</a:t>
            </a:r>
          </a:p>
          <a:p>
            <a:pPr lvl="1" indent="-112713" eaLnBrk="1" hangingPunct="1">
              <a:spcAft>
                <a:spcPts val="600"/>
              </a:spcAft>
              <a:buFont typeface="Arial" panose="020B0604020202020204" pitchFamily="34" charset="0"/>
              <a:buChar char="•"/>
            </a:pPr>
            <a:r>
              <a:rPr lang="en-US" sz="1600" dirty="0"/>
              <a:t>Recognizes that a civilian credentialed Soldier is a better trained Soldier and adds value to unit while also making them more employable upon separation</a:t>
            </a:r>
          </a:p>
          <a:p>
            <a:pPr lvl="1" indent="-112713" eaLnBrk="1" hangingPunct="1">
              <a:spcAft>
                <a:spcPts val="600"/>
              </a:spcAft>
              <a:buFont typeface="Arial" panose="020B0604020202020204" pitchFamily="34" charset="0"/>
              <a:buChar char="•"/>
            </a:pPr>
            <a:r>
              <a:rPr lang="en-US" altLang="en-US" sz="1600" dirty="0"/>
              <a:t>Designed to translate military skills into marketable civilian CCLs</a:t>
            </a:r>
          </a:p>
          <a:p>
            <a:pPr marL="796925" lvl="3" indent="-171450" eaLnBrk="1" hangingPunct="1">
              <a:spcAft>
                <a:spcPts val="600"/>
              </a:spcAft>
              <a:buFont typeface="Arial" panose="020B0604020202020204" pitchFamily="34" charset="0"/>
              <a:buChar char="•"/>
            </a:pPr>
            <a:r>
              <a:rPr lang="en-US" altLang="en-US" sz="1600" dirty="0"/>
              <a:t>96 Pilot Programs in 47 MOSs either implemented or planned</a:t>
            </a:r>
          </a:p>
          <a:p>
            <a:pPr marL="796925" lvl="2" indent="-171450" eaLnBrk="1" hangingPunct="1">
              <a:spcAft>
                <a:spcPts val="600"/>
              </a:spcAft>
              <a:buFont typeface="Arial" panose="020B0604020202020204" pitchFamily="34" charset="0"/>
              <a:buChar char="•"/>
            </a:pPr>
            <a:r>
              <a:rPr lang="en-US" altLang="en-US" sz="1600" dirty="0"/>
              <a:t>18,162 Soldiers enrolled in CCL programs, with 15,465 CCLs achieved</a:t>
            </a:r>
          </a:p>
          <a:p>
            <a:pPr marL="457200" lvl="0" indent="-112713">
              <a:spcAft>
                <a:spcPts val="600"/>
              </a:spcAft>
              <a:buFont typeface="Arial" panose="020B0604020202020204" pitchFamily="34" charset="0"/>
              <a:buChar char="•"/>
            </a:pPr>
            <a:r>
              <a:rPr lang="en-US" sz="1600" dirty="0" smtClean="0"/>
              <a:t>Army </a:t>
            </a:r>
            <a:r>
              <a:rPr lang="en-US" sz="1600" dirty="0"/>
              <a:t>policy authorizes up to $800 per year for a Soldier to take a credential or certification exam that relates to their MOS.  </a:t>
            </a:r>
          </a:p>
          <a:p>
            <a:pPr marL="796925" lvl="1" indent="-171450">
              <a:spcAft>
                <a:spcPts val="600"/>
              </a:spcAft>
              <a:buFont typeface="Arial" panose="020B0604020202020204" pitchFamily="34" charset="0"/>
              <a:buChar char="•"/>
            </a:pPr>
            <a:r>
              <a:rPr lang="en-US" sz="1600" dirty="0"/>
              <a:t>Requires at least 1 year remaining on active duty</a:t>
            </a:r>
          </a:p>
          <a:p>
            <a:pPr marL="796925" lvl="1" indent="-171450">
              <a:spcAft>
                <a:spcPts val="600"/>
              </a:spcAft>
              <a:buFont typeface="Arial" panose="020B0604020202020204" pitchFamily="34" charset="0"/>
              <a:buChar char="•"/>
            </a:pPr>
            <a:r>
              <a:rPr lang="en-US" sz="1600" dirty="0"/>
              <a:t>Credentials related to MOS’s can be using the Credentialing Opportunities Online (Army COOL) </a:t>
            </a:r>
            <a:r>
              <a:rPr lang="en-US" sz="1600" dirty="0">
                <a:hlinkClick r:id="rId3"/>
              </a:rPr>
              <a:t>https</a:t>
            </a:r>
            <a:r>
              <a:rPr lang="en-US" u="sng" dirty="0">
                <a:hlinkClick r:id="rId3"/>
              </a:rPr>
              <a:t>://www.cool.army.mil/</a:t>
            </a:r>
            <a:r>
              <a:rPr lang="en-US" dirty="0"/>
              <a:t>   </a:t>
            </a:r>
          </a:p>
          <a:p>
            <a:pPr lvl="1" eaLnBrk="1" hangingPunct="1"/>
            <a:endParaRPr lang="en-US" altLang="en-US" sz="1600" b="1" dirty="0"/>
          </a:p>
        </p:txBody>
      </p:sp>
      <p:sp>
        <p:nvSpPr>
          <p:cNvPr id="6" name="Title 2"/>
          <p:cNvSpPr>
            <a:spLocks noGrp="1"/>
          </p:cNvSpPr>
          <p:nvPr>
            <p:ph type="title" idx="4294967295"/>
          </p:nvPr>
        </p:nvSpPr>
        <p:spPr>
          <a:xfrm>
            <a:off x="457200" y="0"/>
            <a:ext cx="8229600" cy="827088"/>
          </a:xfrm>
          <a:prstGeom prst="rect">
            <a:avLst/>
          </a:prstGeom>
        </p:spPr>
        <p:txBody>
          <a:bodyPr/>
          <a:lstStyle/>
          <a:p>
            <a:pPr>
              <a:tabLst>
                <a:tab pos="3825875" algn="l"/>
              </a:tabLst>
              <a:defRPr/>
            </a:pPr>
            <a:r>
              <a:rPr lang="en-US" altLang="en-US" sz="2400" b="1" dirty="0">
                <a:solidFill>
                  <a:schemeClr val="tx1"/>
                </a:solidFill>
              </a:rPr>
              <a:t>Credentialing, Certificates, and Licenses (CCL)</a:t>
            </a:r>
            <a:br>
              <a:rPr lang="en-US" altLang="en-US" sz="2400" b="1" dirty="0">
                <a:solidFill>
                  <a:schemeClr val="tx1"/>
                </a:solidFill>
              </a:rPr>
            </a:br>
            <a:r>
              <a:rPr lang="en-US" sz="2800" b="1" dirty="0" smtClean="0">
                <a:solidFill>
                  <a:schemeClr val="tx1"/>
                </a:solidFill>
                <a:latin typeface="+mj-lt"/>
              </a:rPr>
              <a:t/>
            </a:r>
            <a:br>
              <a:rPr lang="en-US" sz="2800" b="1" dirty="0" smtClean="0">
                <a:solidFill>
                  <a:schemeClr val="tx1"/>
                </a:solidFill>
                <a:latin typeface="+mj-lt"/>
              </a:rPr>
            </a:br>
            <a:endParaRPr lang="en-US" sz="2800" dirty="0" smtClean="0">
              <a:solidFill>
                <a:srgbClr val="FF0000"/>
              </a:solidFill>
            </a:endParaRPr>
          </a:p>
        </p:txBody>
      </p:sp>
    </p:spTree>
    <p:extLst>
      <p:ext uri="{BB962C8B-B14F-4D97-AF65-F5344CB8AC3E}">
        <p14:creationId xmlns:p14="http://schemas.microsoft.com/office/powerpoint/2010/main" val="13598385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55" name="TextBox 6"/>
          <p:cNvSpPr txBox="1">
            <a:spLocks noChangeArrowheads="1"/>
          </p:cNvSpPr>
          <p:nvPr/>
        </p:nvSpPr>
        <p:spPr bwMode="auto">
          <a:xfrm>
            <a:off x="381000" y="914400"/>
            <a:ext cx="8335963"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1313" lvl="1" indent="-109538" eaLnBrk="1" hangingPunct="1">
              <a:spcAft>
                <a:spcPts val="600"/>
              </a:spcAft>
              <a:buFont typeface="Arial" panose="020B0604020202020204" pitchFamily="34" charset="0"/>
              <a:buChar char="•"/>
            </a:pPr>
            <a:r>
              <a:rPr lang="en-US" altLang="en-US" sz="1600" dirty="0" smtClean="0"/>
              <a:t>Idea is to consolidate </a:t>
            </a:r>
            <a:r>
              <a:rPr lang="en-US" altLang="en-US" sz="1600" dirty="0"/>
              <a:t>200+ TRADOC </a:t>
            </a:r>
            <a:r>
              <a:rPr lang="en-US" altLang="en-US" sz="1600" dirty="0" smtClean="0"/>
              <a:t>education programs under one umbrella; anticipate </a:t>
            </a:r>
            <a:r>
              <a:rPr lang="en-US" altLang="en-US" sz="1600" dirty="0"/>
              <a:t>fully operational by November </a:t>
            </a:r>
            <a:r>
              <a:rPr lang="en-US" altLang="en-US" sz="1600" dirty="0" smtClean="0"/>
              <a:t>2017</a:t>
            </a:r>
          </a:p>
          <a:p>
            <a:pPr marL="341313" lvl="1" indent="-109538" eaLnBrk="1" hangingPunct="1">
              <a:spcAft>
                <a:spcPts val="600"/>
              </a:spcAft>
              <a:buFont typeface="Arial" panose="020B0604020202020204" pitchFamily="34" charset="0"/>
              <a:buChar char="•"/>
            </a:pPr>
            <a:r>
              <a:rPr lang="en-US" sz="1600" dirty="0" smtClean="0"/>
              <a:t> </a:t>
            </a:r>
            <a:r>
              <a:rPr lang="en-US" sz="1600" dirty="0" err="1" smtClean="0"/>
              <a:t>ArmyU</a:t>
            </a:r>
            <a:r>
              <a:rPr lang="en-US" sz="1600" dirty="0" smtClean="0"/>
              <a:t> will work to improve transferability/acceptance of credits earned as Soldiers move from location to location </a:t>
            </a:r>
          </a:p>
          <a:p>
            <a:pPr marL="341313" lvl="1" indent="-109538" eaLnBrk="1" hangingPunct="1">
              <a:spcAft>
                <a:spcPts val="600"/>
              </a:spcAft>
              <a:buFont typeface="Arial" panose="020B0604020202020204" pitchFamily="34" charset="0"/>
              <a:buChar char="•"/>
            </a:pPr>
            <a:r>
              <a:rPr lang="en-US" sz="1600" dirty="0" err="1" smtClean="0"/>
              <a:t>ArmyU</a:t>
            </a:r>
            <a:r>
              <a:rPr lang="en-US" sz="1600" dirty="0" smtClean="0"/>
              <a:t> </a:t>
            </a:r>
            <a:r>
              <a:rPr lang="en-US" sz="1600" dirty="0"/>
              <a:t>seeks to expand accredited college credits for portions </a:t>
            </a:r>
            <a:r>
              <a:rPr lang="en-US" sz="1600"/>
              <a:t>of </a:t>
            </a:r>
            <a:r>
              <a:rPr lang="en-US" sz="1600" smtClean="0"/>
              <a:t>PME offered </a:t>
            </a:r>
            <a:r>
              <a:rPr lang="en-US" sz="1600" dirty="0"/>
              <a:t>throughout the Army's Centers and Schools</a:t>
            </a:r>
          </a:p>
          <a:p>
            <a:pPr marL="341313" indent="-109538">
              <a:spcAft>
                <a:spcPts val="600"/>
              </a:spcAft>
              <a:buFont typeface="Arial" panose="020B0604020202020204" pitchFamily="34" charset="0"/>
              <a:buChar char="•"/>
            </a:pPr>
            <a:r>
              <a:rPr lang="en-US" sz="1600" dirty="0" smtClean="0"/>
              <a:t> </a:t>
            </a:r>
            <a:r>
              <a:rPr lang="en-US" sz="1600" dirty="0" err="1"/>
              <a:t>ArmyU</a:t>
            </a:r>
            <a:r>
              <a:rPr lang="en-US" sz="1600" dirty="0"/>
              <a:t> seeks to develop/adopt additional nationally recognized </a:t>
            </a:r>
            <a:r>
              <a:rPr lang="en-US" sz="1600" dirty="0" smtClean="0"/>
              <a:t>professional certifications </a:t>
            </a:r>
            <a:r>
              <a:rPr lang="en-US" sz="1600" dirty="0"/>
              <a:t>for more of its MOSs</a:t>
            </a:r>
          </a:p>
          <a:p>
            <a:pPr marL="341313" indent="-109538">
              <a:spcAft>
                <a:spcPts val="600"/>
              </a:spcAft>
              <a:buFont typeface="Arial" panose="020B0604020202020204" pitchFamily="34" charset="0"/>
              <a:buChar char="•"/>
            </a:pPr>
            <a:r>
              <a:rPr lang="en-US" sz="1600" dirty="0" err="1" smtClean="0"/>
              <a:t>ArmyU</a:t>
            </a:r>
            <a:r>
              <a:rPr lang="en-US" sz="1600" dirty="0" smtClean="0"/>
              <a:t> </a:t>
            </a:r>
            <a:r>
              <a:rPr lang="en-US" sz="1600" dirty="0"/>
              <a:t>seeks to improve state/regional reciprocity of Soldiers' credentials</a:t>
            </a:r>
          </a:p>
          <a:p>
            <a:pPr marL="341313" indent="-109538">
              <a:spcAft>
                <a:spcPts val="600"/>
              </a:spcAft>
              <a:buFont typeface="Arial" panose="020B0604020202020204" pitchFamily="34" charset="0"/>
              <a:buChar char="•"/>
            </a:pPr>
            <a:r>
              <a:rPr lang="en-US" sz="1600" dirty="0" err="1" smtClean="0"/>
              <a:t>ArmyU</a:t>
            </a:r>
            <a:r>
              <a:rPr lang="en-US" sz="1600" dirty="0" smtClean="0"/>
              <a:t> </a:t>
            </a:r>
            <a:r>
              <a:rPr lang="en-US" sz="1600" dirty="0"/>
              <a:t>seeks to expand partnerships and collaboration with </a:t>
            </a:r>
            <a:r>
              <a:rPr lang="en-US" sz="1600" dirty="0" smtClean="0"/>
              <a:t>civilian post-secondary </a:t>
            </a:r>
            <a:r>
              <a:rPr lang="en-US" sz="1600" dirty="0"/>
              <a:t>education institutions (research, degree programs</a:t>
            </a:r>
            <a:r>
              <a:rPr lang="en-US" sz="1600" dirty="0" smtClean="0"/>
              <a:t>), businesses </a:t>
            </a:r>
            <a:r>
              <a:rPr lang="en-US" sz="1600" dirty="0"/>
              <a:t>and industry (training with industry, technical certifications</a:t>
            </a:r>
            <a:r>
              <a:rPr lang="en-US" sz="1600" dirty="0" smtClean="0"/>
              <a:t>, etc</a:t>
            </a:r>
            <a:r>
              <a:rPr lang="en-US" sz="1600" dirty="0"/>
              <a:t>.)</a:t>
            </a:r>
          </a:p>
          <a:p>
            <a:pPr marL="341313" indent="-109538">
              <a:spcAft>
                <a:spcPts val="600"/>
              </a:spcAft>
              <a:buFont typeface="Arial" panose="020B0604020202020204" pitchFamily="34" charset="0"/>
              <a:buChar char="•"/>
            </a:pPr>
            <a:r>
              <a:rPr lang="en-US" sz="1600" dirty="0" smtClean="0"/>
              <a:t>We </a:t>
            </a:r>
            <a:r>
              <a:rPr lang="en-US" sz="1600" dirty="0"/>
              <a:t>believe professional certification and post-secondary degrees will </a:t>
            </a:r>
            <a:r>
              <a:rPr lang="en-US" sz="1600" dirty="0" smtClean="0"/>
              <a:t>help showcase </a:t>
            </a:r>
            <a:r>
              <a:rPr lang="en-US" sz="1600" dirty="0"/>
              <a:t>our Soldiers as the professionals they are and will help to </a:t>
            </a:r>
            <a:r>
              <a:rPr lang="en-US" sz="1600" dirty="0" smtClean="0"/>
              <a:t>build competence</a:t>
            </a:r>
            <a:r>
              <a:rPr lang="en-US" sz="1600" dirty="0"/>
              <a:t>, character, and commitment</a:t>
            </a:r>
          </a:p>
          <a:p>
            <a:pPr marL="341313" indent="-109538">
              <a:spcAft>
                <a:spcPts val="600"/>
              </a:spcAft>
              <a:buFont typeface="Arial" panose="020B0604020202020204" pitchFamily="34" charset="0"/>
              <a:buChar char="•"/>
            </a:pPr>
            <a:r>
              <a:rPr lang="en-US" sz="1600" dirty="0" smtClean="0"/>
              <a:t>Once </a:t>
            </a:r>
            <a:r>
              <a:rPr lang="en-US" sz="1600" dirty="0"/>
              <a:t>Soldiers reach the ends of their careers in the Army, </a:t>
            </a:r>
            <a:r>
              <a:rPr lang="en-US" sz="1600" dirty="0" smtClean="0"/>
              <a:t>the certifications </a:t>
            </a:r>
            <a:r>
              <a:rPr lang="en-US" sz="1600" dirty="0"/>
              <a:t>and degrees they earned while serving will be beneficial </a:t>
            </a:r>
            <a:r>
              <a:rPr lang="en-US" sz="1600" dirty="0" smtClean="0"/>
              <a:t>to them as they transition into civilian careers and continue to contribute to the </a:t>
            </a:r>
            <a:r>
              <a:rPr lang="en-US" sz="1600" dirty="0"/>
              <a:t>betterment of our Nation</a:t>
            </a:r>
          </a:p>
          <a:p>
            <a:pPr marL="628650" lvl="1" indent="-171450" eaLnBrk="1" hangingPunct="1">
              <a:spcAft>
                <a:spcPts val="600"/>
              </a:spcAft>
              <a:buFont typeface="Arial" panose="020B0604020202020204" pitchFamily="34" charset="0"/>
              <a:buChar char="•"/>
            </a:pPr>
            <a:endParaRPr lang="en-US" altLang="en-US" sz="1600" b="1" dirty="0"/>
          </a:p>
        </p:txBody>
      </p:sp>
      <p:sp>
        <p:nvSpPr>
          <p:cNvPr id="6" name="Title 2"/>
          <p:cNvSpPr>
            <a:spLocks noGrp="1"/>
          </p:cNvSpPr>
          <p:nvPr>
            <p:ph type="title" idx="4294967295"/>
          </p:nvPr>
        </p:nvSpPr>
        <p:spPr>
          <a:xfrm>
            <a:off x="457200" y="0"/>
            <a:ext cx="8229600" cy="827088"/>
          </a:xfrm>
          <a:prstGeom prst="rect">
            <a:avLst/>
          </a:prstGeom>
        </p:spPr>
        <p:txBody>
          <a:bodyPr/>
          <a:lstStyle/>
          <a:p>
            <a:pPr>
              <a:tabLst>
                <a:tab pos="3825875" algn="l"/>
              </a:tabLst>
              <a:defRPr/>
            </a:pPr>
            <a:r>
              <a:rPr lang="en-US" sz="2800" b="1" dirty="0" smtClean="0">
                <a:solidFill>
                  <a:schemeClr val="tx1"/>
                </a:solidFill>
                <a:latin typeface="+mj-lt"/>
              </a:rPr>
              <a:t>Army University Initiative</a:t>
            </a:r>
            <a:br>
              <a:rPr lang="en-US" sz="2800" b="1" dirty="0" smtClean="0">
                <a:solidFill>
                  <a:schemeClr val="tx1"/>
                </a:solidFill>
                <a:latin typeface="+mj-lt"/>
              </a:rPr>
            </a:br>
            <a:endParaRPr lang="en-US" sz="2800" dirty="0" smtClean="0">
              <a:solidFill>
                <a:srgbClr val="FF0000"/>
              </a:solidFill>
            </a:endParaRPr>
          </a:p>
        </p:txBody>
      </p:sp>
    </p:spTree>
    <p:extLst>
      <p:ext uri="{BB962C8B-B14F-4D97-AF65-F5344CB8AC3E}">
        <p14:creationId xmlns:p14="http://schemas.microsoft.com/office/powerpoint/2010/main" val="24850377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884238"/>
            <a:ext cx="8229600" cy="5440362"/>
          </a:xfrm>
        </p:spPr>
        <p:txBody>
          <a:bodyPr/>
          <a:lstStyle/>
          <a:p>
            <a:pPr marL="288925" lvl="1" indent="-288925" eaLnBrk="1" hangingPunct="1">
              <a:spcAft>
                <a:spcPts val="800"/>
              </a:spcAft>
              <a:buFont typeface="Arial" panose="020B0604020202020204" pitchFamily="34" charset="0"/>
              <a:buChar char="•"/>
            </a:pPr>
            <a:r>
              <a:rPr lang="en-US" altLang="en-US" sz="1600" dirty="0"/>
              <a:t>Partnerships with private industry and labor unions to train transitioning Soldiers for immediate high-skill job placement </a:t>
            </a:r>
          </a:p>
          <a:p>
            <a:pPr marL="288925" lvl="1" indent="-288925" eaLnBrk="1" hangingPunct="1">
              <a:spcAft>
                <a:spcPts val="800"/>
              </a:spcAft>
              <a:buFont typeface="Arial" panose="020B0604020202020204" pitchFamily="34" charset="0"/>
              <a:buChar char="•"/>
            </a:pPr>
            <a:r>
              <a:rPr lang="en-US" altLang="en-US" sz="1600" dirty="0" smtClean="0"/>
              <a:t>Authorizes </a:t>
            </a:r>
            <a:r>
              <a:rPr lang="en-US" altLang="en-US" sz="1600" dirty="0"/>
              <a:t>Soldiers within 180 days of separation to participate in apprenticeship and on-the-job-training a “career skills program</a:t>
            </a:r>
            <a:r>
              <a:rPr lang="en-US" altLang="en-US" sz="1600" dirty="0" smtClean="0"/>
              <a:t>”; approval </a:t>
            </a:r>
            <a:r>
              <a:rPr lang="en-US" altLang="en-US" sz="1600" dirty="0"/>
              <a:t>is at the O5 Level</a:t>
            </a:r>
          </a:p>
          <a:p>
            <a:pPr marL="288925" lvl="1" indent="-288925">
              <a:spcBef>
                <a:spcPts val="0"/>
              </a:spcBef>
              <a:spcAft>
                <a:spcPts val="800"/>
              </a:spcAft>
              <a:buFont typeface="Arial" panose="020B0604020202020204" pitchFamily="34" charset="0"/>
              <a:buChar char="•"/>
            </a:pPr>
            <a:r>
              <a:rPr lang="en-US" altLang="en-US" sz="1600" dirty="0" smtClean="0">
                <a:solidFill>
                  <a:srgbClr val="000000"/>
                </a:solidFill>
              </a:rPr>
              <a:t>Supports Army </a:t>
            </a:r>
            <a:r>
              <a:rPr lang="en-US" altLang="en-US" sz="1600" dirty="0">
                <a:solidFill>
                  <a:srgbClr val="000000"/>
                </a:solidFill>
              </a:rPr>
              <a:t>Directive 2015-12 (Implementation Guidance for Credentialing Program and Career Skills Program, MAR 15) </a:t>
            </a:r>
            <a:endParaRPr lang="en-US" altLang="en-US" sz="1600" dirty="0" smtClean="0">
              <a:solidFill>
                <a:srgbClr val="000000"/>
              </a:solidFill>
            </a:endParaRPr>
          </a:p>
          <a:p>
            <a:pPr marL="288925" lvl="1" indent="-288925">
              <a:spcBef>
                <a:spcPts val="0"/>
              </a:spcBef>
              <a:spcAft>
                <a:spcPts val="800"/>
              </a:spcAft>
              <a:buFont typeface="Arial" panose="020B0604020202020204" pitchFamily="34" charset="0"/>
              <a:buChar char="•"/>
            </a:pPr>
            <a:r>
              <a:rPr lang="en-US" sz="1600" dirty="0" smtClean="0">
                <a:cs typeface="Arial" panose="020B0604020202020204" pitchFamily="34" charset="0"/>
              </a:rPr>
              <a:t>Reduces/avoids Unemployment Compensation </a:t>
            </a:r>
            <a:r>
              <a:rPr lang="en-US" sz="1600" dirty="0">
                <a:cs typeface="Arial" panose="020B0604020202020204" pitchFamily="34" charset="0"/>
              </a:rPr>
              <a:t>costs </a:t>
            </a:r>
            <a:r>
              <a:rPr lang="en-US" sz="1600" dirty="0" smtClean="0">
                <a:cs typeface="Arial" panose="020B0604020202020204" pitchFamily="34" charset="0"/>
              </a:rPr>
              <a:t>(high </a:t>
            </a:r>
            <a:r>
              <a:rPr lang="en-US" sz="1600" dirty="0">
                <a:cs typeface="Arial" panose="020B0604020202020204" pitchFamily="34" charset="0"/>
              </a:rPr>
              <a:t>job placement </a:t>
            </a:r>
            <a:r>
              <a:rPr lang="en-US" sz="1600" dirty="0" smtClean="0">
                <a:cs typeface="Arial" panose="020B0604020202020204" pitchFamily="34" charset="0"/>
              </a:rPr>
              <a:t>rates to date)</a:t>
            </a:r>
            <a:endParaRPr lang="en-US" sz="1600" dirty="0">
              <a:cs typeface="Arial" panose="020B0604020202020204" pitchFamily="34" charset="0"/>
            </a:endParaRPr>
          </a:p>
          <a:p>
            <a:pPr marL="288925" indent="-288925">
              <a:spcBef>
                <a:spcPts val="0"/>
              </a:spcBef>
              <a:spcAft>
                <a:spcPts val="800"/>
              </a:spcAft>
              <a:buFont typeface="Arial" panose="020B0604020202020204" pitchFamily="34" charset="0"/>
              <a:buChar char="•"/>
            </a:pPr>
            <a:r>
              <a:rPr lang="en-US" sz="1600" dirty="0" smtClean="0">
                <a:cs typeface="Arial" panose="020B0604020202020204" pitchFamily="34" charset="0"/>
              </a:rPr>
              <a:t>Unique </a:t>
            </a:r>
            <a:r>
              <a:rPr lang="en-US" sz="1600" dirty="0">
                <a:cs typeface="Arial" panose="020B0604020202020204" pitchFamily="34" charset="0"/>
              </a:rPr>
              <a:t>CSP industries include: automotive; welding, HVAC/R; truck driving; sprinkler fitter fire suppression; solar energy; communications; human resources; information technology; industrial applications; and manufacturing.</a:t>
            </a:r>
          </a:p>
          <a:p>
            <a:pPr marL="288925" indent="-288925">
              <a:spcBef>
                <a:spcPts val="0"/>
              </a:spcBef>
              <a:spcAft>
                <a:spcPts val="800"/>
              </a:spcAft>
            </a:pPr>
            <a:r>
              <a:rPr lang="en-US" altLang="en-US" sz="1600" dirty="0" smtClean="0"/>
              <a:t>CSPs include:  Apprenticeships, On-the-Job Training, Job Shadowing, Employment Skills Training, and Internships</a:t>
            </a:r>
          </a:p>
          <a:p>
            <a:pPr marL="288925" indent="-288925">
              <a:spcBef>
                <a:spcPts val="0"/>
              </a:spcBef>
              <a:spcAft>
                <a:spcPts val="800"/>
              </a:spcAft>
            </a:pPr>
            <a:r>
              <a:rPr lang="en-US" altLang="en-US" sz="1600" dirty="0" smtClean="0"/>
              <a:t>Industry partnerships are key to success CSPs.  </a:t>
            </a:r>
            <a:r>
              <a:rPr lang="en-US" altLang="en-US" sz="1600" dirty="0" smtClean="0">
                <a:solidFill>
                  <a:srgbClr val="C00000"/>
                </a:solidFill>
              </a:rPr>
              <a:t>ABF Freight (ABF) vignette</a:t>
            </a:r>
          </a:p>
          <a:p>
            <a:pPr marL="288925" lvl="1" indent="-288925">
              <a:spcBef>
                <a:spcPts val="0"/>
              </a:spcBef>
              <a:spcAft>
                <a:spcPts val="800"/>
              </a:spcAft>
              <a:buFont typeface="Arial" panose="020B0604020202020204" pitchFamily="34" charset="0"/>
              <a:buChar char="•"/>
            </a:pPr>
            <a:r>
              <a:rPr lang="en-US" altLang="en-US" sz="1600" dirty="0" smtClean="0"/>
              <a:t>Over 98 CSP classes conducted between 1 Oct 2013 to 1 Aug 2015 across 15 installations</a:t>
            </a:r>
          </a:p>
          <a:p>
            <a:pPr marL="288925" indent="-288925">
              <a:spcBef>
                <a:spcPts val="0"/>
              </a:spcBef>
              <a:spcAft>
                <a:spcPts val="800"/>
              </a:spcAft>
            </a:pPr>
            <a:r>
              <a:rPr lang="en-US" altLang="en-US" sz="1600" dirty="0" smtClean="0"/>
              <a:t>CSPs are optional based on the needs of the local Soldier population and the mission requirements as prescribed by the installation commander.</a:t>
            </a:r>
          </a:p>
          <a:p>
            <a:endParaRPr lang="en-US" altLang="en-US" sz="1600" dirty="0" smtClean="0"/>
          </a:p>
        </p:txBody>
      </p:sp>
      <p:sp>
        <p:nvSpPr>
          <p:cNvPr id="4" name="Slide Number Placeholder 3"/>
          <p:cNvSpPr>
            <a:spLocks noGrp="1"/>
          </p:cNvSpPr>
          <p:nvPr>
            <p:ph type="sldNum" sz="quarter" idx="4294967295"/>
          </p:nvPr>
        </p:nvSpPr>
        <p:spPr>
          <a:xfrm>
            <a:off x="6553200" y="6446838"/>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089E40-7F1A-4D4F-878D-4729BD173F10}"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
        <p:nvSpPr>
          <p:cNvPr id="4100" name="Title 1"/>
          <p:cNvSpPr>
            <a:spLocks noGrp="1"/>
          </p:cNvSpPr>
          <p:nvPr>
            <p:ph type="title"/>
          </p:nvPr>
        </p:nvSpPr>
        <p:spPr>
          <a:xfrm>
            <a:off x="1371600" y="0"/>
            <a:ext cx="6477000" cy="609600"/>
          </a:xfrm>
        </p:spPr>
        <p:txBody>
          <a:bodyPr/>
          <a:lstStyle/>
          <a:p>
            <a:r>
              <a:rPr lang="en-US" altLang="en-US" sz="2800" dirty="0" smtClean="0"/>
              <a:t>Career Skills Program</a:t>
            </a:r>
          </a:p>
        </p:txBody>
      </p:sp>
    </p:spTree>
    <p:extLst>
      <p:ext uri="{BB962C8B-B14F-4D97-AF65-F5344CB8AC3E}">
        <p14:creationId xmlns:p14="http://schemas.microsoft.com/office/powerpoint/2010/main" val="115610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04775"/>
            <a:ext cx="184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75" name="Slide Number Placeholder 12"/>
          <p:cNvSpPr txBox="1">
            <a:spLocks/>
          </p:cNvSpPr>
          <p:nvPr/>
        </p:nvSpPr>
        <p:spPr bwMode="auto">
          <a:xfrm>
            <a:off x="7042150" y="65547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sz="1000" b="1">
              <a:solidFill>
                <a:srgbClr val="898989"/>
              </a:solidFill>
              <a:latin typeface="Calibri" panose="020F0502020204030204" pitchFamily="34" charset="0"/>
            </a:endParaRPr>
          </a:p>
        </p:txBody>
      </p:sp>
      <p:sp>
        <p:nvSpPr>
          <p:cNvPr id="3076" name="TextBox 14"/>
          <p:cNvSpPr txBox="1">
            <a:spLocks noChangeArrowheads="1"/>
          </p:cNvSpPr>
          <p:nvPr/>
        </p:nvSpPr>
        <p:spPr bwMode="auto">
          <a:xfrm>
            <a:off x="4089400" y="6669088"/>
            <a:ext cx="93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00B050"/>
                </a:solidFill>
                <a:latin typeface="Calibri" panose="020F0502020204030204" pitchFamily="34" charset="0"/>
              </a:rPr>
              <a:t>Unclassified</a:t>
            </a:r>
          </a:p>
        </p:txBody>
      </p:sp>
      <p:sp>
        <p:nvSpPr>
          <p:cNvPr id="3077" name="Title 1"/>
          <p:cNvSpPr>
            <a:spLocks noGrp="1"/>
          </p:cNvSpPr>
          <p:nvPr>
            <p:ph type="title"/>
          </p:nvPr>
        </p:nvSpPr>
        <p:spPr>
          <a:xfrm>
            <a:off x="609600" y="-65088"/>
            <a:ext cx="8229600" cy="731838"/>
          </a:xfrm>
        </p:spPr>
        <p:txBody>
          <a:bodyPr/>
          <a:lstStyle/>
          <a:p>
            <a:pPr eaLnBrk="1" hangingPunct="1"/>
            <a:r>
              <a:rPr lang="en-US" altLang="en-US" sz="2800" b="1" i="1" dirty="0" smtClean="0"/>
              <a:t>Local CSP Programs</a:t>
            </a:r>
          </a:p>
        </p:txBody>
      </p:sp>
      <p:pic>
        <p:nvPicPr>
          <p:cNvPr id="3078" name="Picture 15" descr="Blank_map_of_the_United_States.png"/>
          <p:cNvPicPr>
            <a:picLocks noChangeAspect="1"/>
          </p:cNvPicPr>
          <p:nvPr/>
        </p:nvPicPr>
        <p:blipFill>
          <a:blip r:embed="rId3">
            <a:extLst>
              <a:ext uri="{28A0092B-C50C-407E-A947-70E740481C1C}">
                <a14:useLocalDpi xmlns:a14="http://schemas.microsoft.com/office/drawing/2010/main" val="0"/>
              </a:ext>
            </a:extLst>
          </a:blip>
          <a:srcRect t="3600"/>
          <a:stretch>
            <a:fillRect/>
          </a:stretch>
        </p:blipFill>
        <p:spPr bwMode="auto">
          <a:xfrm>
            <a:off x="838200" y="1066800"/>
            <a:ext cx="7478713"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Oval 26"/>
          <p:cNvSpPr>
            <a:spLocks noChangeArrowheads="1"/>
          </p:cNvSpPr>
          <p:nvPr/>
        </p:nvSpPr>
        <p:spPr bwMode="auto">
          <a:xfrm>
            <a:off x="1524000" y="12192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0" name="Oval 32"/>
          <p:cNvSpPr>
            <a:spLocks noChangeArrowheads="1"/>
          </p:cNvSpPr>
          <p:nvPr/>
        </p:nvSpPr>
        <p:spPr bwMode="auto">
          <a:xfrm>
            <a:off x="6629400" y="41148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1" name="Oval 39"/>
          <p:cNvSpPr>
            <a:spLocks noChangeArrowheads="1"/>
          </p:cNvSpPr>
          <p:nvPr/>
        </p:nvSpPr>
        <p:spPr bwMode="auto">
          <a:xfrm>
            <a:off x="7162800" y="20574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2" name="Oval 56"/>
          <p:cNvSpPr>
            <a:spLocks noChangeArrowheads="1"/>
          </p:cNvSpPr>
          <p:nvPr/>
        </p:nvSpPr>
        <p:spPr bwMode="auto">
          <a:xfrm>
            <a:off x="4421188" y="32004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3" name="Oval 68"/>
          <p:cNvSpPr>
            <a:spLocks noChangeArrowheads="1"/>
          </p:cNvSpPr>
          <p:nvPr/>
        </p:nvSpPr>
        <p:spPr bwMode="auto">
          <a:xfrm>
            <a:off x="4343400" y="45720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4" name="Oval 86"/>
          <p:cNvSpPr>
            <a:spLocks noChangeArrowheads="1"/>
          </p:cNvSpPr>
          <p:nvPr/>
        </p:nvSpPr>
        <p:spPr bwMode="auto">
          <a:xfrm>
            <a:off x="6356350" y="42672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5" name="Oval 87"/>
          <p:cNvSpPr>
            <a:spLocks noChangeArrowheads="1"/>
          </p:cNvSpPr>
          <p:nvPr/>
        </p:nvSpPr>
        <p:spPr bwMode="auto">
          <a:xfrm>
            <a:off x="7086600" y="37338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86" name="Rectangular Callout 92"/>
          <p:cNvSpPr>
            <a:spLocks noChangeArrowheads="1"/>
          </p:cNvSpPr>
          <p:nvPr/>
        </p:nvSpPr>
        <p:spPr bwMode="auto">
          <a:xfrm>
            <a:off x="6477000" y="1524000"/>
            <a:ext cx="1295400" cy="381000"/>
          </a:xfrm>
          <a:prstGeom prst="wedgeRectCallout">
            <a:avLst>
              <a:gd name="adj1" fmla="val 5537"/>
              <a:gd name="adj2" fmla="val 87319"/>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Drum, NY</a:t>
            </a:r>
          </a:p>
          <a:p>
            <a:pPr eaLnBrk="1" hangingPunct="1"/>
            <a:r>
              <a:rPr lang="en-US" altLang="en-US" sz="1000" b="1" dirty="0">
                <a:latin typeface="Calibri" panose="020F0502020204030204" pitchFamily="34" charset="0"/>
              </a:rPr>
              <a:t>CDL</a:t>
            </a:r>
          </a:p>
        </p:txBody>
      </p:sp>
      <p:sp>
        <p:nvSpPr>
          <p:cNvPr id="3087" name="Rectangular Callout 96"/>
          <p:cNvSpPr>
            <a:spLocks noChangeArrowheads="1"/>
          </p:cNvSpPr>
          <p:nvPr/>
        </p:nvSpPr>
        <p:spPr bwMode="auto">
          <a:xfrm>
            <a:off x="3962400" y="762000"/>
            <a:ext cx="1371600" cy="533400"/>
          </a:xfrm>
          <a:prstGeom prst="wedgeRectCallout">
            <a:avLst>
              <a:gd name="adj1" fmla="val -15398"/>
              <a:gd name="adj2" fmla="val 405560"/>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Riley, KS</a:t>
            </a:r>
          </a:p>
          <a:p>
            <a:pPr eaLnBrk="1" hangingPunct="1"/>
            <a:r>
              <a:rPr lang="en-US" altLang="en-US" sz="1000" b="1" dirty="0">
                <a:latin typeface="Calibri" panose="020F0502020204030204" pitchFamily="34" charset="0"/>
              </a:rPr>
              <a:t>CDL</a:t>
            </a:r>
          </a:p>
          <a:p>
            <a:pPr eaLnBrk="1" hangingPunct="1"/>
            <a:r>
              <a:rPr lang="en-US" altLang="en-US" sz="1000" b="1" dirty="0">
                <a:latin typeface="Calibri" panose="020F0502020204030204" pitchFamily="34" charset="0"/>
              </a:rPr>
              <a:t>Law Enforcement</a:t>
            </a:r>
          </a:p>
        </p:txBody>
      </p:sp>
      <p:sp>
        <p:nvSpPr>
          <p:cNvPr id="3088" name="Rectangular Callout 102"/>
          <p:cNvSpPr>
            <a:spLocks noChangeArrowheads="1"/>
          </p:cNvSpPr>
          <p:nvPr/>
        </p:nvSpPr>
        <p:spPr bwMode="auto">
          <a:xfrm>
            <a:off x="6781800" y="5791200"/>
            <a:ext cx="1524000" cy="381000"/>
          </a:xfrm>
          <a:prstGeom prst="wedgeRectCallout">
            <a:avLst>
              <a:gd name="adj1" fmla="val -76810"/>
              <a:gd name="adj2" fmla="val -426620"/>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Benning, GA</a:t>
            </a:r>
          </a:p>
          <a:p>
            <a:pPr eaLnBrk="1" hangingPunct="1"/>
            <a:r>
              <a:rPr lang="en-US" altLang="en-US" sz="1000" b="1" dirty="0">
                <a:latin typeface="Calibri" panose="020F0502020204030204" pitchFamily="34" charset="0"/>
              </a:rPr>
              <a:t>CDL</a:t>
            </a:r>
          </a:p>
        </p:txBody>
      </p:sp>
      <p:grpSp>
        <p:nvGrpSpPr>
          <p:cNvPr id="3089" name="Group 104"/>
          <p:cNvGrpSpPr>
            <a:grpSpLocks/>
          </p:cNvGrpSpPr>
          <p:nvPr/>
        </p:nvGrpSpPr>
        <p:grpSpPr bwMode="auto">
          <a:xfrm>
            <a:off x="76200" y="1219200"/>
            <a:ext cx="990600" cy="1219200"/>
            <a:chOff x="5593089" y="1295400"/>
            <a:chExt cx="1188722" cy="1828800"/>
          </a:xfrm>
          <a:solidFill>
            <a:srgbClr val="FFFF99"/>
          </a:solidFill>
        </p:grpSpPr>
        <p:sp>
          <p:nvSpPr>
            <p:cNvPr id="3111" name="Rectangular Callout 105"/>
            <p:cNvSpPr>
              <a:spLocks noChangeArrowheads="1"/>
            </p:cNvSpPr>
            <p:nvPr/>
          </p:nvSpPr>
          <p:spPr bwMode="auto">
            <a:xfrm>
              <a:off x="5593089" y="1295400"/>
              <a:ext cx="1188722" cy="1828800"/>
            </a:xfrm>
            <a:prstGeom prst="wedgeRectCallout">
              <a:avLst>
                <a:gd name="adj1" fmla="val 99407"/>
                <a:gd name="adj2" fmla="val -45759"/>
              </a:avLst>
            </a:prstGeom>
            <a:grp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latin typeface="Calibri" panose="020F0502020204030204" pitchFamily="34" charset="0"/>
              </a:endParaRPr>
            </a:p>
          </p:txBody>
        </p:sp>
        <p:sp>
          <p:nvSpPr>
            <p:cNvPr id="3112" name="TextBox 106"/>
            <p:cNvSpPr txBox="1">
              <a:spLocks noChangeArrowheads="1"/>
            </p:cNvSpPr>
            <p:nvPr/>
          </p:nvSpPr>
          <p:spPr bwMode="auto">
            <a:xfrm>
              <a:off x="5641621" y="1369873"/>
              <a:ext cx="983348" cy="1754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JBLM, WA</a:t>
              </a:r>
            </a:p>
            <a:p>
              <a:pPr eaLnBrk="1" hangingPunct="1"/>
              <a:r>
                <a:rPr lang="en-US" altLang="en-US" sz="1000" b="1" dirty="0">
                  <a:latin typeface="Calibri" panose="020F0502020204030204" pitchFamily="34" charset="0"/>
                </a:rPr>
                <a:t>Piping</a:t>
              </a:r>
            </a:p>
            <a:p>
              <a:pPr eaLnBrk="1" hangingPunct="1"/>
              <a:r>
                <a:rPr lang="en-US" altLang="en-US" sz="1000" b="1" dirty="0">
                  <a:latin typeface="Calibri" panose="020F0502020204030204" pitchFamily="34" charset="0"/>
                </a:rPr>
                <a:t>Welding</a:t>
              </a:r>
            </a:p>
            <a:p>
              <a:pPr eaLnBrk="1" hangingPunct="1"/>
              <a:r>
                <a:rPr lang="en-US" altLang="en-US" sz="1000" b="1" dirty="0">
                  <a:latin typeface="Calibri" panose="020F0502020204030204" pitchFamily="34" charset="0"/>
                </a:rPr>
                <a:t> HVAC</a:t>
              </a:r>
            </a:p>
            <a:p>
              <a:pPr eaLnBrk="1" hangingPunct="1"/>
              <a:r>
                <a:rPr lang="en-US" altLang="en-US" sz="1000" b="1" dirty="0">
                  <a:latin typeface="Calibri" panose="020F0502020204030204" pitchFamily="34" charset="0"/>
                </a:rPr>
                <a:t>CDL</a:t>
              </a:r>
            </a:p>
            <a:p>
              <a:pPr eaLnBrk="1" hangingPunct="1"/>
              <a:r>
                <a:rPr lang="en-US" altLang="en-US" sz="1000" b="1" dirty="0">
                  <a:latin typeface="Calibri" panose="020F0502020204030204" pitchFamily="34" charset="0"/>
                </a:rPr>
                <a:t>Painters</a:t>
              </a:r>
            </a:p>
            <a:p>
              <a:pPr eaLnBrk="1" hangingPunct="1"/>
              <a:r>
                <a:rPr lang="en-US" altLang="en-US" sz="1000" b="1" dirty="0">
                  <a:latin typeface="Calibri" panose="020F0502020204030204" pitchFamily="34" charset="0"/>
                </a:rPr>
                <a:t>IT/Software</a:t>
              </a:r>
            </a:p>
          </p:txBody>
        </p:sp>
      </p:grpSp>
      <p:sp>
        <p:nvSpPr>
          <p:cNvPr id="3090" name="Rectangular Callout 108"/>
          <p:cNvSpPr>
            <a:spLocks noChangeArrowheads="1"/>
          </p:cNvSpPr>
          <p:nvPr/>
        </p:nvSpPr>
        <p:spPr bwMode="auto">
          <a:xfrm>
            <a:off x="2887663" y="5686425"/>
            <a:ext cx="1485900" cy="808038"/>
          </a:xfrm>
          <a:prstGeom prst="wedgeRectCallout">
            <a:avLst>
              <a:gd name="adj1" fmla="val 48835"/>
              <a:gd name="adj2" fmla="val -176949"/>
            </a:avLst>
          </a:prstGeom>
          <a:solidFill>
            <a:srgbClr val="FFFF99"/>
          </a:solidFill>
          <a:ln w="9525" algn="ctr">
            <a:solidFill>
              <a:schemeClr val="tx1"/>
            </a:solidFill>
            <a:round/>
            <a:headEnd/>
            <a:tailEnd/>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latin typeface="Calibri" panose="020F0502020204030204" pitchFamily="34" charset="0"/>
              </a:rPr>
              <a:t>Fort Hood, TX</a:t>
            </a:r>
          </a:p>
          <a:p>
            <a:pPr eaLnBrk="1" hangingPunct="1"/>
            <a:r>
              <a:rPr lang="en-US" altLang="en-US" sz="1000" b="1">
                <a:latin typeface="Calibri" panose="020F0502020204030204" pitchFamily="34" charset="0"/>
              </a:rPr>
              <a:t>Sheet metal</a:t>
            </a:r>
          </a:p>
          <a:p>
            <a:pPr eaLnBrk="1" hangingPunct="1"/>
            <a:r>
              <a:rPr lang="en-US" altLang="en-US" sz="1000" b="1">
                <a:latin typeface="Calibri" panose="020F0502020204030204" pitchFamily="34" charset="0"/>
              </a:rPr>
              <a:t>IT/Software</a:t>
            </a:r>
          </a:p>
          <a:p>
            <a:pPr eaLnBrk="1" hangingPunct="1"/>
            <a:r>
              <a:rPr lang="en-US" altLang="en-US" sz="1000" b="1">
                <a:latin typeface="Calibri" panose="020F0502020204030204" pitchFamily="34" charset="0"/>
              </a:rPr>
              <a:t>Piping</a:t>
            </a:r>
          </a:p>
          <a:p>
            <a:pPr eaLnBrk="1" hangingPunct="1"/>
            <a:r>
              <a:rPr lang="en-US" altLang="en-US" sz="1000" b="1">
                <a:latin typeface="Calibri" panose="020F0502020204030204" pitchFamily="34" charset="0"/>
              </a:rPr>
              <a:t>Shifting Gears/GM</a:t>
            </a:r>
          </a:p>
          <a:p>
            <a:pPr eaLnBrk="1" hangingPunct="1"/>
            <a:endParaRPr lang="en-US" altLang="en-US" sz="1000" b="1">
              <a:latin typeface="Calibri" panose="020F0502020204030204" pitchFamily="34" charset="0"/>
            </a:endParaRPr>
          </a:p>
        </p:txBody>
      </p:sp>
      <p:sp>
        <p:nvSpPr>
          <p:cNvPr id="3091" name="Oval 113"/>
          <p:cNvSpPr>
            <a:spLocks noChangeArrowheads="1"/>
          </p:cNvSpPr>
          <p:nvPr/>
        </p:nvSpPr>
        <p:spPr bwMode="auto">
          <a:xfrm>
            <a:off x="6019800" y="44958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92" name="Rectangular Callout 115"/>
          <p:cNvSpPr>
            <a:spLocks noChangeArrowheads="1"/>
          </p:cNvSpPr>
          <p:nvPr/>
        </p:nvSpPr>
        <p:spPr bwMode="auto">
          <a:xfrm>
            <a:off x="7924800" y="4038600"/>
            <a:ext cx="1066800" cy="554038"/>
          </a:xfrm>
          <a:prstGeom prst="wedgeRectCallout">
            <a:avLst>
              <a:gd name="adj1" fmla="val -162051"/>
              <a:gd name="adj2" fmla="val -35306"/>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Gordon, GA</a:t>
            </a:r>
          </a:p>
          <a:p>
            <a:pPr eaLnBrk="1" hangingPunct="1"/>
            <a:r>
              <a:rPr lang="en-US" altLang="en-US" sz="1000" b="1" dirty="0">
                <a:latin typeface="Calibri" panose="020F0502020204030204" pitchFamily="34" charset="0"/>
              </a:rPr>
              <a:t>Firefighters</a:t>
            </a:r>
          </a:p>
          <a:p>
            <a:pPr eaLnBrk="1" hangingPunct="1"/>
            <a:r>
              <a:rPr lang="en-US" altLang="en-US" sz="1000" b="1" dirty="0">
                <a:latin typeface="Calibri" panose="020F0502020204030204" pitchFamily="34" charset="0"/>
              </a:rPr>
              <a:t>IT/Software</a:t>
            </a:r>
          </a:p>
        </p:txBody>
      </p:sp>
      <p:sp>
        <p:nvSpPr>
          <p:cNvPr id="3093" name="Rectangular Callout 118"/>
          <p:cNvSpPr>
            <a:spLocks noChangeArrowheads="1"/>
          </p:cNvSpPr>
          <p:nvPr/>
        </p:nvSpPr>
        <p:spPr bwMode="auto">
          <a:xfrm>
            <a:off x="5595938" y="4903788"/>
            <a:ext cx="990600" cy="400050"/>
          </a:xfrm>
          <a:prstGeom prst="wedgeRectCallout">
            <a:avLst>
              <a:gd name="adj1" fmla="val -2023"/>
              <a:gd name="adj2" fmla="val -129458"/>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Rucker, AL</a:t>
            </a:r>
          </a:p>
          <a:p>
            <a:pPr eaLnBrk="1" hangingPunct="1"/>
            <a:r>
              <a:rPr lang="en-US" altLang="en-US" sz="1000" b="1" dirty="0">
                <a:latin typeface="Calibri" panose="020F0502020204030204" pitchFamily="34" charset="0"/>
              </a:rPr>
              <a:t>Firefighters</a:t>
            </a:r>
          </a:p>
        </p:txBody>
      </p:sp>
      <p:sp>
        <p:nvSpPr>
          <p:cNvPr id="3094" name="Rectangular Callout 120"/>
          <p:cNvSpPr>
            <a:spLocks noChangeArrowheads="1"/>
          </p:cNvSpPr>
          <p:nvPr/>
        </p:nvSpPr>
        <p:spPr bwMode="auto">
          <a:xfrm>
            <a:off x="7620000" y="3429000"/>
            <a:ext cx="1295400" cy="554038"/>
          </a:xfrm>
          <a:prstGeom prst="wedgeRectCallout">
            <a:avLst>
              <a:gd name="adj1" fmla="val -84185"/>
              <a:gd name="adj2" fmla="val 18079"/>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Bragg, NC</a:t>
            </a:r>
          </a:p>
          <a:p>
            <a:pPr eaLnBrk="1" hangingPunct="1"/>
            <a:r>
              <a:rPr lang="en-US" altLang="en-US" sz="1000" b="1" dirty="0">
                <a:latin typeface="Calibri" panose="020F0502020204030204" pitchFamily="34" charset="0"/>
              </a:rPr>
              <a:t>CDL</a:t>
            </a:r>
          </a:p>
          <a:p>
            <a:pPr eaLnBrk="1" hangingPunct="1"/>
            <a:r>
              <a:rPr lang="en-US" altLang="en-US" sz="1000" b="1" dirty="0">
                <a:latin typeface="Calibri" panose="020F0502020204030204" pitchFamily="34" charset="0"/>
              </a:rPr>
              <a:t>Facility Engineers</a:t>
            </a:r>
          </a:p>
        </p:txBody>
      </p:sp>
      <p:sp>
        <p:nvSpPr>
          <p:cNvPr id="3095" name="Oval 121"/>
          <p:cNvSpPr>
            <a:spLocks noChangeArrowheads="1"/>
          </p:cNvSpPr>
          <p:nvPr/>
        </p:nvSpPr>
        <p:spPr bwMode="auto">
          <a:xfrm>
            <a:off x="6781800" y="43434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96" name="Rectangular Callout 123"/>
          <p:cNvSpPr>
            <a:spLocks noChangeArrowheads="1"/>
          </p:cNvSpPr>
          <p:nvPr/>
        </p:nvSpPr>
        <p:spPr bwMode="auto">
          <a:xfrm>
            <a:off x="7772400" y="5029200"/>
            <a:ext cx="1143000" cy="533400"/>
          </a:xfrm>
          <a:prstGeom prst="wedgeRectCallout">
            <a:avLst>
              <a:gd name="adj1" fmla="val -130648"/>
              <a:gd name="adj2" fmla="val -161764"/>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Stewart, GA</a:t>
            </a:r>
          </a:p>
          <a:p>
            <a:pPr eaLnBrk="1" hangingPunct="1"/>
            <a:r>
              <a:rPr lang="en-US" altLang="en-US" sz="1000" b="1" dirty="0">
                <a:latin typeface="Calibri" panose="020F0502020204030204" pitchFamily="34" charset="0"/>
              </a:rPr>
              <a:t>Power Lineman</a:t>
            </a:r>
          </a:p>
          <a:p>
            <a:pPr eaLnBrk="1" hangingPunct="1"/>
            <a:r>
              <a:rPr lang="en-US" altLang="en-US" sz="1000" b="1" dirty="0">
                <a:latin typeface="Calibri" panose="020F0502020204030204" pitchFamily="34" charset="0"/>
              </a:rPr>
              <a:t>JBL Audio Tech</a:t>
            </a:r>
          </a:p>
        </p:txBody>
      </p:sp>
      <p:sp>
        <p:nvSpPr>
          <p:cNvPr id="3097" name="Oval 125"/>
          <p:cNvSpPr>
            <a:spLocks noChangeArrowheads="1"/>
          </p:cNvSpPr>
          <p:nvPr/>
        </p:nvSpPr>
        <p:spPr bwMode="auto">
          <a:xfrm>
            <a:off x="3429000" y="32766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098" name="Rectangular Callout 126"/>
          <p:cNvSpPr>
            <a:spLocks noChangeArrowheads="1"/>
          </p:cNvSpPr>
          <p:nvPr/>
        </p:nvSpPr>
        <p:spPr bwMode="auto">
          <a:xfrm>
            <a:off x="2286000" y="533400"/>
            <a:ext cx="1371600" cy="685800"/>
          </a:xfrm>
          <a:prstGeom prst="wedgeRectCallout">
            <a:avLst>
              <a:gd name="adj1" fmla="val 36602"/>
              <a:gd name="adj2" fmla="val 342310"/>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Carson, CO</a:t>
            </a:r>
          </a:p>
          <a:p>
            <a:pPr eaLnBrk="1" hangingPunct="1"/>
            <a:r>
              <a:rPr lang="en-US" altLang="en-US" sz="1000" b="1" dirty="0">
                <a:latin typeface="Calibri" panose="020F0502020204030204" pitchFamily="34" charset="0"/>
              </a:rPr>
              <a:t>Welding</a:t>
            </a:r>
          </a:p>
          <a:p>
            <a:pPr eaLnBrk="1" hangingPunct="1"/>
            <a:r>
              <a:rPr lang="en-US" altLang="en-US" sz="1000" b="1" dirty="0" err="1">
                <a:latin typeface="Calibri" panose="020F0502020204030204" pitchFamily="34" charset="0"/>
              </a:rPr>
              <a:t>Dep</a:t>
            </a:r>
            <a:r>
              <a:rPr lang="en-US" altLang="en-US" sz="1000" b="1" dirty="0">
                <a:latin typeface="Calibri" panose="020F0502020204030204" pitchFamily="34" charset="0"/>
              </a:rPr>
              <a:t> of Energy Pilot</a:t>
            </a:r>
          </a:p>
          <a:p>
            <a:pPr eaLnBrk="1" hangingPunct="1"/>
            <a:r>
              <a:rPr lang="en-US" altLang="en-US" sz="1000" b="1" dirty="0">
                <a:latin typeface="Calibri" panose="020F0502020204030204" pitchFamily="34" charset="0"/>
              </a:rPr>
              <a:t>Piping</a:t>
            </a:r>
          </a:p>
        </p:txBody>
      </p:sp>
      <p:sp>
        <p:nvSpPr>
          <p:cNvPr id="3099" name="Rectangle 127"/>
          <p:cNvSpPr>
            <a:spLocks noChangeArrowheads="1"/>
          </p:cNvSpPr>
          <p:nvPr/>
        </p:nvSpPr>
        <p:spPr bwMode="auto">
          <a:xfrm>
            <a:off x="0" y="62484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latin typeface="Calibri" panose="020F0502020204030204" pitchFamily="34" charset="0"/>
              </a:rPr>
              <a:t>Career Skills Program Reporting as of: 13 APR 2015</a:t>
            </a:r>
          </a:p>
        </p:txBody>
      </p:sp>
      <p:sp>
        <p:nvSpPr>
          <p:cNvPr id="3100" name="Oval 29"/>
          <p:cNvSpPr>
            <a:spLocks noChangeArrowheads="1"/>
          </p:cNvSpPr>
          <p:nvPr/>
        </p:nvSpPr>
        <p:spPr bwMode="auto">
          <a:xfrm>
            <a:off x="5029200" y="4625975"/>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101" name="Rectangular Callout 30"/>
          <p:cNvSpPr>
            <a:spLocks noChangeArrowheads="1"/>
          </p:cNvSpPr>
          <p:nvPr/>
        </p:nvSpPr>
        <p:spPr bwMode="auto">
          <a:xfrm>
            <a:off x="4459288" y="5599694"/>
            <a:ext cx="990600" cy="862013"/>
          </a:xfrm>
          <a:prstGeom prst="wedgeRectCallout">
            <a:avLst>
              <a:gd name="adj1" fmla="val 12429"/>
              <a:gd name="adj2" fmla="val -150751"/>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Polk, LA</a:t>
            </a:r>
          </a:p>
          <a:p>
            <a:pPr eaLnBrk="1" hangingPunct="1"/>
            <a:r>
              <a:rPr lang="en-US" altLang="en-US" sz="1000" b="1" dirty="0">
                <a:latin typeface="Calibri" panose="020F0502020204030204" pitchFamily="34" charset="0"/>
              </a:rPr>
              <a:t>Oil/Gas</a:t>
            </a:r>
          </a:p>
          <a:p>
            <a:pPr eaLnBrk="1" hangingPunct="1"/>
            <a:r>
              <a:rPr lang="en-US" altLang="en-US" sz="1000" b="1" dirty="0">
                <a:latin typeface="Calibri" panose="020F0502020204030204" pitchFamily="34" charset="0"/>
              </a:rPr>
              <a:t>Piping</a:t>
            </a:r>
          </a:p>
          <a:p>
            <a:pPr eaLnBrk="1" hangingPunct="1"/>
            <a:r>
              <a:rPr lang="en-US" altLang="en-US" sz="1000" b="1" dirty="0">
                <a:latin typeface="Calibri" panose="020F0502020204030204" pitchFamily="34" charset="0"/>
              </a:rPr>
              <a:t>Welding</a:t>
            </a:r>
          </a:p>
          <a:p>
            <a:pPr eaLnBrk="1" hangingPunct="1"/>
            <a:r>
              <a:rPr lang="en-US" altLang="en-US" sz="1000" b="1" dirty="0">
                <a:latin typeface="Calibri" panose="020F0502020204030204" pitchFamily="34" charset="0"/>
              </a:rPr>
              <a:t>Construction</a:t>
            </a:r>
          </a:p>
        </p:txBody>
      </p:sp>
      <p:sp>
        <p:nvSpPr>
          <p:cNvPr id="3102" name="Oval 31"/>
          <p:cNvSpPr>
            <a:spLocks noChangeArrowheads="1"/>
          </p:cNvSpPr>
          <p:nvPr/>
        </p:nvSpPr>
        <p:spPr bwMode="auto">
          <a:xfrm>
            <a:off x="5867400" y="35814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103" name="Rectangular Callout 33"/>
          <p:cNvSpPr>
            <a:spLocks noChangeArrowheads="1"/>
          </p:cNvSpPr>
          <p:nvPr/>
        </p:nvSpPr>
        <p:spPr bwMode="auto">
          <a:xfrm>
            <a:off x="5486400" y="1066800"/>
            <a:ext cx="1371600" cy="381000"/>
          </a:xfrm>
          <a:prstGeom prst="wedgeRectCallout">
            <a:avLst>
              <a:gd name="adj1" fmla="val -19241"/>
              <a:gd name="adj2" fmla="val 625204"/>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Campbell, KY</a:t>
            </a:r>
          </a:p>
          <a:p>
            <a:pPr eaLnBrk="1" hangingPunct="1"/>
            <a:r>
              <a:rPr lang="en-US" altLang="en-US" sz="1000" b="1" dirty="0">
                <a:latin typeface="Calibri" panose="020F0502020204030204" pitchFamily="34" charset="0"/>
              </a:rPr>
              <a:t>Piping</a:t>
            </a:r>
          </a:p>
        </p:txBody>
      </p:sp>
      <p:sp>
        <p:nvSpPr>
          <p:cNvPr id="3104" name="Oval 34"/>
          <p:cNvSpPr>
            <a:spLocks noChangeArrowheads="1"/>
          </p:cNvSpPr>
          <p:nvPr/>
        </p:nvSpPr>
        <p:spPr bwMode="auto">
          <a:xfrm>
            <a:off x="7239000" y="32766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105" name="Rectangular Callout 35"/>
          <p:cNvSpPr>
            <a:spLocks noChangeArrowheads="1"/>
          </p:cNvSpPr>
          <p:nvPr/>
        </p:nvSpPr>
        <p:spPr bwMode="auto">
          <a:xfrm>
            <a:off x="7696200" y="2895600"/>
            <a:ext cx="1295400" cy="400050"/>
          </a:xfrm>
          <a:prstGeom prst="wedgeRectCallout">
            <a:avLst>
              <a:gd name="adj1" fmla="val -77125"/>
              <a:gd name="adj2" fmla="val 46139"/>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a:t>
            </a:r>
            <a:r>
              <a:rPr lang="en-US" altLang="en-US" sz="1000" b="1" u="sng" dirty="0" smtClean="0">
                <a:latin typeface="Calibri" panose="020F0502020204030204" pitchFamily="34" charset="0"/>
              </a:rPr>
              <a:t>Eustis, </a:t>
            </a:r>
            <a:r>
              <a:rPr lang="en-US" altLang="en-US" sz="1000" b="1" u="sng" dirty="0">
                <a:latin typeface="Calibri" panose="020F0502020204030204" pitchFamily="34" charset="0"/>
              </a:rPr>
              <a:t>VA</a:t>
            </a:r>
          </a:p>
          <a:p>
            <a:pPr eaLnBrk="1" hangingPunct="1"/>
            <a:r>
              <a:rPr lang="en-US" altLang="en-US" sz="1000" b="1" dirty="0">
                <a:latin typeface="Calibri" panose="020F0502020204030204" pitchFamily="34" charset="0"/>
              </a:rPr>
              <a:t>CDL</a:t>
            </a:r>
          </a:p>
        </p:txBody>
      </p:sp>
      <p:sp>
        <p:nvSpPr>
          <p:cNvPr id="3106" name="Oval 37"/>
          <p:cNvSpPr>
            <a:spLocks noChangeArrowheads="1"/>
          </p:cNvSpPr>
          <p:nvPr/>
        </p:nvSpPr>
        <p:spPr bwMode="auto">
          <a:xfrm>
            <a:off x="3154363" y="4495800"/>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
        <p:nvSpPr>
          <p:cNvPr id="3107" name="Rectangular Callout 38"/>
          <p:cNvSpPr>
            <a:spLocks noChangeArrowheads="1"/>
          </p:cNvSpPr>
          <p:nvPr/>
        </p:nvSpPr>
        <p:spPr bwMode="auto">
          <a:xfrm>
            <a:off x="152400" y="3962400"/>
            <a:ext cx="990600" cy="400050"/>
          </a:xfrm>
          <a:prstGeom prst="wedgeRectCallout">
            <a:avLst>
              <a:gd name="adj1" fmla="val 255792"/>
              <a:gd name="adj2" fmla="val 94866"/>
            </a:avLst>
          </a:prstGeom>
          <a:solidFill>
            <a:srgbClr val="FFFF99"/>
          </a:solidFill>
          <a:ln w="9525" algn="ctr">
            <a:solidFill>
              <a:schemeClr val="tx1"/>
            </a:solidFill>
            <a:round/>
            <a:headEnd/>
            <a:tailEnd/>
          </a:ln>
          <a:extLst/>
        </p:spPr>
        <p:txBody>
          <a:bodyPr>
            <a:spAutoFit/>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Bliss, TX</a:t>
            </a:r>
          </a:p>
          <a:p>
            <a:pPr eaLnBrk="1" hangingPunct="1"/>
            <a:r>
              <a:rPr lang="en-US" altLang="en-US" sz="1000" b="1" dirty="0">
                <a:latin typeface="Calibri" panose="020F0502020204030204" pitchFamily="34" charset="0"/>
              </a:rPr>
              <a:t>CDL</a:t>
            </a:r>
          </a:p>
        </p:txBody>
      </p:sp>
      <p:sp>
        <p:nvSpPr>
          <p:cNvPr id="3109" name="Rectangular Callout 41"/>
          <p:cNvSpPr>
            <a:spLocks noChangeArrowheads="1"/>
          </p:cNvSpPr>
          <p:nvPr/>
        </p:nvSpPr>
        <p:spPr bwMode="auto">
          <a:xfrm>
            <a:off x="76200" y="3200400"/>
            <a:ext cx="990600" cy="685800"/>
          </a:xfrm>
          <a:prstGeom prst="wedgeRectCallout">
            <a:avLst>
              <a:gd name="adj1" fmla="val 373102"/>
              <a:gd name="adj2" fmla="val 72880"/>
            </a:avLst>
          </a:prstGeom>
          <a:solidFill>
            <a:srgbClr val="FFFF99"/>
          </a:solidFill>
          <a:ln w="9525" algn="ctr">
            <a:solidFill>
              <a:schemeClr val="tx1"/>
            </a:solidFill>
            <a:round/>
            <a:headEnd/>
            <a:tailEnd/>
          </a:ln>
          <a:extLst/>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u="sng" dirty="0">
                <a:latin typeface="Calibri" panose="020F0502020204030204" pitchFamily="34" charset="0"/>
              </a:rPr>
              <a:t>Fort Sill, OK</a:t>
            </a:r>
          </a:p>
          <a:p>
            <a:pPr eaLnBrk="1" hangingPunct="1"/>
            <a:r>
              <a:rPr lang="en-US" altLang="en-US" sz="1000" b="1" dirty="0">
                <a:latin typeface="Calibri" panose="020F0502020204030204" pitchFamily="34" charset="0"/>
              </a:rPr>
              <a:t>CDL</a:t>
            </a:r>
          </a:p>
          <a:p>
            <a:pPr eaLnBrk="1" hangingPunct="1"/>
            <a:r>
              <a:rPr lang="en-US" altLang="en-US" sz="1000" b="1" dirty="0">
                <a:latin typeface="Calibri" panose="020F0502020204030204" pitchFamily="34" charset="0"/>
              </a:rPr>
              <a:t>Sprinkler Fitter</a:t>
            </a:r>
          </a:p>
        </p:txBody>
      </p:sp>
      <p:sp>
        <p:nvSpPr>
          <p:cNvPr id="3110" name="Oval 42"/>
          <p:cNvSpPr>
            <a:spLocks noChangeArrowheads="1"/>
          </p:cNvSpPr>
          <p:nvPr/>
        </p:nvSpPr>
        <p:spPr bwMode="auto">
          <a:xfrm>
            <a:off x="4297363" y="3992563"/>
            <a:ext cx="76200" cy="76200"/>
          </a:xfrm>
          <a:prstGeom prst="ellipse">
            <a:avLst/>
          </a:prstGeom>
          <a:solidFill>
            <a:schemeClr val="accent1"/>
          </a:solidFill>
          <a:ln w="9525" algn="ctr">
            <a:solidFill>
              <a:schemeClr val="tx1"/>
            </a:solidFill>
            <a:round/>
            <a:headEnd/>
            <a:tailEnd/>
          </a:ln>
        </p:spPr>
        <p:txBody>
          <a:bodyPr/>
          <a:lstStyle>
            <a:lvl1pPr defTabSz="1357313" eaLnBrk="0" hangingPunct="0">
              <a:defRPr>
                <a:solidFill>
                  <a:schemeClr val="tx1"/>
                </a:solidFill>
                <a:latin typeface="Arial" panose="020B0604020202020204" pitchFamily="34" charset="0"/>
                <a:cs typeface="Arial" panose="020B0604020202020204" pitchFamily="34" charset="0"/>
              </a:defRPr>
            </a:lvl1pPr>
            <a:lvl2pPr marL="742950" indent="-285750" defTabSz="1357313" eaLnBrk="0" hangingPunct="0">
              <a:defRPr>
                <a:solidFill>
                  <a:schemeClr val="tx1"/>
                </a:solidFill>
                <a:latin typeface="Arial" panose="020B0604020202020204" pitchFamily="34" charset="0"/>
                <a:cs typeface="Arial" panose="020B0604020202020204" pitchFamily="34" charset="0"/>
              </a:defRPr>
            </a:lvl2pPr>
            <a:lvl3pPr marL="1143000" indent="-228600" defTabSz="1357313" eaLnBrk="0" hangingPunct="0">
              <a:defRPr>
                <a:solidFill>
                  <a:schemeClr val="tx1"/>
                </a:solidFill>
                <a:latin typeface="Arial" panose="020B0604020202020204" pitchFamily="34" charset="0"/>
                <a:cs typeface="Arial" panose="020B0604020202020204" pitchFamily="34" charset="0"/>
              </a:defRPr>
            </a:lvl3pPr>
            <a:lvl4pPr marL="1600200" indent="-228600" defTabSz="1357313" eaLnBrk="0" hangingPunct="0">
              <a:defRPr>
                <a:solidFill>
                  <a:schemeClr val="tx1"/>
                </a:solidFill>
                <a:latin typeface="Arial" panose="020B0604020202020204" pitchFamily="34" charset="0"/>
                <a:cs typeface="Arial" panose="020B0604020202020204" pitchFamily="34" charset="0"/>
              </a:defRPr>
            </a:lvl4pPr>
            <a:lvl5pPr marL="2057400" indent="-228600" defTabSz="1357313" eaLnBrk="0" hangingPunct="0">
              <a:defRPr>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b="1">
              <a:solidFill>
                <a:srgbClr val="000000"/>
              </a:solidFill>
              <a:latin typeface="Calibri" panose="020F0502020204030204" pitchFamily="34" charset="0"/>
            </a:endParaRPr>
          </a:p>
        </p:txBody>
      </p:sp>
    </p:spTree>
    <p:extLst>
      <p:ext uri="{BB962C8B-B14F-4D97-AF65-F5344CB8AC3E}">
        <p14:creationId xmlns:p14="http://schemas.microsoft.com/office/powerpoint/2010/main" val="21471410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3CDE9480D1F74E94C39985F44F1CEC" ma:contentTypeVersion="0" ma:contentTypeDescription="Create a new document." ma:contentTypeScope="" ma:versionID="9e9e1bfc08c2241624ff0a1d3e6a1f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E35CA-5212-4B36-B7B7-309C3A4BA24F}">
  <ds:schemaRefs>
    <ds:schemaRef ds:uri="http://purl.org/dc/term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B5C0EFE-469F-4D8E-8E9B-538336D4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06E8261-5AD7-41B5-B0CB-CC3A332C6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12166</TotalTime>
  <Words>1925</Words>
  <Application>Microsoft Office PowerPoint</Application>
  <PresentationFormat>On-screen Show (4:3)</PresentationFormat>
  <Paragraphs>287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17_Default Design</vt:lpstr>
      <vt:lpstr> Soldier for Life Overview</vt:lpstr>
      <vt:lpstr>Soldier for Life Campaign  </vt:lpstr>
      <vt:lpstr>Soldier &amp; Family Life Cycle  </vt:lpstr>
      <vt:lpstr>Scope</vt:lpstr>
      <vt:lpstr>Professional Requirements</vt:lpstr>
      <vt:lpstr>Credentialing, Certificates, and Licenses (CCL)  </vt:lpstr>
      <vt:lpstr>Army University Initiative </vt:lpstr>
      <vt:lpstr>Career Skills Program</vt:lpstr>
      <vt:lpstr>Local CSP Programs</vt:lpstr>
      <vt:lpstr>Who are today’s Student Veterans?</vt:lpstr>
      <vt:lpstr>Student Veteran Intangible Skills</vt:lpstr>
      <vt:lpstr>PowerPoint Presentation</vt:lpstr>
      <vt:lpstr>Resources </vt:lpstr>
      <vt:lpstr>Join the Conversation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Dr. Vitucci</cp:lastModifiedBy>
  <cp:revision>882</cp:revision>
  <cp:lastPrinted>2015-09-16T17:51:57Z</cp:lastPrinted>
  <dcterms:created xsi:type="dcterms:W3CDTF">2013-08-27T21:11:28Z</dcterms:created>
  <dcterms:modified xsi:type="dcterms:W3CDTF">2015-09-18T19:03:46Z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0x010100573CDE9480D1F74E94C39985F44F1CEC</vt:lpwstr>
  </property>
  <property fmtid="{D5CDD505-2E9C-101B-9397-08002B2CF9AE}" pid="3" name="Order">
    <vt:r8>677900</vt:r8>
  </property>
  <property fmtid="{D5CDD505-2E9C-101B-9397-08002B2CF9AE}" pid="4" name="xd_ProgID">
    <vt:lpwstr/>
  </property>
  <property fmtid="{D5CDD505-2E9C-101B-9397-08002B2CF9AE}" pid="5" name="_SourceUrl">
    <vt:lpwstr/>
  </property>
  <property fmtid="{D5CDD505-2E9C-101B-9397-08002B2CF9AE}" pid="6" name="TemplateUrl">
    <vt:lpwstr/>
  </property>
</Properties>
</file>