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9" r:id="rId1"/>
  </p:sldMasterIdLst>
  <p:notesMasterIdLst>
    <p:notesMasterId r:id="rId37"/>
  </p:notesMasterIdLst>
  <p:handoutMasterIdLst>
    <p:handoutMasterId r:id="rId38"/>
  </p:handoutMasterIdLst>
  <p:sldIdLst>
    <p:sldId id="326" r:id="rId2"/>
    <p:sldId id="327" r:id="rId3"/>
    <p:sldId id="328" r:id="rId4"/>
    <p:sldId id="329" r:id="rId5"/>
    <p:sldId id="330" r:id="rId6"/>
    <p:sldId id="331" r:id="rId7"/>
    <p:sldId id="332" r:id="rId8"/>
    <p:sldId id="333" r:id="rId9"/>
    <p:sldId id="334" r:id="rId10"/>
    <p:sldId id="335" r:id="rId11"/>
    <p:sldId id="336" r:id="rId12"/>
    <p:sldId id="337" r:id="rId13"/>
    <p:sldId id="325" r:id="rId14"/>
    <p:sldId id="324" r:id="rId15"/>
    <p:sldId id="321" r:id="rId16"/>
    <p:sldId id="322" r:id="rId17"/>
    <p:sldId id="270" r:id="rId18"/>
    <p:sldId id="271" r:id="rId19"/>
    <p:sldId id="281" r:id="rId20"/>
    <p:sldId id="272" r:id="rId21"/>
    <p:sldId id="273" r:id="rId22"/>
    <p:sldId id="274" r:id="rId23"/>
    <p:sldId id="275" r:id="rId24"/>
    <p:sldId id="278" r:id="rId25"/>
    <p:sldId id="284" r:id="rId26"/>
    <p:sldId id="285" r:id="rId27"/>
    <p:sldId id="313" r:id="rId28"/>
    <p:sldId id="314" r:id="rId29"/>
    <p:sldId id="320" r:id="rId30"/>
    <p:sldId id="300" r:id="rId31"/>
    <p:sldId id="315" r:id="rId32"/>
    <p:sldId id="316" r:id="rId33"/>
    <p:sldId id="317" r:id="rId34"/>
    <p:sldId id="323" r:id="rId35"/>
    <p:sldId id="319" r:id="rId36"/>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660" autoAdjust="0"/>
  </p:normalViewPr>
  <p:slideViewPr>
    <p:cSldViewPr>
      <p:cViewPr varScale="1">
        <p:scale>
          <a:sx n="70" d="100"/>
          <a:sy n="70" d="100"/>
        </p:scale>
        <p:origin x="-5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sz="quarter" idx="1"/>
          </p:nvPr>
        </p:nvSpPr>
        <p:spPr>
          <a:xfrm>
            <a:off x="3897513" y="0"/>
            <a:ext cx="2982742" cy="465138"/>
          </a:xfrm>
          <a:prstGeom prst="rect">
            <a:avLst/>
          </a:prstGeom>
        </p:spPr>
        <p:txBody>
          <a:bodyPr vert="horz" lIns="93177" tIns="46589" rIns="93177" bIns="46589" rtlCol="0"/>
          <a:lstStyle>
            <a:lvl1pPr algn="r">
              <a:defRPr sz="1200"/>
            </a:lvl1pPr>
          </a:lstStyle>
          <a:p>
            <a:pPr>
              <a:defRPr/>
            </a:pPr>
            <a:fld id="{BED7994E-FFCB-4CAC-8926-D0895FB17FA7}" type="datetimeFigureOut">
              <a:rPr lang="en-US"/>
              <a:pPr>
                <a:defRPr/>
              </a:pPr>
              <a:t>2/24/2009</a:t>
            </a:fld>
            <a:endParaRPr lang="en-US"/>
          </a:p>
        </p:txBody>
      </p:sp>
      <p:sp>
        <p:nvSpPr>
          <p:cNvPr id="4" name="Footer Placeholder 3"/>
          <p:cNvSpPr>
            <a:spLocks noGrp="1"/>
          </p:cNvSpPr>
          <p:nvPr>
            <p:ph type="ftr" sz="quarter" idx="2"/>
          </p:nvPr>
        </p:nvSpPr>
        <p:spPr>
          <a:xfrm>
            <a:off x="1" y="8829675"/>
            <a:ext cx="2982742" cy="465138"/>
          </a:xfrm>
          <a:prstGeom prst="rect">
            <a:avLst/>
          </a:prstGeom>
        </p:spPr>
        <p:txBody>
          <a:bodyPr vert="horz" lIns="93177" tIns="46589" rIns="93177" bIns="4658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97513" y="8829675"/>
            <a:ext cx="2982742" cy="465138"/>
          </a:xfrm>
          <a:prstGeom prst="rect">
            <a:avLst/>
          </a:prstGeom>
        </p:spPr>
        <p:txBody>
          <a:bodyPr vert="horz" lIns="93177" tIns="46589" rIns="93177" bIns="46589" rtlCol="0" anchor="b"/>
          <a:lstStyle>
            <a:lvl1pPr algn="r">
              <a:defRPr sz="1200"/>
            </a:lvl1pPr>
          </a:lstStyle>
          <a:p>
            <a:pPr>
              <a:defRPr/>
            </a:pPr>
            <a:fld id="{0B305F6B-ACFE-445B-B85F-F6D50595871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513" y="0"/>
            <a:ext cx="2982742" cy="465138"/>
          </a:xfrm>
          <a:prstGeom prst="rect">
            <a:avLst/>
          </a:prstGeom>
        </p:spPr>
        <p:txBody>
          <a:bodyPr vert="horz" lIns="91440" tIns="45720" rIns="91440" bIns="45720" rtlCol="0"/>
          <a:lstStyle>
            <a:lvl1pPr algn="r">
              <a:defRPr sz="1200"/>
            </a:lvl1pPr>
          </a:lstStyle>
          <a:p>
            <a:fld id="{6EA92978-A3F8-4D1C-9172-3EE27DB85404}" type="datetimeFigureOut">
              <a:rPr lang="en-US" smtClean="0"/>
              <a:pPr/>
              <a:t>2/24/2009</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805" y="4416426"/>
            <a:ext cx="5504204"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5"/>
            <a:ext cx="2982742"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513" y="8829675"/>
            <a:ext cx="2982742" cy="465138"/>
          </a:xfrm>
          <a:prstGeom prst="rect">
            <a:avLst/>
          </a:prstGeom>
        </p:spPr>
        <p:txBody>
          <a:bodyPr vert="horz" lIns="91440" tIns="45720" rIns="91440" bIns="45720" rtlCol="0" anchor="b"/>
          <a:lstStyle>
            <a:lvl1pPr algn="r">
              <a:defRPr sz="1200"/>
            </a:lvl1pPr>
          </a:lstStyle>
          <a:p>
            <a:fld id="{8959060E-885A-448E-B19C-DC383B15DE6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17</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30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31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32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33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18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19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959060E-885A-448E-B19C-DC383B15DE67}"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77F8279B-922A-4F96-920D-49A3C299600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DAB5C55-0BA6-4823-AE96-844E761CEB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82EFB75-3E2C-4A19-855F-8DDEF58E086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CEB6A84C-21EB-4C0C-A77B-6DD52BD6FC2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F234E1E3-D53F-4327-A04C-3CAF65CF47D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35C09569-95BE-4253-9561-AC3F3DA820A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604AC147-4F91-4987-9A5E-D1BD3024356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757AE6B7-3C72-447C-9BEE-3D6E6D9DDEE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4" name="Date Placeholder 1"/>
          <p:cNvSpPr>
            <a:spLocks noGrp="1"/>
          </p:cNvSpPr>
          <p:nvPr>
            <p:ph type="dt" sz="half" idx="10"/>
          </p:nvPr>
        </p:nvSpPr>
        <p:spPr/>
        <p:txBody>
          <a:bodyPr/>
          <a:lstStyle>
            <a:lvl1pPr>
              <a:defRPr/>
            </a:lvl1pPr>
            <a:extLst/>
          </a:lstStyle>
          <a:p>
            <a:pPr>
              <a:defRPr/>
            </a:pPr>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7BFE62EE-C024-4DC3-B5C4-6C346C1A2C5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37CEEC2-B333-42AB-9264-31E82BFE5A7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lang="en-US" sz="320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92DA38C2-5A58-49BD-B6C0-73FB823862A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9442107A-166E-4255-AE77-CD6F13FA9EB6}"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782" r:id="rId1"/>
    <p:sldLayoutId id="2147483777" r:id="rId2"/>
    <p:sldLayoutId id="2147483783" r:id="rId3"/>
    <p:sldLayoutId id="2147483778" r:id="rId4"/>
    <p:sldLayoutId id="2147483784" r:id="rId5"/>
    <p:sldLayoutId id="2147483779" r:id="rId6"/>
    <p:sldLayoutId id="2147483785" r:id="rId7"/>
    <p:sldLayoutId id="2147483786" r:id="rId8"/>
    <p:sldLayoutId id="2147483787" r:id="rId9"/>
    <p:sldLayoutId id="2147483780" r:id="rId10"/>
    <p:sldLayoutId id="2147483781"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lbb.state.tx.us/Bill_80/7_Conference/80-7_Conference_0507.pdf" TargetMode="External"/><Relationship Id="rId2" Type="http://schemas.openxmlformats.org/officeDocument/2006/relationships/hyperlink" Target="http://www.statutes.legis.state.tx.us/ViewChapter.aspx?key=gv.660.001" TargetMode="External"/><Relationship Id="rId1" Type="http://schemas.openxmlformats.org/officeDocument/2006/relationships/slideLayout" Target="../slideLayouts/slideLayout2.xml"/><Relationship Id="rId5" Type="http://schemas.openxmlformats.org/officeDocument/2006/relationships/hyperlink" Target="https://fmx.cpa.state.tx.us/fmx/travel/textravel/index.php" TargetMode="External"/><Relationship Id="rId4" Type="http://schemas.openxmlformats.org/officeDocument/2006/relationships/hyperlink" Target="http://info.sos.state.tx.us/pls/pub/readtac$ext.TacPage?sl=R&amp;app=9&amp;p_dir=&amp;p_rloc=&amp;p_tloc=&amp;p_ploc=&amp;pg=1&amp;p_tac=&amp;ti=34&amp;pt=1&amp;ch=5&amp;rl=22"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www.tamus.edu/offices/budgets-acct/acct/general/index.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tamus.edu/offices/budgets-acct/acct/centralsvc/index.htm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fmx.cpa.state.tx.us/fm/travel/out_of_state/index.ph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amus.edu/offices/budgets-acct/documents/texas-hotel-occupancy-exemption.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tamus.edu/offices/budgets-acct/acct/travel/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tamus.edu/offices/budgets-acct/acct/travel/travel_DC.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tamus.edu/offices/budgets-acct/acct/general/index.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fmx.cpa.state.tx.us/fmx/travel/textravel/index.ph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window.state.tx.us/procurement/prog/stm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rtal.cpa.state.tx.us/hotel/hotel_directory/index.cf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762000"/>
            <a:ext cx="7772400" cy="5105400"/>
          </a:xfrm>
        </p:spPr>
        <p:txBody>
          <a:bodyPr>
            <a:normAutofit fontScale="90000"/>
          </a:bodyPr>
          <a:lstStyle/>
          <a:p>
            <a:pPr algn="ctr" fontAlgn="auto">
              <a:spcAft>
                <a:spcPts val="0"/>
              </a:spcAft>
              <a:defRPr/>
            </a:pPr>
            <a:r>
              <a:rPr lang="en-US" sz="4000" dirty="0" smtClean="0">
                <a:solidFill>
                  <a:schemeClr val="tx2">
                    <a:satMod val="130000"/>
                  </a:schemeClr>
                </a:solidFill>
              </a:rPr>
              <a:t/>
            </a:r>
            <a:br>
              <a:rPr lang="en-US" sz="4000" dirty="0" smtClean="0">
                <a:solidFill>
                  <a:schemeClr val="tx2">
                    <a:satMod val="130000"/>
                  </a:schemeClr>
                </a:solidFill>
              </a:rPr>
            </a:br>
            <a:r>
              <a:rPr lang="en-US" sz="4000" dirty="0" smtClean="0">
                <a:solidFill>
                  <a:schemeClr val="tx2">
                    <a:satMod val="130000"/>
                  </a:schemeClr>
                </a:solidFill>
              </a:rPr>
              <a:t/>
            </a:r>
            <a:br>
              <a:rPr lang="en-US" sz="4000" dirty="0" smtClean="0">
                <a:solidFill>
                  <a:schemeClr val="tx2">
                    <a:satMod val="130000"/>
                  </a:schemeClr>
                </a:solidFill>
              </a:rPr>
            </a:br>
            <a:r>
              <a:rPr lang="en-US" sz="4000" dirty="0" smtClean="0">
                <a:solidFill>
                  <a:schemeClr val="tx2">
                    <a:satMod val="130000"/>
                  </a:schemeClr>
                </a:solidFill>
              </a:rPr>
              <a:t/>
            </a:r>
            <a:br>
              <a:rPr lang="en-US" sz="4000" dirty="0" smtClean="0">
                <a:solidFill>
                  <a:schemeClr val="tx2">
                    <a:satMod val="130000"/>
                  </a:schemeClr>
                </a:solidFill>
              </a:rPr>
            </a:br>
            <a:r>
              <a:rPr lang="en-US" sz="4000" dirty="0" smtClean="0">
                <a:solidFill>
                  <a:schemeClr val="tx2">
                    <a:satMod val="130000"/>
                  </a:schemeClr>
                </a:solidFill>
              </a:rPr>
              <a:t>The Texas A&amp;M University System</a:t>
            </a:r>
            <a:br>
              <a:rPr lang="en-US" sz="4000" dirty="0" smtClean="0">
                <a:solidFill>
                  <a:schemeClr val="tx2">
                    <a:satMod val="130000"/>
                  </a:schemeClr>
                </a:solidFill>
              </a:rPr>
            </a:br>
            <a:r>
              <a:rPr lang="en-US" sz="4000" dirty="0" smtClean="0">
                <a:solidFill>
                  <a:schemeClr val="tx2">
                    <a:satMod val="130000"/>
                  </a:schemeClr>
                </a:solidFill>
              </a:rPr>
              <a:t>Office of Budgets &amp; Accounting</a:t>
            </a:r>
            <a:br>
              <a:rPr lang="en-US" sz="4000" dirty="0" smtClean="0">
                <a:solidFill>
                  <a:schemeClr val="tx2">
                    <a:satMod val="130000"/>
                  </a:schemeClr>
                </a:solidFill>
              </a:rPr>
            </a:br>
            <a:r>
              <a:rPr lang="en-US" sz="4000" dirty="0" smtClean="0">
                <a:solidFill>
                  <a:schemeClr val="tx2">
                    <a:satMod val="130000"/>
                  </a:schemeClr>
                </a:solidFill>
              </a:rPr>
              <a:t/>
            </a:r>
            <a:br>
              <a:rPr lang="en-US" sz="4000" dirty="0" smtClean="0">
                <a:solidFill>
                  <a:schemeClr val="tx2">
                    <a:satMod val="130000"/>
                  </a:schemeClr>
                </a:solidFill>
              </a:rPr>
            </a:br>
            <a:r>
              <a:rPr lang="en-US" b="1" dirty="0" smtClean="0">
                <a:solidFill>
                  <a:schemeClr val="tx2">
                    <a:satMod val="130000"/>
                  </a:schemeClr>
                </a:solidFill>
              </a:rPr>
              <a:t>Employee Travel Training </a:t>
            </a:r>
            <a:br>
              <a:rPr lang="en-US" b="1" dirty="0" smtClean="0">
                <a:solidFill>
                  <a:schemeClr val="tx2">
                    <a:satMod val="130000"/>
                  </a:schemeClr>
                </a:solidFill>
              </a:rPr>
            </a:br>
            <a:r>
              <a:rPr lang="en-US" b="1" dirty="0" smtClean="0">
                <a:solidFill>
                  <a:schemeClr val="tx2">
                    <a:satMod val="130000"/>
                  </a:schemeClr>
                </a:solidFill>
              </a:rPr>
              <a:t>February 25, 2009</a:t>
            </a:r>
            <a:br>
              <a:rPr lang="en-US" b="1" dirty="0" smtClean="0">
                <a:solidFill>
                  <a:schemeClr val="tx2">
                    <a:satMod val="130000"/>
                  </a:schemeClr>
                </a:solidFill>
              </a:rPr>
            </a:br>
            <a:r>
              <a:rPr lang="en-US" b="1" dirty="0" smtClean="0">
                <a:solidFill>
                  <a:schemeClr val="tx2">
                    <a:satMod val="130000"/>
                  </a:schemeClr>
                </a:solidFill>
              </a:rPr>
              <a:t/>
            </a:r>
            <a:br>
              <a:rPr lang="en-US" b="1" dirty="0" smtClean="0">
                <a:solidFill>
                  <a:schemeClr val="tx2">
                    <a:satMod val="130000"/>
                  </a:schemeClr>
                </a:solidFill>
              </a:rPr>
            </a:br>
            <a:r>
              <a:rPr lang="en-US" sz="2000" b="1" dirty="0" smtClean="0">
                <a:solidFill>
                  <a:schemeClr val="tx2">
                    <a:satMod val="130000"/>
                  </a:schemeClr>
                </a:solidFill>
              </a:rPr>
              <a:t>Presenters:  </a:t>
            </a:r>
            <a:br>
              <a:rPr lang="en-US" sz="2000" b="1" dirty="0" smtClean="0">
                <a:solidFill>
                  <a:schemeClr val="tx2">
                    <a:satMod val="130000"/>
                  </a:schemeClr>
                </a:solidFill>
              </a:rPr>
            </a:br>
            <a:r>
              <a:rPr lang="en-US" sz="2000" b="1" dirty="0" smtClean="0">
                <a:solidFill>
                  <a:schemeClr val="tx2">
                    <a:satMod val="130000"/>
                  </a:schemeClr>
                </a:solidFill>
              </a:rPr>
              <a:t>Tracy Crowley &amp; Jennifer Montgomery</a:t>
            </a:r>
            <a:r>
              <a:rPr lang="en-US" b="1" dirty="0" smtClean="0">
                <a:solidFill>
                  <a:schemeClr val="tx2">
                    <a:satMod val="130000"/>
                  </a:schemeClr>
                </a:solidFill>
              </a:rPr>
              <a:t/>
            </a:r>
            <a:br>
              <a:rPr lang="en-US" b="1" dirty="0" smtClean="0">
                <a:solidFill>
                  <a:schemeClr val="tx2">
                    <a:satMod val="130000"/>
                  </a:schemeClr>
                </a:solidFill>
              </a:rPr>
            </a:br>
            <a:endParaRPr lang="en-US" b="1" dirty="0" smtClean="0">
              <a:solidFill>
                <a:schemeClr val="tx2">
                  <a:satMod val="13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143000" y="304800"/>
            <a:ext cx="7467600" cy="1143000"/>
          </a:xfrm>
        </p:spPr>
        <p:txBody>
          <a:bodyPr>
            <a:normAutofit/>
          </a:bodyPr>
          <a:lstStyle/>
          <a:p>
            <a:pPr fontAlgn="auto">
              <a:spcAft>
                <a:spcPts val="0"/>
              </a:spcAft>
              <a:defRPr/>
            </a:pPr>
            <a:r>
              <a:rPr lang="en-US" sz="3600" b="1" smtClean="0">
                <a:solidFill>
                  <a:schemeClr val="tx2">
                    <a:satMod val="130000"/>
                  </a:schemeClr>
                </a:solidFill>
              </a:rPr>
              <a:t>STMP Travel Contracts</a:t>
            </a:r>
            <a:endParaRPr lang="en-US" sz="3600" b="1" dirty="0" smtClean="0">
              <a:solidFill>
                <a:schemeClr val="tx2">
                  <a:satMod val="130000"/>
                </a:schemeClr>
              </a:solidFill>
            </a:endParaRPr>
          </a:p>
        </p:txBody>
      </p:sp>
      <p:sp>
        <p:nvSpPr>
          <p:cNvPr id="15363" name="Rectangle 3"/>
          <p:cNvSpPr>
            <a:spLocks noGrp="1" noChangeArrowheads="1"/>
          </p:cNvSpPr>
          <p:nvPr>
            <p:ph idx="1"/>
          </p:nvPr>
        </p:nvSpPr>
        <p:spPr/>
        <p:txBody>
          <a:bodyPr/>
          <a:lstStyle/>
          <a:p>
            <a:pPr algn="just">
              <a:spcBef>
                <a:spcPct val="0"/>
              </a:spcBef>
              <a:buNone/>
            </a:pPr>
            <a:r>
              <a:rPr lang="en-US" sz="2800" b="1" dirty="0" smtClean="0"/>
              <a:t>Rental Car</a:t>
            </a:r>
          </a:p>
          <a:p>
            <a:pPr algn="just">
              <a:spcBef>
                <a:spcPct val="0"/>
              </a:spcBef>
            </a:pPr>
            <a:r>
              <a:rPr lang="en-US" sz="2000" dirty="0" smtClean="0"/>
              <a:t>Contract Term:  March 31, 2004 through March 31, 2009</a:t>
            </a:r>
          </a:p>
          <a:p>
            <a:pPr lvl="1" algn="just">
              <a:spcBef>
                <a:spcPct val="0"/>
              </a:spcBef>
            </a:pPr>
            <a:r>
              <a:rPr lang="en-US" sz="2000" dirty="0" smtClean="0"/>
              <a:t>Avis Rental Car System, Inc. </a:t>
            </a:r>
          </a:p>
          <a:p>
            <a:pPr lvl="1" algn="just">
              <a:spcBef>
                <a:spcPct val="0"/>
              </a:spcBef>
            </a:pPr>
            <a:r>
              <a:rPr lang="en-US" sz="2000" dirty="0" smtClean="0"/>
              <a:t>Enterprise Rent-A-Car</a:t>
            </a:r>
          </a:p>
          <a:p>
            <a:pPr lvl="1" algn="just">
              <a:spcBef>
                <a:spcPct val="0"/>
              </a:spcBef>
              <a:buNone/>
            </a:pPr>
            <a:endParaRPr lang="en-US" sz="2000" dirty="0" smtClean="0"/>
          </a:p>
          <a:p>
            <a:pPr algn="just">
              <a:spcBef>
                <a:spcPct val="0"/>
              </a:spcBef>
            </a:pPr>
            <a:r>
              <a:rPr lang="en-US" sz="2000" dirty="0" smtClean="0"/>
              <a:t>When making a reservation, provide the name of the state entity of which you're employed and the state entity contract rate identifier number (For System employees,  Avis F999710 or Enterprise TX710)</a:t>
            </a:r>
          </a:p>
          <a:p>
            <a:pPr lvl="1" algn="just">
              <a:spcBef>
                <a:spcPct val="0"/>
              </a:spcBef>
              <a:buNone/>
            </a:pPr>
            <a:endParaRPr lang="en-US" sz="2000" dirty="0" smtClean="0"/>
          </a:p>
          <a:p>
            <a:pPr algn="just">
              <a:spcBef>
                <a:spcPct val="0"/>
              </a:spcBef>
            </a:pPr>
            <a:r>
              <a:rPr lang="en-US" sz="2000" dirty="0" smtClean="0"/>
              <a:t>Verify the rental is booked on the State of Texas (SOT) contract rate to insure the contract provisions are included:</a:t>
            </a:r>
          </a:p>
          <a:p>
            <a:pPr lvl="1" algn="just">
              <a:spcBef>
                <a:spcPct val="0"/>
              </a:spcBef>
            </a:pPr>
            <a:r>
              <a:rPr lang="en-US" sz="1800" dirty="0" smtClean="0"/>
              <a:t>SOT daily contract rate includes both LDW (loss damage/waiver or comprehensive) and liability coverage.  Some exceptions for specific Avis locations.</a:t>
            </a:r>
          </a:p>
          <a:p>
            <a:pPr lvl="1" algn="just">
              <a:spcBef>
                <a:spcPct val="0"/>
              </a:spcBef>
            </a:pPr>
            <a:r>
              <a:rPr lang="en-US" sz="1800" dirty="0" smtClean="0"/>
              <a:t>Additional or secondary driver fees waived for SOT contract</a:t>
            </a:r>
          </a:p>
          <a:p>
            <a:pPr lvl="1" algn="just">
              <a:spcBef>
                <a:spcPct val="0"/>
              </a:spcBef>
            </a:pPr>
            <a:endParaRPr lang="en-US" sz="2000" dirty="0" smtClean="0"/>
          </a:p>
          <a:p>
            <a:pPr lvl="1" algn="just">
              <a:spcBef>
                <a:spcPct val="0"/>
              </a:spcBef>
            </a:pPr>
            <a:endParaRPr lang="en-US" sz="2000" dirty="0" smtClean="0"/>
          </a:p>
          <a:p>
            <a:pPr lvl="1" algn="just">
              <a:spcBef>
                <a:spcPct val="0"/>
              </a:spcBef>
              <a:buNone/>
            </a:pPr>
            <a:endParaRPr lang="en-US" sz="2000" dirty="0" smtClean="0"/>
          </a:p>
          <a:p>
            <a:pPr lvl="1" algn="just">
              <a:spcBef>
                <a:spcPct val="0"/>
              </a:spcBef>
              <a:buNone/>
            </a:pPr>
            <a:endParaRPr lang="en-US" sz="2000" dirty="0" smtClean="0"/>
          </a:p>
          <a:p>
            <a:pPr lvl="1" algn="just">
              <a:spcBef>
                <a:spcPct val="0"/>
              </a:spcBef>
            </a:pPr>
            <a:endParaRPr lang="en-US" sz="2000" dirty="0" smtClean="0"/>
          </a:p>
          <a:p>
            <a:pPr lvl="1" algn="just">
              <a:spcBef>
                <a:spcPct val="0"/>
              </a:spcBef>
            </a:pPr>
            <a:endParaRPr lang="en-US" sz="2000" dirty="0" smtClean="0"/>
          </a:p>
          <a:p>
            <a:pPr lvl="1" algn="just">
              <a:spcBef>
                <a:spcPct val="0"/>
              </a:spcBef>
            </a:pPr>
            <a:endParaRPr lang="en-US"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304800"/>
            <a:ext cx="7391400" cy="1143000"/>
          </a:xfrm>
        </p:spPr>
        <p:txBody>
          <a:bodyPr>
            <a:normAutofit/>
          </a:bodyPr>
          <a:lstStyle/>
          <a:p>
            <a:pPr fontAlgn="auto">
              <a:spcAft>
                <a:spcPts val="0"/>
              </a:spcAft>
              <a:defRPr/>
            </a:pPr>
            <a:r>
              <a:rPr lang="en-US" sz="3600" b="1" dirty="0" smtClean="0">
                <a:solidFill>
                  <a:schemeClr val="tx2">
                    <a:satMod val="130000"/>
                  </a:schemeClr>
                </a:solidFill>
              </a:rPr>
              <a:t>STMP Travel Contracts</a:t>
            </a:r>
          </a:p>
        </p:txBody>
      </p:sp>
      <p:sp>
        <p:nvSpPr>
          <p:cNvPr id="10243" name="Rectangle 3"/>
          <p:cNvSpPr>
            <a:spLocks noGrp="1" noChangeArrowheads="1"/>
          </p:cNvSpPr>
          <p:nvPr>
            <p:ph idx="1"/>
          </p:nvPr>
        </p:nvSpPr>
        <p:spPr/>
        <p:txBody>
          <a:bodyPr>
            <a:normAutofit/>
          </a:bodyPr>
          <a:lstStyle/>
          <a:p>
            <a:pPr marL="365760" indent="-283464" algn="just" fontAlgn="auto">
              <a:lnSpc>
                <a:spcPct val="80000"/>
              </a:lnSpc>
              <a:spcAft>
                <a:spcPts val="0"/>
              </a:spcAft>
              <a:buNone/>
              <a:defRPr/>
            </a:pPr>
            <a:r>
              <a:rPr lang="en-US" sz="2800" b="1" dirty="0" smtClean="0"/>
              <a:t>Corporate Charge Card</a:t>
            </a:r>
          </a:p>
          <a:p>
            <a:pPr marL="640080" lvl="1" indent="-237744" algn="just" fontAlgn="auto">
              <a:lnSpc>
                <a:spcPct val="80000"/>
              </a:lnSpc>
              <a:spcAft>
                <a:spcPts val="0"/>
              </a:spcAft>
              <a:buFont typeface="Verdana"/>
              <a:buChar char="◦"/>
              <a:defRPr/>
            </a:pPr>
            <a:r>
              <a:rPr lang="en-US" sz="2000" dirty="0" smtClean="0"/>
              <a:t>Contract term: June 13, 2003 through August 31, 2009</a:t>
            </a:r>
          </a:p>
          <a:p>
            <a:pPr marL="640080" lvl="1" indent="-237744" algn="just" fontAlgn="auto">
              <a:lnSpc>
                <a:spcPct val="80000"/>
              </a:lnSpc>
              <a:spcAft>
                <a:spcPts val="0"/>
              </a:spcAft>
              <a:buFont typeface="Verdana"/>
              <a:buChar char="◦"/>
              <a:defRPr/>
            </a:pPr>
            <a:r>
              <a:rPr lang="en-US" sz="2000" dirty="0" smtClean="0"/>
              <a:t>JPMorgan Chase (JPMC)  MasterCard</a:t>
            </a:r>
          </a:p>
          <a:p>
            <a:pPr marL="365760" indent="-283464" algn="just" fontAlgn="auto">
              <a:lnSpc>
                <a:spcPct val="80000"/>
              </a:lnSpc>
              <a:spcAft>
                <a:spcPts val="0"/>
              </a:spcAft>
              <a:buFont typeface="Wingdings 2"/>
              <a:buChar char=""/>
              <a:defRPr/>
            </a:pPr>
            <a:endParaRPr lang="en-US" sz="2800" dirty="0" smtClean="0"/>
          </a:p>
          <a:p>
            <a:pPr marL="365760" indent="-283464" algn="just" fontAlgn="auto">
              <a:lnSpc>
                <a:spcPct val="80000"/>
              </a:lnSpc>
              <a:spcAft>
                <a:spcPts val="0"/>
              </a:spcAft>
              <a:buFont typeface="Wingdings 2"/>
              <a:buChar char=""/>
              <a:defRPr/>
            </a:pPr>
            <a:r>
              <a:rPr lang="en-US" sz="2800" b="1" dirty="0" smtClean="0"/>
              <a:t>JPMC Individually Billed Accounts (IBA)</a:t>
            </a:r>
          </a:p>
          <a:p>
            <a:pPr marL="640398" lvl="1" indent="-283464" algn="just" fontAlgn="auto">
              <a:lnSpc>
                <a:spcPct val="80000"/>
              </a:lnSpc>
              <a:spcAft>
                <a:spcPts val="0"/>
              </a:spcAft>
              <a:buFont typeface="Wingdings 2"/>
              <a:buChar char=""/>
              <a:defRPr/>
            </a:pPr>
            <a:r>
              <a:rPr lang="en-US" sz="2000" dirty="0" smtClean="0"/>
              <a:t>Eligibility criteria:</a:t>
            </a:r>
          </a:p>
          <a:p>
            <a:pPr lvl="2"/>
            <a:r>
              <a:rPr lang="en-US" sz="1400" dirty="0" smtClean="0"/>
              <a:t>take, or be expected to take, three (3) or more trips per fiscal year, or </a:t>
            </a:r>
          </a:p>
          <a:p>
            <a:pPr lvl="2"/>
            <a:r>
              <a:rPr lang="en-US" sz="1400" dirty="0" smtClean="0"/>
              <a:t>spend at least $500.00 per fiscal year for official state business travel. </a:t>
            </a:r>
          </a:p>
          <a:p>
            <a:pPr marL="640398" lvl="1" indent="-283464" algn="just" fontAlgn="auto">
              <a:lnSpc>
                <a:spcPct val="80000"/>
              </a:lnSpc>
              <a:spcAft>
                <a:spcPts val="0"/>
              </a:spcAft>
              <a:buFont typeface="Wingdings 2"/>
              <a:buChar char=""/>
              <a:defRPr/>
            </a:pPr>
            <a:r>
              <a:rPr lang="en-US" sz="2000" dirty="0" smtClean="0"/>
              <a:t>Applications available on SOBA web site</a:t>
            </a:r>
          </a:p>
          <a:p>
            <a:pPr marL="640398" lvl="1" indent="-283464" algn="just" fontAlgn="auto">
              <a:lnSpc>
                <a:spcPct val="80000"/>
              </a:lnSpc>
              <a:spcAft>
                <a:spcPts val="0"/>
              </a:spcAft>
              <a:buFont typeface="Wingdings 2"/>
              <a:buChar char=""/>
              <a:defRPr/>
            </a:pPr>
            <a:r>
              <a:rPr lang="en-US" sz="2000" dirty="0" smtClean="0"/>
              <a:t>Individual corporate travel charge cards issued through the State of Texas are to be used for </a:t>
            </a:r>
            <a:r>
              <a:rPr lang="en-US" sz="2000" b="1" dirty="0" smtClean="0"/>
              <a:t>official state business travel expenses only.</a:t>
            </a:r>
          </a:p>
          <a:p>
            <a:pPr marL="640398" lvl="1" indent="-283464" algn="just" fontAlgn="auto">
              <a:lnSpc>
                <a:spcPct val="80000"/>
              </a:lnSpc>
              <a:spcAft>
                <a:spcPts val="0"/>
              </a:spcAft>
              <a:buFont typeface="Wingdings 2"/>
              <a:buChar char=""/>
              <a:defRPr/>
            </a:pPr>
            <a:r>
              <a:rPr lang="en-US" sz="2000" dirty="0" smtClean="0"/>
              <a:t>Cardholder is responsible for paying the balance and seeking reimbursement</a:t>
            </a:r>
          </a:p>
          <a:p>
            <a:pPr marL="640398" lvl="1" indent="-283464" algn="just" fontAlgn="auto">
              <a:lnSpc>
                <a:spcPct val="80000"/>
              </a:lnSpc>
              <a:spcAft>
                <a:spcPts val="0"/>
              </a:spcAft>
              <a:buFont typeface="Wingdings 2"/>
              <a:buChar char=""/>
              <a:defRPr/>
            </a:pPr>
            <a:r>
              <a:rPr lang="en-US" sz="2000" dirty="0" smtClean="0"/>
              <a:t>Typically,  travelers use this card for meals, lodging,  incidentals.</a:t>
            </a:r>
          </a:p>
          <a:p>
            <a:pPr marL="640398" lvl="1" indent="-283464" algn="just" fontAlgn="auto">
              <a:lnSpc>
                <a:spcPct val="80000"/>
              </a:lnSpc>
              <a:spcAft>
                <a:spcPts val="0"/>
              </a:spcAft>
              <a:buNone/>
              <a:defRPr/>
            </a:pPr>
            <a:endParaRPr lang="en-US" sz="2000" dirty="0" smtClean="0"/>
          </a:p>
          <a:p>
            <a:pPr marL="365760" indent="-283464" algn="just" fontAlgn="auto">
              <a:lnSpc>
                <a:spcPct val="80000"/>
              </a:lnSpc>
              <a:spcAft>
                <a:spcPts val="0"/>
              </a:spcAft>
              <a:buNone/>
              <a:defRPr/>
            </a:pPr>
            <a:endParaRPr lang="en-US" sz="2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IBA’s, continued</a:t>
            </a:r>
            <a:endParaRPr lang="en-US" b="1" dirty="0"/>
          </a:p>
        </p:txBody>
      </p:sp>
      <p:sp>
        <p:nvSpPr>
          <p:cNvPr id="3" name="Content Placeholder 2"/>
          <p:cNvSpPr>
            <a:spLocks noGrp="1"/>
          </p:cNvSpPr>
          <p:nvPr>
            <p:ph idx="1"/>
          </p:nvPr>
        </p:nvSpPr>
        <p:spPr/>
        <p:txBody>
          <a:bodyPr/>
          <a:lstStyle/>
          <a:p>
            <a:r>
              <a:rPr lang="en-US" sz="2400" b="1" dirty="0" smtClean="0"/>
              <a:t>Benefits of the State-Issued IBA:</a:t>
            </a:r>
          </a:p>
          <a:p>
            <a:pPr lvl="1"/>
            <a:r>
              <a:rPr lang="en-US" sz="2000" dirty="0" smtClean="0"/>
              <a:t>Credit limits and payment information are not reported to the credit reporting bureaus, thus affecting personal credit history, unless the JPMC account is charged off. </a:t>
            </a:r>
          </a:p>
          <a:p>
            <a:pPr lvl="1"/>
            <a:r>
              <a:rPr lang="en-US" sz="2000" dirty="0" smtClean="0"/>
              <a:t>No Account Fees</a:t>
            </a:r>
          </a:p>
          <a:p>
            <a:pPr lvl="1"/>
            <a:r>
              <a:rPr lang="en-US" sz="2000" dirty="0" smtClean="0"/>
              <a:t>Travel Accident Insurance </a:t>
            </a:r>
          </a:p>
          <a:p>
            <a:pPr lvl="1"/>
            <a:r>
              <a:rPr lang="en-US" sz="2000" dirty="0" smtClean="0"/>
              <a:t>Lost Luggage Insurance</a:t>
            </a:r>
          </a:p>
          <a:p>
            <a:r>
              <a:rPr lang="en-US" sz="2400" b="1" dirty="0" smtClean="0"/>
              <a:t>State Designated Limitations:</a:t>
            </a:r>
          </a:p>
          <a:p>
            <a:pPr lvl="1"/>
            <a:r>
              <a:rPr lang="en-US" sz="2000" dirty="0" smtClean="0"/>
              <a:t>$200 limit per billing cycle on non-travel (retail) charges</a:t>
            </a:r>
          </a:p>
          <a:p>
            <a:pPr lvl="1">
              <a:buNone/>
            </a:pPr>
            <a:r>
              <a:rPr lang="en-US" sz="2000" dirty="0" smtClean="0"/>
              <a:t>	(In some instances, charges for travel-related expenses such as parking, taxis, and gasoline may be coded by the merchant as "retail." )</a:t>
            </a:r>
          </a:p>
          <a:p>
            <a:pPr lvl="1">
              <a:buNone/>
            </a:pPr>
            <a:endParaRPr lang="en-US" sz="2000" dirty="0" smtClean="0"/>
          </a:p>
          <a:p>
            <a:pPr lvl="1">
              <a:buNone/>
            </a:pP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JPMC Central Billed Accounts</a:t>
            </a:r>
            <a:endParaRPr lang="en-US" dirty="0"/>
          </a:p>
        </p:txBody>
      </p:sp>
      <p:sp>
        <p:nvSpPr>
          <p:cNvPr id="3" name="Content Placeholder 2"/>
          <p:cNvSpPr>
            <a:spLocks noGrp="1"/>
          </p:cNvSpPr>
          <p:nvPr>
            <p:ph idx="1"/>
          </p:nvPr>
        </p:nvSpPr>
        <p:spPr/>
        <p:txBody>
          <a:bodyPr/>
          <a:lstStyle/>
          <a:p>
            <a:r>
              <a:rPr lang="en-US" b="1" dirty="0" smtClean="0"/>
              <a:t>JPMC Central Bill Account (CBA)</a:t>
            </a:r>
          </a:p>
          <a:p>
            <a:pPr lvl="1"/>
            <a:r>
              <a:rPr lang="en-US" dirty="0" smtClean="0"/>
              <a:t>SOBA works with each department to establish a CBA for their specific travel needs</a:t>
            </a:r>
          </a:p>
          <a:p>
            <a:pPr lvl="1"/>
            <a:r>
              <a:rPr lang="en-US" dirty="0" smtClean="0"/>
              <a:t>Bills directly to department</a:t>
            </a:r>
          </a:p>
          <a:p>
            <a:pPr lvl="1"/>
            <a:r>
              <a:rPr lang="en-US" dirty="0" smtClean="0"/>
              <a:t>Monthly billing cycle ends on the 10th</a:t>
            </a:r>
          </a:p>
          <a:p>
            <a:pPr lvl="1"/>
            <a:r>
              <a:rPr lang="en-US" dirty="0" smtClean="0"/>
              <a:t>For air, rail, and bus charges only</a:t>
            </a:r>
          </a:p>
          <a:p>
            <a:pPr lvl="2"/>
            <a:r>
              <a:rPr lang="en-US" dirty="0" smtClean="0"/>
              <a:t>In some cases, may include lodging also</a:t>
            </a:r>
          </a:p>
          <a:p>
            <a:pPr lvl="2"/>
            <a:r>
              <a:rPr lang="en-US" dirty="0" smtClean="0"/>
              <a:t>For hotel CBA:</a:t>
            </a:r>
          </a:p>
          <a:p>
            <a:pPr lvl="3"/>
            <a:r>
              <a:rPr lang="en-US" dirty="0" smtClean="0"/>
              <a:t>No State Taxes Allowed</a:t>
            </a:r>
          </a:p>
          <a:p>
            <a:pPr lvl="3"/>
            <a:r>
              <a:rPr lang="en-US" dirty="0" smtClean="0"/>
              <a:t>No Meals Allowed</a:t>
            </a:r>
          </a:p>
          <a:p>
            <a:pPr lvl="1"/>
            <a:endParaRPr lang="en-US" dirty="0" smtClean="0"/>
          </a:p>
          <a:p>
            <a:pPr lvl="2">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95400" y="228600"/>
            <a:ext cx="8229600" cy="1143000"/>
          </a:xfrm>
        </p:spPr>
        <p:txBody>
          <a:bodyPr/>
          <a:lstStyle/>
          <a:p>
            <a:pPr fontAlgn="auto">
              <a:spcAft>
                <a:spcPts val="0"/>
              </a:spcAft>
              <a:defRPr/>
            </a:pPr>
            <a:r>
              <a:rPr lang="en-US" b="1" dirty="0" smtClean="0">
                <a:solidFill>
                  <a:schemeClr val="tx2">
                    <a:satMod val="130000"/>
                  </a:schemeClr>
                </a:solidFill>
              </a:rPr>
              <a:t>Travel Planning</a:t>
            </a:r>
          </a:p>
        </p:txBody>
      </p:sp>
      <p:sp>
        <p:nvSpPr>
          <p:cNvPr id="12291" name="Rectangle 3"/>
          <p:cNvSpPr>
            <a:spLocks noGrp="1" noChangeArrowheads="1"/>
          </p:cNvSpPr>
          <p:nvPr>
            <p:ph idx="1"/>
          </p:nvPr>
        </p:nvSpPr>
        <p:spPr>
          <a:xfrm>
            <a:off x="1435100" y="1447800"/>
            <a:ext cx="7499350" cy="4953000"/>
          </a:xfrm>
        </p:spPr>
        <p:txBody>
          <a:bodyPr/>
          <a:lstStyle/>
          <a:p>
            <a:pPr algn="just"/>
            <a:r>
              <a:rPr lang="en-US" sz="2400" dirty="0" smtClean="0"/>
              <a:t>Avoid making plans through online travel services (Priceline, Travelocity, </a:t>
            </a:r>
            <a:r>
              <a:rPr lang="en-US" sz="2400" dirty="0" err="1" smtClean="0"/>
              <a:t>Orbitz</a:t>
            </a:r>
            <a:r>
              <a:rPr lang="en-US" sz="2400" dirty="0" smtClean="0"/>
              <a:t>, etc.)</a:t>
            </a:r>
          </a:p>
          <a:p>
            <a:pPr lvl="1" algn="just"/>
            <a:r>
              <a:rPr lang="en-US" sz="2000" dirty="0" smtClean="0"/>
              <a:t>Lack of sufficient documentation</a:t>
            </a:r>
          </a:p>
          <a:p>
            <a:pPr lvl="1" algn="just"/>
            <a:r>
              <a:rPr lang="en-US" sz="2000" dirty="0" smtClean="0"/>
              <a:t>Difficulty in getting itemized receipts</a:t>
            </a:r>
          </a:p>
          <a:p>
            <a:pPr lvl="1" algn="just"/>
            <a:r>
              <a:rPr lang="en-US" sz="2000" dirty="0" smtClean="0"/>
              <a:t>In-State Taxes charged in error, very difficult to reverse</a:t>
            </a:r>
          </a:p>
          <a:p>
            <a:pPr algn="just"/>
            <a:r>
              <a:rPr lang="en-US" sz="2400" dirty="0" smtClean="0"/>
              <a:t>For in-state hotel stays, present Texas Hotel Tax Exemption Certificate at check-in </a:t>
            </a:r>
          </a:p>
          <a:p>
            <a:pPr lvl="1" algn="just"/>
            <a:r>
              <a:rPr lang="en-US" sz="2000" dirty="0" smtClean="0"/>
              <a:t>Review receipt at check-out to confirm State Tax was not charged.  (City/Local Taxes are reimbursable.)</a:t>
            </a:r>
          </a:p>
          <a:p>
            <a:pPr algn="just"/>
            <a:r>
              <a:rPr lang="en-US" sz="2400" dirty="0" smtClean="0"/>
              <a:t>For registration fees, charge to departmental purchasing card or submit a request for payment.   Employee reimbursements cannot be reimbursed until event occurs.  </a:t>
            </a:r>
          </a:p>
          <a:p>
            <a:pPr lvl="1" algn="just">
              <a:buNone/>
            </a:pPr>
            <a:endParaRPr lang="en-US" sz="2000" dirty="0" smtClean="0"/>
          </a:p>
          <a:p>
            <a:pPr algn="just"/>
            <a:endParaRPr lang="en-US" sz="2400" dirty="0" smtClean="0"/>
          </a:p>
          <a:p>
            <a:pPr algn="just"/>
            <a:endParaRPr lang="en-US" sz="1400" dirty="0" smtClean="0"/>
          </a:p>
          <a:p>
            <a:pPr algn="just"/>
            <a:endParaRPr lang="en-US" sz="28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Textravel</a:t>
            </a:r>
            <a:r>
              <a:rPr lang="en-US" b="1" dirty="0" smtClean="0"/>
              <a:t>, the new State of Texas Travel Resource</a:t>
            </a:r>
            <a:endParaRPr lang="en-US" b="1" dirty="0"/>
          </a:p>
        </p:txBody>
      </p:sp>
      <p:sp>
        <p:nvSpPr>
          <p:cNvPr id="3" name="Content Placeholder 2"/>
          <p:cNvSpPr>
            <a:spLocks noGrp="1"/>
          </p:cNvSpPr>
          <p:nvPr>
            <p:ph idx="1"/>
          </p:nvPr>
        </p:nvSpPr>
        <p:spPr/>
        <p:txBody>
          <a:bodyPr/>
          <a:lstStyle/>
          <a:p>
            <a:r>
              <a:rPr lang="en-US" sz="2400" dirty="0" smtClean="0"/>
              <a:t>The Texas Comptroller of Public Accounts created </a:t>
            </a:r>
            <a:r>
              <a:rPr lang="en-US" sz="2400" dirty="0" err="1" smtClean="0"/>
              <a:t>Textravel</a:t>
            </a:r>
            <a:r>
              <a:rPr lang="en-US" sz="2400" dirty="0" smtClean="0"/>
              <a:t> to provide information on state travel laws and rules to state agencies and institutions of higher education. </a:t>
            </a:r>
            <a:r>
              <a:rPr lang="en-US" sz="2400" dirty="0" err="1" smtClean="0"/>
              <a:t>Textravel</a:t>
            </a:r>
            <a:r>
              <a:rPr lang="en-US" sz="2400" dirty="0" smtClean="0"/>
              <a:t> is based on </a:t>
            </a:r>
            <a:r>
              <a:rPr lang="en-US" sz="2400" b="1" dirty="0" smtClean="0">
                <a:hlinkClick r:id="rId2"/>
              </a:rPr>
              <a:t>Texas Government Code Chapter 660</a:t>
            </a:r>
            <a:r>
              <a:rPr lang="en-US" sz="2400" dirty="0" smtClean="0"/>
              <a:t>, </a:t>
            </a:r>
            <a:r>
              <a:rPr lang="en-US" sz="2400" b="1" dirty="0" smtClean="0">
                <a:hlinkClick r:id="rId3"/>
              </a:rPr>
              <a:t>General Appropriations Act, Article IX, Part 5 </a:t>
            </a:r>
            <a:r>
              <a:rPr lang="en-US" sz="2400" dirty="0" smtClean="0"/>
              <a:t>, and </a:t>
            </a:r>
            <a:r>
              <a:rPr lang="en-US" sz="2400" b="1" dirty="0" smtClean="0">
                <a:hlinkClick r:id="rId4"/>
              </a:rPr>
              <a:t>Texas Administrative Code, Title 34, Part 1, Chapter 5, Subchapter C, Section 5.22</a:t>
            </a:r>
            <a:r>
              <a:rPr lang="en-US" sz="2400" dirty="0" smtClean="0"/>
              <a:t>.</a:t>
            </a:r>
          </a:p>
          <a:p>
            <a:r>
              <a:rPr lang="en-US" sz="2400" dirty="0" smtClean="0"/>
              <a:t>This Web resource is designed to be an easy reference for state agencies and their employees.  Links to applicable laws and rules are included. </a:t>
            </a:r>
          </a:p>
          <a:p>
            <a:pPr>
              <a:buNone/>
            </a:pPr>
            <a:r>
              <a:rPr lang="en-US" dirty="0" smtClean="0"/>
              <a:t>	</a:t>
            </a:r>
            <a:r>
              <a:rPr lang="en-US" sz="1800" i="1" dirty="0" smtClean="0"/>
              <a:t>Source:  </a:t>
            </a:r>
            <a:r>
              <a:rPr lang="en-US" sz="1800" i="1" dirty="0" smtClean="0">
                <a:hlinkClick r:id="rId5"/>
              </a:rPr>
              <a:t>https://fmx.cpa.state.tx.us/fmx/travel/textravel/index.php</a:t>
            </a:r>
            <a:endParaRPr lang="en-US" sz="18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Agency Travel Rules</a:t>
            </a:r>
            <a:endParaRPr lang="en-US" b="1" dirty="0"/>
          </a:p>
        </p:txBody>
      </p:sp>
      <p:sp>
        <p:nvSpPr>
          <p:cNvPr id="3" name="Content Placeholder 2"/>
          <p:cNvSpPr>
            <a:spLocks noGrp="1"/>
          </p:cNvSpPr>
          <p:nvPr>
            <p:ph idx="1"/>
          </p:nvPr>
        </p:nvSpPr>
        <p:spPr/>
        <p:txBody>
          <a:bodyPr/>
          <a:lstStyle/>
          <a:p>
            <a:r>
              <a:rPr lang="en-US" dirty="0" smtClean="0"/>
              <a:t>State agencies have the authority to establish more restrictive rules but not less restrictive rules.  For more information regarding System Offices rules, please refer to the Disbursement of Funds Guidelines located on our website at:</a:t>
            </a:r>
          </a:p>
          <a:p>
            <a:pPr>
              <a:buNone/>
            </a:pPr>
            <a:r>
              <a:rPr lang="en-US" dirty="0" smtClean="0"/>
              <a:t>	</a:t>
            </a:r>
            <a:r>
              <a:rPr lang="en-US" dirty="0" smtClean="0">
                <a:hlinkClick r:id="rId2"/>
              </a:rPr>
              <a:t>http://www.tamus.edu/offices/budgets-acct/acct/general/index.html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fontAlgn="auto">
              <a:spcAft>
                <a:spcPts val="0"/>
              </a:spcAft>
              <a:defRPr/>
            </a:pPr>
            <a:r>
              <a:rPr lang="en-US" b="1" dirty="0" smtClean="0">
                <a:solidFill>
                  <a:schemeClr val="tx2">
                    <a:satMod val="130000"/>
                  </a:schemeClr>
                </a:solidFill>
              </a:rPr>
              <a:t>Travel Reimbursements</a:t>
            </a:r>
          </a:p>
        </p:txBody>
      </p:sp>
      <p:sp>
        <p:nvSpPr>
          <p:cNvPr id="25603" name="Rectangle 3"/>
          <p:cNvSpPr>
            <a:spLocks noGrp="1" noChangeArrowheads="1"/>
          </p:cNvSpPr>
          <p:nvPr>
            <p:ph idx="1"/>
          </p:nvPr>
        </p:nvSpPr>
        <p:spPr/>
        <p:txBody>
          <a:bodyPr/>
          <a:lstStyle/>
          <a:p>
            <a:r>
              <a:rPr lang="en-US" sz="2800" dirty="0" smtClean="0"/>
              <a:t>Request for Travel Reimbursements must be completed and signed by the traveler.  Departmental contact information should also be provided.  The form is on our website:</a:t>
            </a:r>
          </a:p>
          <a:p>
            <a:pPr algn="just">
              <a:buNone/>
            </a:pPr>
            <a:endParaRPr lang="en-US" sz="2800" dirty="0" smtClean="0"/>
          </a:p>
          <a:p>
            <a:pPr algn="just">
              <a:buNone/>
            </a:pPr>
            <a:r>
              <a:rPr lang="en-US" sz="2800" dirty="0" smtClean="0"/>
              <a:t>	</a:t>
            </a:r>
            <a:r>
              <a:rPr lang="en-US" sz="2800" dirty="0" smtClean="0">
                <a:hlinkClick r:id="rId3"/>
              </a:rPr>
              <a:t>http://www.tamus.edu/offices/budgets-acct/acct/centralsvc/index.html</a:t>
            </a:r>
            <a:endParaRPr lang="en-US" sz="2800" u="sng" dirty="0" smtClean="0">
              <a:solidFill>
                <a:srgbClr val="0070C0"/>
              </a:solidFill>
            </a:endParaRPr>
          </a:p>
          <a:p>
            <a:pPr algn="just">
              <a:buNone/>
            </a:pPr>
            <a:endParaRPr lang="en-US" sz="28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fontScale="90000"/>
          </a:bodyPr>
          <a:lstStyle/>
          <a:p>
            <a:pPr fontAlgn="auto">
              <a:spcAft>
                <a:spcPts val="0"/>
              </a:spcAft>
              <a:defRPr/>
            </a:pPr>
            <a:r>
              <a:rPr lang="en-US" b="1" dirty="0" smtClean="0">
                <a:solidFill>
                  <a:schemeClr val="tx2">
                    <a:satMod val="130000"/>
                  </a:schemeClr>
                </a:solidFill>
              </a:rPr>
              <a:t>In-state Travel Reimbursement Rates</a:t>
            </a:r>
          </a:p>
        </p:txBody>
      </p:sp>
      <p:sp>
        <p:nvSpPr>
          <p:cNvPr id="20483" name="Rectangle 3"/>
          <p:cNvSpPr>
            <a:spLocks noGrp="1" noChangeArrowheads="1"/>
          </p:cNvSpPr>
          <p:nvPr>
            <p:ph idx="1"/>
          </p:nvPr>
        </p:nvSpPr>
        <p:spPr>
          <a:xfrm>
            <a:off x="1219200" y="1371600"/>
            <a:ext cx="7497763" cy="4572000"/>
          </a:xfrm>
        </p:spPr>
        <p:txBody>
          <a:bodyPr>
            <a:normAutofit fontScale="92500" lnSpcReduction="20000"/>
          </a:bodyPr>
          <a:lstStyle/>
          <a:p>
            <a:pPr marL="365760" indent="-283464" algn="just" fontAlgn="auto">
              <a:spcAft>
                <a:spcPts val="0"/>
              </a:spcAft>
              <a:buFont typeface="Wingdings 2"/>
              <a:buChar char=""/>
              <a:defRPr/>
            </a:pPr>
            <a:endParaRPr lang="en-US" sz="2800" dirty="0" smtClean="0"/>
          </a:p>
          <a:p>
            <a:pPr marL="365760" indent="-283464" fontAlgn="auto">
              <a:spcAft>
                <a:spcPts val="0"/>
              </a:spcAft>
              <a:buFont typeface="Wingdings 2"/>
              <a:buChar char=""/>
              <a:defRPr/>
            </a:pPr>
            <a:r>
              <a:rPr lang="en-US" sz="2800" dirty="0" smtClean="0"/>
              <a:t>New mileage rate effective January 1, 2009 - $0.550/mile  </a:t>
            </a:r>
          </a:p>
          <a:p>
            <a:pPr marL="365760" indent="-283464" fontAlgn="auto">
              <a:spcAft>
                <a:spcPts val="0"/>
              </a:spcAft>
              <a:buNone/>
              <a:defRPr/>
            </a:pPr>
            <a:endParaRPr lang="en-US" sz="2800" dirty="0" smtClean="0"/>
          </a:p>
          <a:p>
            <a:pPr marL="365760" indent="-283464" fontAlgn="auto">
              <a:spcAft>
                <a:spcPts val="0"/>
              </a:spcAft>
              <a:buFont typeface="Wingdings 2"/>
              <a:buChar char=""/>
              <a:defRPr/>
            </a:pPr>
            <a:r>
              <a:rPr lang="en-US" sz="2800" dirty="0" smtClean="0"/>
              <a:t>Meal rate - $36/day </a:t>
            </a:r>
          </a:p>
          <a:p>
            <a:pPr marL="365760" indent="-283464" fontAlgn="auto">
              <a:spcAft>
                <a:spcPts val="0"/>
              </a:spcAft>
              <a:buNone/>
              <a:defRPr/>
            </a:pPr>
            <a:r>
              <a:rPr lang="en-US" sz="2800" dirty="0" smtClean="0"/>
              <a:t>	Meal reimbursement amount based on </a:t>
            </a:r>
            <a:r>
              <a:rPr lang="en-US" sz="2800" b="1" i="1" u="sng" dirty="0" smtClean="0"/>
              <a:t>actual </a:t>
            </a:r>
            <a:r>
              <a:rPr lang="en-US" sz="2800" dirty="0" smtClean="0"/>
              <a:t>meal expenses incurred not to exceed the maximum reimbursement rate.  </a:t>
            </a:r>
          </a:p>
          <a:p>
            <a:pPr marL="365760" indent="-283464" fontAlgn="auto">
              <a:spcAft>
                <a:spcPts val="0"/>
              </a:spcAft>
              <a:buNone/>
              <a:defRPr/>
            </a:pPr>
            <a:r>
              <a:rPr lang="en-US" sz="2800" dirty="0" smtClean="0"/>
              <a:t>	No meal reimbursement unless it is an overnight stay.  </a:t>
            </a:r>
          </a:p>
          <a:p>
            <a:pPr marL="365760" indent="-283464" fontAlgn="auto">
              <a:spcAft>
                <a:spcPts val="0"/>
              </a:spcAft>
              <a:buNone/>
              <a:defRPr/>
            </a:pPr>
            <a:endParaRPr lang="en-US" sz="2800" dirty="0" smtClean="0"/>
          </a:p>
          <a:p>
            <a:pPr marL="365760" indent="-283464" fontAlgn="auto">
              <a:spcAft>
                <a:spcPts val="0"/>
              </a:spcAft>
              <a:buFont typeface="Wingdings 2"/>
              <a:buChar char=""/>
              <a:defRPr/>
            </a:pPr>
            <a:r>
              <a:rPr lang="en-US" sz="2800" dirty="0" smtClean="0"/>
              <a:t>Lodging reimbursement rate - $85/day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fontAlgn="auto">
              <a:spcAft>
                <a:spcPts val="0"/>
              </a:spcAft>
              <a:defRPr/>
            </a:pPr>
            <a:r>
              <a:rPr lang="en-US" b="1" dirty="0" smtClean="0">
                <a:solidFill>
                  <a:schemeClr val="tx2">
                    <a:satMod val="130000"/>
                  </a:schemeClr>
                </a:solidFill>
              </a:rPr>
              <a:t>Out-of-State Travel</a:t>
            </a:r>
          </a:p>
        </p:txBody>
      </p:sp>
      <p:sp>
        <p:nvSpPr>
          <p:cNvPr id="27651" name="Rectangle 3"/>
          <p:cNvSpPr>
            <a:spLocks noGrp="1" noChangeArrowheads="1"/>
          </p:cNvSpPr>
          <p:nvPr>
            <p:ph idx="1"/>
          </p:nvPr>
        </p:nvSpPr>
        <p:spPr/>
        <p:txBody>
          <a:bodyPr/>
          <a:lstStyle/>
          <a:p>
            <a:r>
              <a:rPr lang="en-US" sz="2800" dirty="0" smtClean="0"/>
              <a:t>Employees traveling Out-of-State receive up to a maximum flat rate for meals and lodging based on federal regulations.  The  current Out-of-state Meal and Lodging Rates schedule is available at:</a:t>
            </a:r>
          </a:p>
          <a:p>
            <a:pPr>
              <a:buNone/>
            </a:pPr>
            <a:endParaRPr lang="en-US" sz="2800" dirty="0" smtClean="0"/>
          </a:p>
          <a:p>
            <a:pPr>
              <a:buNone/>
            </a:pPr>
            <a:r>
              <a:rPr lang="en-US" sz="2800" dirty="0" smtClean="0"/>
              <a:t>	</a:t>
            </a:r>
            <a:r>
              <a:rPr lang="en-US" sz="2800" dirty="0" smtClean="0">
                <a:hlinkClick r:id="rId3"/>
              </a:rPr>
              <a:t>Out-of-State Meal and Lodging Rates - FPP S.003</a:t>
            </a:r>
            <a:endParaRPr lang="en-US" sz="2800" dirty="0" smtClean="0"/>
          </a:p>
          <a:p>
            <a:pPr>
              <a:buNone/>
            </a:pPr>
            <a:r>
              <a:rPr lang="en-US" sz="2800" dirty="0" smtClean="0"/>
              <a:t>  </a:t>
            </a:r>
            <a:endParaRPr lang="en-US" sz="2800" dirty="0" smtClean="0">
              <a:solidFill>
                <a:srgbClr val="0070C0"/>
              </a:solidFill>
            </a:endParaRPr>
          </a:p>
          <a:p>
            <a:pPr algn="just">
              <a:buNone/>
            </a:pPr>
            <a:endParaRPr lang="en-US" sz="20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fontAlgn="auto">
              <a:spcAft>
                <a:spcPts val="0"/>
              </a:spcAft>
              <a:defRPr/>
            </a:pPr>
            <a:r>
              <a:rPr lang="en-US" b="1" dirty="0" smtClean="0">
                <a:solidFill>
                  <a:schemeClr val="tx2">
                    <a:satMod val="130000"/>
                  </a:schemeClr>
                </a:solidFill>
              </a:rPr>
              <a:t>Class Objectives</a:t>
            </a:r>
          </a:p>
        </p:txBody>
      </p:sp>
      <p:sp>
        <p:nvSpPr>
          <p:cNvPr id="10243" name="Rectangle 3"/>
          <p:cNvSpPr>
            <a:spLocks noGrp="1" noChangeArrowheads="1"/>
          </p:cNvSpPr>
          <p:nvPr>
            <p:ph idx="1"/>
          </p:nvPr>
        </p:nvSpPr>
        <p:spPr>
          <a:xfrm flipH="1">
            <a:off x="1219200" y="1524000"/>
            <a:ext cx="6477000" cy="3200400"/>
          </a:xfrm>
        </p:spPr>
        <p:txBody>
          <a:bodyPr/>
          <a:lstStyle/>
          <a:p>
            <a:r>
              <a:rPr lang="en-US" sz="2400" dirty="0" smtClean="0"/>
              <a:t>Learn where to find the information regarding travel rules and regulations</a:t>
            </a:r>
          </a:p>
          <a:p>
            <a:r>
              <a:rPr lang="en-US" sz="2400" dirty="0" smtClean="0"/>
              <a:t>Learn how to use the Texas Comptroller of Public Accounts (CPA) online travel resource, </a:t>
            </a:r>
            <a:r>
              <a:rPr lang="en-US" sz="2400" dirty="0" err="1" smtClean="0"/>
              <a:t>Textravel</a:t>
            </a:r>
            <a:endParaRPr lang="en-US" sz="2400" dirty="0" smtClean="0"/>
          </a:p>
          <a:p>
            <a:r>
              <a:rPr lang="en-US" sz="2400" dirty="0" smtClean="0"/>
              <a:t>Learn how to complete request for travel reimbursement form</a:t>
            </a:r>
          </a:p>
          <a:p>
            <a:pPr>
              <a:buNone/>
            </a:pPr>
            <a:endParaRPr lang="en-US" sz="2000" dirty="0" smtClean="0"/>
          </a:p>
          <a:p>
            <a:pPr lvl="1">
              <a:buNone/>
            </a:pPr>
            <a:endParaRPr lang="en-US" dirty="0" smtClean="0"/>
          </a:p>
        </p:txBody>
      </p:sp>
      <p:pic>
        <p:nvPicPr>
          <p:cNvPr id="1026" name="Picture 2" descr="C:\Program Files\Microsoft Office\MEDIA\CAGCAT10\j0297749.wmf"/>
          <p:cNvPicPr>
            <a:picLocks noChangeAspect="1" noChangeArrowheads="1"/>
          </p:cNvPicPr>
          <p:nvPr/>
        </p:nvPicPr>
        <p:blipFill>
          <a:blip r:embed="rId2"/>
          <a:srcRect/>
          <a:stretch>
            <a:fillRect/>
          </a:stretch>
        </p:blipFill>
        <p:spPr bwMode="auto">
          <a:xfrm>
            <a:off x="6324600" y="4495800"/>
            <a:ext cx="1851660" cy="176204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fontAlgn="auto">
              <a:spcAft>
                <a:spcPts val="0"/>
              </a:spcAft>
              <a:defRPr/>
            </a:pPr>
            <a:r>
              <a:rPr lang="en-US" sz="4000" b="1" dirty="0" smtClean="0">
                <a:solidFill>
                  <a:schemeClr val="tx2">
                    <a:satMod val="130000"/>
                  </a:schemeClr>
                </a:solidFill>
              </a:rPr>
              <a:t>Documentation for Travel Reimbursements</a:t>
            </a:r>
          </a:p>
        </p:txBody>
      </p:sp>
      <p:sp>
        <p:nvSpPr>
          <p:cNvPr id="28675" name="Rectangle 3"/>
          <p:cNvSpPr>
            <a:spLocks noGrp="1" noChangeArrowheads="1"/>
          </p:cNvSpPr>
          <p:nvPr>
            <p:ph idx="1"/>
          </p:nvPr>
        </p:nvSpPr>
        <p:spPr>
          <a:xfrm>
            <a:off x="1435100" y="1447800"/>
            <a:ext cx="7499350" cy="5257800"/>
          </a:xfrm>
        </p:spPr>
        <p:txBody>
          <a:bodyPr/>
          <a:lstStyle/>
          <a:p>
            <a:pPr>
              <a:lnSpc>
                <a:spcPct val="80000"/>
              </a:lnSpc>
              <a:buFontTx/>
              <a:buNone/>
            </a:pPr>
            <a:r>
              <a:rPr lang="en-US" sz="1800" dirty="0" smtClean="0"/>
              <a:t>	</a:t>
            </a:r>
            <a:r>
              <a:rPr lang="en-US" sz="2800" dirty="0" smtClean="0"/>
              <a:t>Where applicable, the following information should be included with the request for travel reimbursement form:</a:t>
            </a:r>
          </a:p>
          <a:p>
            <a:pPr lvl="1">
              <a:lnSpc>
                <a:spcPct val="80000"/>
              </a:lnSpc>
              <a:buFontTx/>
              <a:buChar char="•"/>
            </a:pPr>
            <a:r>
              <a:rPr lang="en-US" sz="2000" dirty="0" smtClean="0"/>
              <a:t>Receipts for lodging costs, showing a zero balance</a:t>
            </a:r>
          </a:p>
          <a:p>
            <a:pPr lvl="1">
              <a:lnSpc>
                <a:spcPct val="80000"/>
              </a:lnSpc>
              <a:buNone/>
            </a:pPr>
            <a:r>
              <a:rPr lang="en-US" sz="2000" dirty="0" smtClean="0"/>
              <a:t>	Please do not use “express check-out” at the hotels.  The wording “will be charged to XXXX” and “effective balance of $0” on a hotel bill is not a zero balance receipt.</a:t>
            </a:r>
          </a:p>
          <a:p>
            <a:pPr lvl="1">
              <a:lnSpc>
                <a:spcPct val="80000"/>
              </a:lnSpc>
              <a:buFontTx/>
              <a:buChar char="•"/>
            </a:pPr>
            <a:r>
              <a:rPr lang="en-US" sz="2000" dirty="0" smtClean="0"/>
              <a:t>Meal cost breakdown per day</a:t>
            </a:r>
          </a:p>
          <a:p>
            <a:pPr lvl="1">
              <a:lnSpc>
                <a:spcPct val="80000"/>
              </a:lnSpc>
              <a:buFontTx/>
              <a:buChar char="•"/>
            </a:pPr>
            <a:r>
              <a:rPr lang="en-US" sz="2000" dirty="0" smtClean="0"/>
              <a:t>Receipts to support claims for reimbursement of public transportation, airfare, registration fees etc.</a:t>
            </a:r>
          </a:p>
          <a:p>
            <a:pPr lvl="1">
              <a:lnSpc>
                <a:spcPct val="80000"/>
              </a:lnSpc>
              <a:buFontTx/>
              <a:buChar char="•"/>
            </a:pPr>
            <a:r>
              <a:rPr lang="en-US" sz="2000" dirty="0" smtClean="0"/>
              <a:t>Point to point mileage breakdown</a:t>
            </a:r>
          </a:p>
          <a:p>
            <a:pPr lvl="1">
              <a:lnSpc>
                <a:spcPct val="80000"/>
              </a:lnSpc>
              <a:buNone/>
            </a:pPr>
            <a:r>
              <a:rPr lang="en-US" sz="2000" dirty="0" smtClean="0"/>
              <a:t>	</a:t>
            </a:r>
            <a:r>
              <a:rPr lang="en-US" sz="2000" i="1" dirty="0" smtClean="0"/>
              <a:t>When claiming mileage that is different from the State Comptroller’s Mileage Guide, you must include beginning and ending odometer readings.</a:t>
            </a:r>
          </a:p>
          <a:p>
            <a:pPr lvl="1">
              <a:lnSpc>
                <a:spcPct val="80000"/>
              </a:lnSpc>
              <a:buFont typeface="Arial" pitchFamily="34" charset="0"/>
              <a:buChar char="•"/>
            </a:pPr>
            <a:r>
              <a:rPr lang="en-US" sz="2000" dirty="0" smtClean="0"/>
              <a:t>Requests for reimbursement of local mileage should be submitted at least monthly.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fontAlgn="auto">
              <a:spcAft>
                <a:spcPts val="0"/>
              </a:spcAft>
              <a:defRPr/>
            </a:pPr>
            <a:r>
              <a:rPr lang="en-US" b="1" smtClean="0">
                <a:solidFill>
                  <a:schemeClr val="tx2">
                    <a:satMod val="130000"/>
                  </a:schemeClr>
                </a:solidFill>
              </a:rPr>
              <a:t>Receipts</a:t>
            </a:r>
          </a:p>
        </p:txBody>
      </p:sp>
      <p:sp>
        <p:nvSpPr>
          <p:cNvPr id="23555" name="Rectangle 3"/>
          <p:cNvSpPr>
            <a:spLocks noGrp="1" noChangeArrowheads="1"/>
          </p:cNvSpPr>
          <p:nvPr>
            <p:ph idx="1"/>
          </p:nvPr>
        </p:nvSpPr>
        <p:spPr/>
        <p:txBody>
          <a:bodyPr>
            <a:normAutofit fontScale="92500" lnSpcReduction="10000"/>
          </a:bodyPr>
          <a:lstStyle/>
          <a:p>
            <a:pPr marL="365760" indent="-283464" fontAlgn="auto">
              <a:lnSpc>
                <a:spcPct val="90000"/>
              </a:lnSpc>
              <a:spcAft>
                <a:spcPts val="0"/>
              </a:spcAft>
              <a:buFont typeface="Wingdings 2"/>
              <a:buChar char=""/>
              <a:defRPr/>
            </a:pPr>
            <a:r>
              <a:rPr lang="en-US" sz="2800" dirty="0" smtClean="0"/>
              <a:t>Original lodging receipt required.  It must be  complete and show that payment has been made.    Present the hotel occupancy tax exemption certificate when checking into the hotel.  This is available on our website at:</a:t>
            </a:r>
          </a:p>
          <a:p>
            <a:pPr marL="365760" indent="-283464" fontAlgn="auto">
              <a:lnSpc>
                <a:spcPct val="90000"/>
              </a:lnSpc>
              <a:spcAft>
                <a:spcPts val="0"/>
              </a:spcAft>
              <a:buNone/>
              <a:defRPr/>
            </a:pPr>
            <a:r>
              <a:rPr lang="en-US" sz="2800" dirty="0" smtClean="0">
                <a:solidFill>
                  <a:srgbClr val="0070C0"/>
                </a:solidFill>
              </a:rPr>
              <a:t>	</a:t>
            </a:r>
            <a:r>
              <a:rPr lang="en-US" sz="2800" dirty="0" smtClean="0">
                <a:solidFill>
                  <a:srgbClr val="0070C0"/>
                </a:solidFill>
                <a:hlinkClick r:id="rId3"/>
              </a:rPr>
              <a:t>http://www.tamus.edu/offices/budgets-acct/documents/texas-hotel-occupancy-exemption.pdf</a:t>
            </a:r>
            <a:endParaRPr lang="en-US" sz="2800" dirty="0" smtClean="0">
              <a:solidFill>
                <a:srgbClr val="0070C0"/>
              </a:solidFill>
            </a:endParaRPr>
          </a:p>
          <a:p>
            <a:pPr marL="365760" indent="-283464" algn="just" fontAlgn="auto">
              <a:lnSpc>
                <a:spcPct val="90000"/>
              </a:lnSpc>
              <a:spcAft>
                <a:spcPts val="0"/>
              </a:spcAft>
              <a:buFont typeface="Wingdings 2"/>
              <a:buChar char=""/>
              <a:defRPr/>
            </a:pPr>
            <a:r>
              <a:rPr lang="en-US" sz="2800" dirty="0" smtClean="0"/>
              <a:t>Receipts for meals are not required.  However, employees are encouraged to keep a record of meal expenses incurred since they will be reimbursed only for actual expenses incurred, up to the maximum rate allowed.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fontAlgn="auto">
              <a:spcAft>
                <a:spcPts val="0"/>
              </a:spcAft>
              <a:defRPr/>
            </a:pPr>
            <a:r>
              <a:rPr lang="en-US" b="1" smtClean="0">
                <a:solidFill>
                  <a:schemeClr val="tx2">
                    <a:satMod val="130000"/>
                  </a:schemeClr>
                </a:solidFill>
              </a:rPr>
              <a:t>Airline Ticket</a:t>
            </a:r>
          </a:p>
        </p:txBody>
      </p:sp>
      <p:sp>
        <p:nvSpPr>
          <p:cNvPr id="24579" name="Rectangle 3"/>
          <p:cNvSpPr>
            <a:spLocks noGrp="1" noChangeArrowheads="1"/>
          </p:cNvSpPr>
          <p:nvPr>
            <p:ph idx="1"/>
          </p:nvPr>
        </p:nvSpPr>
        <p:spPr/>
        <p:txBody>
          <a:bodyPr>
            <a:normAutofit lnSpcReduction="10000"/>
          </a:bodyPr>
          <a:lstStyle/>
          <a:p>
            <a:pPr marL="365760" indent="-283464" algn="just" fontAlgn="auto">
              <a:spcAft>
                <a:spcPts val="0"/>
              </a:spcAft>
              <a:buFont typeface="Wingdings 2"/>
              <a:buChar char=""/>
              <a:defRPr/>
            </a:pPr>
            <a:r>
              <a:rPr lang="en-US" sz="2800" dirty="0" smtClean="0"/>
              <a:t>The original airline ticket receipt should be attached to the payment request.  </a:t>
            </a:r>
          </a:p>
          <a:p>
            <a:pPr marL="365760" indent="-283464" algn="just" fontAlgn="auto">
              <a:spcAft>
                <a:spcPts val="0"/>
              </a:spcAft>
              <a:buFont typeface="Wingdings 2"/>
              <a:buChar char=""/>
              <a:defRPr/>
            </a:pPr>
            <a:r>
              <a:rPr lang="en-US" sz="2800" dirty="0" smtClean="0"/>
              <a:t>An itinerary alone is unacceptable. </a:t>
            </a:r>
          </a:p>
          <a:p>
            <a:pPr marL="365760" indent="-283464" algn="just" fontAlgn="auto">
              <a:spcAft>
                <a:spcPts val="0"/>
              </a:spcAft>
              <a:buFont typeface="Wingdings 2"/>
              <a:buChar char=""/>
              <a:defRPr/>
            </a:pPr>
            <a:r>
              <a:rPr lang="en-US" sz="2800" dirty="0" smtClean="0"/>
              <a:t>If the ticket is in the form of an E ticket, the passenger itinerary or receipt must be attached to the payment request. </a:t>
            </a:r>
          </a:p>
          <a:p>
            <a:pPr marL="365760" indent="-283464" algn="just" fontAlgn="auto">
              <a:spcAft>
                <a:spcPts val="0"/>
              </a:spcAft>
              <a:buFont typeface="Wingdings 2"/>
              <a:buChar char=""/>
              <a:defRPr/>
            </a:pPr>
            <a:r>
              <a:rPr lang="en-US" sz="2800" dirty="0" smtClean="0"/>
              <a:t>The name of the employee and airline, the ticket number, the class of transportation, the fare basis code, the travel dates, the amount of the airfare, and the origin and destination of each flight must be included on the receipt.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fontAlgn="auto">
              <a:spcAft>
                <a:spcPts val="0"/>
              </a:spcAft>
              <a:defRPr/>
            </a:pPr>
            <a:r>
              <a:rPr lang="en-US" b="1" smtClean="0">
                <a:solidFill>
                  <a:schemeClr val="tx2">
                    <a:satMod val="130000"/>
                  </a:schemeClr>
                </a:solidFill>
              </a:rPr>
              <a:t>Parking Receipts</a:t>
            </a:r>
          </a:p>
        </p:txBody>
      </p:sp>
      <p:sp>
        <p:nvSpPr>
          <p:cNvPr id="31747" name="Rectangle 3"/>
          <p:cNvSpPr>
            <a:spLocks noGrp="1" noChangeArrowheads="1"/>
          </p:cNvSpPr>
          <p:nvPr>
            <p:ph idx="1"/>
          </p:nvPr>
        </p:nvSpPr>
        <p:spPr/>
        <p:txBody>
          <a:bodyPr/>
          <a:lstStyle/>
          <a:p>
            <a:r>
              <a:rPr lang="en-US" sz="2800" dirty="0" smtClean="0"/>
              <a:t>Receipts are not required for parking. Charges must be itemized on a daily basis and must include information on where the parking expense was incurred and the date.</a:t>
            </a:r>
          </a:p>
          <a:p>
            <a:r>
              <a:rPr lang="en-US" sz="2800" dirty="0" smtClean="0"/>
              <a:t>Original receipt must be attached when requesting reimbursement for a rental car.  The receipt must separately itemize all charges, including the starting and ending dates of the rental, the name of the renter and any other charges.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fontScale="90000"/>
          </a:bodyPr>
          <a:lstStyle/>
          <a:p>
            <a:pPr fontAlgn="auto">
              <a:spcAft>
                <a:spcPts val="0"/>
              </a:spcAft>
              <a:defRPr/>
            </a:pPr>
            <a:r>
              <a:rPr lang="en-US" b="1" smtClean="0">
                <a:solidFill>
                  <a:schemeClr val="tx2">
                    <a:satMod val="130000"/>
                  </a:schemeClr>
                </a:solidFill>
              </a:rPr>
              <a:t>Combining State and Personal Business</a:t>
            </a:r>
          </a:p>
        </p:txBody>
      </p:sp>
      <p:sp>
        <p:nvSpPr>
          <p:cNvPr id="36867" name="Rectangle 3"/>
          <p:cNvSpPr>
            <a:spLocks noGrp="1" noChangeArrowheads="1"/>
          </p:cNvSpPr>
          <p:nvPr>
            <p:ph idx="1"/>
          </p:nvPr>
        </p:nvSpPr>
        <p:spPr/>
        <p:txBody>
          <a:bodyPr/>
          <a:lstStyle/>
          <a:p>
            <a:r>
              <a:rPr lang="en-US" sz="2800" dirty="0" smtClean="0"/>
              <a:t>If a traveler combines personal travel with official state business travel, the traveler is only allowed reimbursement up to the rate published by </a:t>
            </a:r>
            <a:r>
              <a:rPr lang="en-US" sz="2800" dirty="0" err="1" smtClean="0"/>
              <a:t>Textravel</a:t>
            </a:r>
            <a:r>
              <a:rPr lang="en-US" sz="2800" dirty="0" smtClean="0"/>
              <a:t>.  </a:t>
            </a:r>
          </a:p>
          <a:p>
            <a:r>
              <a:rPr lang="en-US" sz="2800" dirty="0" smtClean="0"/>
              <a:t>Any meal, lodging or car rental expenses that were incurred on personal days cannot be reimbursed.</a:t>
            </a:r>
          </a:p>
          <a:p>
            <a:endParaRPr lang="en-US" sz="2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fontAlgn="auto">
              <a:spcAft>
                <a:spcPts val="0"/>
              </a:spcAft>
              <a:defRPr/>
            </a:pPr>
            <a:r>
              <a:rPr lang="en-US" b="1" smtClean="0">
                <a:solidFill>
                  <a:schemeClr val="tx2">
                    <a:satMod val="130000"/>
                  </a:schemeClr>
                </a:solidFill>
              </a:rPr>
              <a:t>Foreign Travel</a:t>
            </a:r>
          </a:p>
        </p:txBody>
      </p:sp>
      <p:sp>
        <p:nvSpPr>
          <p:cNvPr id="32771" name="Rectangle 3"/>
          <p:cNvSpPr>
            <a:spLocks noGrp="1" noChangeArrowheads="1"/>
          </p:cNvSpPr>
          <p:nvPr>
            <p:ph idx="1"/>
          </p:nvPr>
        </p:nvSpPr>
        <p:spPr/>
        <p:txBody>
          <a:bodyPr>
            <a:normAutofit fontScale="92500" lnSpcReduction="10000"/>
          </a:bodyPr>
          <a:lstStyle/>
          <a:p>
            <a:pPr marL="365760" indent="-283464" fontAlgn="auto">
              <a:lnSpc>
                <a:spcPct val="90000"/>
              </a:lnSpc>
              <a:spcAft>
                <a:spcPts val="0"/>
              </a:spcAft>
              <a:buFont typeface="Wingdings 2"/>
              <a:buChar char=""/>
              <a:defRPr/>
            </a:pPr>
            <a:r>
              <a:rPr lang="en-US" dirty="0" smtClean="0"/>
              <a:t>Appropriated funds may not be used to pay or reimburse a state employee for travel expenses incurred while traveling to or from a duty point in a foreign country other than Canada and Mexico, unless the Chancellor has approved the travel before departure.  </a:t>
            </a:r>
          </a:p>
          <a:p>
            <a:pPr marL="365760" indent="-283464" fontAlgn="auto">
              <a:lnSpc>
                <a:spcPct val="90000"/>
              </a:lnSpc>
              <a:spcAft>
                <a:spcPts val="0"/>
              </a:spcAft>
              <a:buFont typeface="Wingdings 2"/>
              <a:buChar char=""/>
              <a:defRPr/>
            </a:pPr>
            <a:r>
              <a:rPr lang="en-US" dirty="0" smtClean="0"/>
              <a:t>A request for Foreign travel must be completed and submitted to the Chancellor no later than 30 days prior to travel.  There is the link to the form on our website:</a:t>
            </a:r>
          </a:p>
          <a:p>
            <a:pPr marL="365760" indent="-283464" fontAlgn="auto">
              <a:lnSpc>
                <a:spcPct val="90000"/>
              </a:lnSpc>
              <a:spcAft>
                <a:spcPts val="0"/>
              </a:spcAft>
              <a:buNone/>
              <a:defRPr/>
            </a:pPr>
            <a:r>
              <a:rPr lang="en-US" dirty="0" smtClean="0">
                <a:solidFill>
                  <a:srgbClr val="0070C0"/>
                </a:solidFill>
              </a:rPr>
              <a:t>	</a:t>
            </a:r>
            <a:r>
              <a:rPr lang="en-US" dirty="0" smtClean="0">
                <a:solidFill>
                  <a:srgbClr val="0070C0"/>
                </a:solidFill>
                <a:hlinkClick r:id="rId3"/>
              </a:rPr>
              <a:t>http://www.tamus.edu/offices/budgets-acct/acct/travel/index.html</a:t>
            </a:r>
            <a:endParaRPr lang="en-US" u="sng" dirty="0" smtClean="0">
              <a:solidFill>
                <a:srgbClr val="0070C0"/>
              </a:solidFill>
            </a:endParaRPr>
          </a:p>
          <a:p>
            <a:pPr marL="365760" indent="-283464" algn="just" fontAlgn="auto">
              <a:lnSpc>
                <a:spcPct val="90000"/>
              </a:lnSpc>
              <a:spcAft>
                <a:spcPts val="0"/>
              </a:spcAft>
              <a:buFont typeface="Wingdings 2"/>
              <a:buChar char=""/>
              <a:defRPr/>
            </a:pPr>
            <a:endParaRPr lang="en-US"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43000" y="381000"/>
            <a:ext cx="7315200" cy="1143000"/>
          </a:xfrm>
        </p:spPr>
        <p:txBody>
          <a:bodyPr/>
          <a:lstStyle/>
          <a:p>
            <a:pPr fontAlgn="auto">
              <a:spcAft>
                <a:spcPts val="0"/>
              </a:spcAft>
              <a:defRPr/>
            </a:pPr>
            <a:r>
              <a:rPr lang="en-US" b="1" dirty="0" smtClean="0">
                <a:solidFill>
                  <a:schemeClr val="tx2">
                    <a:satMod val="130000"/>
                  </a:schemeClr>
                </a:solidFill>
              </a:rPr>
              <a:t>Washington, D.C. Travel</a:t>
            </a:r>
          </a:p>
        </p:txBody>
      </p:sp>
      <p:sp>
        <p:nvSpPr>
          <p:cNvPr id="40963" name="Rectangle 3"/>
          <p:cNvSpPr>
            <a:spLocks noGrp="1" noChangeArrowheads="1"/>
          </p:cNvSpPr>
          <p:nvPr>
            <p:ph idx="1"/>
          </p:nvPr>
        </p:nvSpPr>
        <p:spPr/>
        <p:txBody>
          <a:bodyPr/>
          <a:lstStyle/>
          <a:p>
            <a:pPr>
              <a:lnSpc>
                <a:spcPct val="90000"/>
              </a:lnSpc>
            </a:pPr>
            <a:r>
              <a:rPr lang="en-US" sz="2800" dirty="0" smtClean="0"/>
              <a:t>Starting with fiscal year 2006, only travelers who intend to confer on legislative or appropriations issues with U.S. Congressmen, or other Federal Government Staff or Officials should submit travel information to the Office of State -Federal Relations (OSFR).  </a:t>
            </a:r>
          </a:p>
          <a:p>
            <a:pPr>
              <a:lnSpc>
                <a:spcPct val="90000"/>
              </a:lnSpc>
            </a:pPr>
            <a:r>
              <a:rPr lang="en-US" sz="2800" dirty="0" smtClean="0"/>
              <a:t>Notification can be made online.  The link to the form can be found on our website at:	</a:t>
            </a:r>
          </a:p>
          <a:p>
            <a:pPr>
              <a:lnSpc>
                <a:spcPct val="90000"/>
              </a:lnSpc>
              <a:buNone/>
            </a:pPr>
            <a:r>
              <a:rPr lang="en-US" sz="2800" dirty="0" smtClean="0"/>
              <a:t>	</a:t>
            </a:r>
            <a:r>
              <a:rPr lang="en-US" sz="2800" dirty="0" smtClean="0">
                <a:hlinkClick r:id="rId3"/>
              </a:rPr>
              <a:t>http://www.tamus.edu/offices/budgets-acct/acct/travel/travel_DC.html</a:t>
            </a:r>
            <a:endParaRPr lang="en-US" sz="2800" u="sng" dirty="0" smtClean="0">
              <a:solidFill>
                <a:srgbClr val="0070C0"/>
              </a:solidFill>
            </a:endParaRPr>
          </a:p>
          <a:p>
            <a:pPr algn="just">
              <a:lnSpc>
                <a:spcPct val="90000"/>
              </a:lnSpc>
            </a:pPr>
            <a:endParaRPr lang="en-US" sz="2800" dirty="0" smtClean="0"/>
          </a:p>
          <a:p>
            <a:pPr algn="just">
              <a:lnSpc>
                <a:spcPct val="90000"/>
              </a:lnSpc>
              <a:buNone/>
            </a:pPr>
            <a:r>
              <a:rPr lang="en-US" sz="2800" dirty="0" smtClean="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Issues</a:t>
            </a:r>
            <a:endParaRPr lang="en-US" dirty="0"/>
          </a:p>
        </p:txBody>
      </p:sp>
      <p:sp>
        <p:nvSpPr>
          <p:cNvPr id="3" name="Content Placeholder 2"/>
          <p:cNvSpPr>
            <a:spLocks noGrp="1"/>
          </p:cNvSpPr>
          <p:nvPr>
            <p:ph idx="1"/>
          </p:nvPr>
        </p:nvSpPr>
        <p:spPr/>
        <p:txBody>
          <a:bodyPr/>
          <a:lstStyle/>
          <a:p>
            <a:r>
              <a:rPr lang="en-US" u="sng" dirty="0" smtClean="0"/>
              <a:t>Benefit to the State Requirement</a:t>
            </a:r>
          </a:p>
          <a:p>
            <a:pPr>
              <a:buNone/>
            </a:pPr>
            <a:r>
              <a:rPr lang="en-US" dirty="0" smtClean="0"/>
              <a:t>	The traveler must provide a statement explaining how their travel benefited the state of Texas.  Providing this statement ensures the travel expenses were incurred while conducting state business.  “Part of job duties” is not sufficient.</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Issues </a:t>
            </a:r>
            <a:r>
              <a:rPr lang="en-US" i="1" dirty="0" smtClean="0"/>
              <a:t>cont.</a:t>
            </a:r>
            <a:endParaRPr lang="en-US" i="1" dirty="0"/>
          </a:p>
        </p:txBody>
      </p:sp>
      <p:sp>
        <p:nvSpPr>
          <p:cNvPr id="3" name="Content Placeholder 2"/>
          <p:cNvSpPr>
            <a:spLocks noGrp="1"/>
          </p:cNvSpPr>
          <p:nvPr>
            <p:ph idx="1"/>
          </p:nvPr>
        </p:nvSpPr>
        <p:spPr/>
        <p:txBody>
          <a:bodyPr/>
          <a:lstStyle/>
          <a:p>
            <a:r>
              <a:rPr lang="en-US" u="sng" dirty="0" smtClean="0"/>
              <a:t>“Accompanied By” Requirement</a:t>
            </a:r>
          </a:p>
          <a:p>
            <a:pPr>
              <a:buNone/>
            </a:pPr>
            <a:r>
              <a:rPr lang="en-US" dirty="0" smtClean="0"/>
              <a:t>	Section 660.030 of the Texas Government Code pertains to the examination of vouchers and reimbursement forms for travel expenses.  In order to comply with this code, the traveler is required to provide information regarding who else from the department traveled to the same duty point and why it was necessary for more than one person to travel.</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Issues </a:t>
            </a:r>
            <a:r>
              <a:rPr lang="en-US" i="1" dirty="0" smtClean="0"/>
              <a:t>cont.</a:t>
            </a:r>
            <a:endParaRPr lang="en-US" i="1" dirty="0"/>
          </a:p>
        </p:txBody>
      </p:sp>
      <p:sp>
        <p:nvSpPr>
          <p:cNvPr id="3" name="Content Placeholder 2"/>
          <p:cNvSpPr>
            <a:spLocks noGrp="1"/>
          </p:cNvSpPr>
          <p:nvPr>
            <p:ph idx="1"/>
          </p:nvPr>
        </p:nvSpPr>
        <p:spPr/>
        <p:txBody>
          <a:bodyPr/>
          <a:lstStyle/>
          <a:p>
            <a:r>
              <a:rPr lang="en-US" u="sng" dirty="0" smtClean="0"/>
              <a:t>4 Per Car Rule</a:t>
            </a:r>
          </a:p>
          <a:p>
            <a:pPr>
              <a:buNone/>
            </a:pPr>
            <a:r>
              <a:rPr lang="en-US" dirty="0" smtClean="0"/>
              <a:t>	</a:t>
            </a:r>
            <a:r>
              <a:rPr lang="en-US" sz="2800" dirty="0" smtClean="0"/>
              <a:t>Direct from </a:t>
            </a:r>
            <a:r>
              <a:rPr lang="en-US" sz="2800" dirty="0" err="1" smtClean="0"/>
              <a:t>Textravel</a:t>
            </a:r>
            <a:r>
              <a:rPr lang="en-US" sz="2800" dirty="0" smtClean="0"/>
              <a:t>:  When employees from the same agency travel on the same dates with the same itinerary, they must coordinate travel. When four or fewer employees travel on the same itinerary, only one may be reimbursed for mileage.   When more than four employees travel on the same itinerary, only one out of every four may be reimbursed for mileage. </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fontAlgn="auto">
              <a:spcAft>
                <a:spcPts val="0"/>
              </a:spcAft>
              <a:defRPr/>
            </a:pPr>
            <a:r>
              <a:rPr lang="en-US" b="1" dirty="0" smtClean="0">
                <a:solidFill>
                  <a:schemeClr val="tx2">
                    <a:satMod val="130000"/>
                  </a:schemeClr>
                </a:solidFill>
              </a:rPr>
              <a:t>Agenda</a:t>
            </a:r>
          </a:p>
        </p:txBody>
      </p:sp>
      <p:sp>
        <p:nvSpPr>
          <p:cNvPr id="9219" name="Rectangle 3"/>
          <p:cNvSpPr>
            <a:spLocks noGrp="1" noChangeArrowheads="1"/>
          </p:cNvSpPr>
          <p:nvPr>
            <p:ph idx="1"/>
          </p:nvPr>
        </p:nvSpPr>
        <p:spPr/>
        <p:txBody>
          <a:bodyPr/>
          <a:lstStyle/>
          <a:p>
            <a:pPr>
              <a:lnSpc>
                <a:spcPct val="90000"/>
              </a:lnSpc>
            </a:pPr>
            <a:r>
              <a:rPr lang="en-US" sz="2800" dirty="0" smtClean="0"/>
              <a:t>Agency and employee responsibilities</a:t>
            </a:r>
          </a:p>
          <a:p>
            <a:pPr>
              <a:lnSpc>
                <a:spcPct val="90000"/>
              </a:lnSpc>
            </a:pPr>
            <a:r>
              <a:rPr lang="en-US" sz="2800" dirty="0" smtClean="0"/>
              <a:t>State Travel Management Program (STMP)</a:t>
            </a:r>
          </a:p>
          <a:p>
            <a:pPr>
              <a:lnSpc>
                <a:spcPct val="90000"/>
              </a:lnSpc>
            </a:pPr>
            <a:r>
              <a:rPr lang="en-US" sz="2800" dirty="0" smtClean="0"/>
              <a:t> STMP Travel Contracts</a:t>
            </a:r>
          </a:p>
          <a:p>
            <a:pPr>
              <a:lnSpc>
                <a:spcPct val="90000"/>
              </a:lnSpc>
            </a:pPr>
            <a:r>
              <a:rPr lang="en-US" sz="2800" dirty="0" smtClean="0"/>
              <a:t>Travel Planning </a:t>
            </a:r>
          </a:p>
          <a:p>
            <a:pPr>
              <a:lnSpc>
                <a:spcPct val="90000"/>
              </a:lnSpc>
            </a:pPr>
            <a:r>
              <a:rPr lang="en-US" sz="2800" dirty="0" smtClean="0"/>
              <a:t>Travel Rates and Requirements</a:t>
            </a:r>
          </a:p>
          <a:p>
            <a:pPr>
              <a:lnSpc>
                <a:spcPct val="90000"/>
              </a:lnSpc>
            </a:pPr>
            <a:r>
              <a:rPr lang="en-US" sz="2800" dirty="0" smtClean="0"/>
              <a:t>State of Texas Web Resource, </a:t>
            </a:r>
            <a:r>
              <a:rPr lang="en-US" sz="2800" dirty="0" err="1" smtClean="0"/>
              <a:t>Textravel</a:t>
            </a:r>
            <a:endParaRPr lang="en-US" sz="2800" dirty="0" smtClean="0"/>
          </a:p>
          <a:p>
            <a:pPr>
              <a:lnSpc>
                <a:spcPct val="90000"/>
              </a:lnSpc>
            </a:pPr>
            <a:r>
              <a:rPr lang="en-US" sz="2800" dirty="0" smtClean="0"/>
              <a:t>Travel Reimbursement Process Timeline</a:t>
            </a:r>
          </a:p>
          <a:p>
            <a:pPr>
              <a:lnSpc>
                <a:spcPct val="90000"/>
              </a:lnSpc>
            </a:pPr>
            <a:r>
              <a:rPr lang="en-US" sz="2800" dirty="0" smtClean="0"/>
              <a:t>Travel Reimbursement Form Demonstration</a:t>
            </a:r>
          </a:p>
          <a:p>
            <a:pPr>
              <a:lnSpc>
                <a:spcPct val="90000"/>
              </a:lnSpc>
            </a:pPr>
            <a:r>
              <a:rPr lang="en-US" sz="2800" dirty="0" smtClean="0"/>
              <a:t>Q&amp;A</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fontAlgn="auto">
              <a:spcAft>
                <a:spcPts val="0"/>
              </a:spcAft>
              <a:defRPr/>
            </a:pPr>
            <a:r>
              <a:rPr lang="en-US" b="1" dirty="0" smtClean="0">
                <a:solidFill>
                  <a:schemeClr val="tx2">
                    <a:satMod val="130000"/>
                  </a:schemeClr>
                </a:solidFill>
              </a:rPr>
              <a:t>Travel Vouchers</a:t>
            </a:r>
            <a:br>
              <a:rPr lang="en-US" b="1" dirty="0" smtClean="0">
                <a:solidFill>
                  <a:schemeClr val="tx2">
                    <a:satMod val="130000"/>
                  </a:schemeClr>
                </a:solidFill>
              </a:rPr>
            </a:br>
            <a:r>
              <a:rPr lang="en-US" b="1" dirty="0" smtClean="0">
                <a:solidFill>
                  <a:schemeClr val="tx2">
                    <a:satMod val="130000"/>
                  </a:schemeClr>
                </a:solidFill>
              </a:rPr>
              <a:t>Most Common Problems</a:t>
            </a:r>
          </a:p>
        </p:txBody>
      </p:sp>
      <p:sp>
        <p:nvSpPr>
          <p:cNvPr id="41987" name="Rectangle 3"/>
          <p:cNvSpPr>
            <a:spLocks noGrp="1" noChangeArrowheads="1"/>
          </p:cNvSpPr>
          <p:nvPr>
            <p:ph idx="1"/>
          </p:nvPr>
        </p:nvSpPr>
        <p:spPr/>
        <p:txBody>
          <a:bodyPr/>
          <a:lstStyle/>
          <a:p>
            <a:pPr>
              <a:buFontTx/>
              <a:buNone/>
            </a:pPr>
            <a:r>
              <a:rPr lang="en-US" dirty="0" smtClean="0"/>
              <a:t>	</a:t>
            </a:r>
            <a:endParaRPr lang="en-US" sz="2800" dirty="0" smtClean="0"/>
          </a:p>
          <a:p>
            <a:pPr lvl="1">
              <a:buFontTx/>
              <a:buChar char="•"/>
            </a:pPr>
            <a:r>
              <a:rPr lang="en-US" dirty="0" smtClean="0"/>
              <a:t>Missing signature by the  traveler</a:t>
            </a:r>
          </a:p>
          <a:p>
            <a:pPr lvl="1">
              <a:buFontTx/>
              <a:buChar char="•"/>
            </a:pPr>
            <a:r>
              <a:rPr lang="en-US" dirty="0" smtClean="0"/>
              <a:t>Amounts do not match </a:t>
            </a:r>
          </a:p>
          <a:p>
            <a:pPr lvl="1">
              <a:buFontTx/>
              <a:buChar char="•"/>
            </a:pPr>
            <a:r>
              <a:rPr lang="en-US" dirty="0" smtClean="0"/>
              <a:t>Exceptions not checked when non-contracted hotel/airfare/rental cars used</a:t>
            </a:r>
          </a:p>
          <a:p>
            <a:pPr lvl="1">
              <a:buFontTx/>
              <a:buChar char="•"/>
            </a:pPr>
            <a:r>
              <a:rPr lang="en-US" dirty="0" smtClean="0"/>
              <a:t>Lack of description on second page </a:t>
            </a:r>
          </a:p>
          <a:p>
            <a:pPr lvl="1">
              <a:buFontTx/>
              <a:buChar char="•"/>
            </a:pPr>
            <a:r>
              <a:rPr lang="en-US" dirty="0" smtClean="0"/>
              <a:t>Benefit to the state statement not sufficient</a:t>
            </a:r>
          </a:p>
          <a:p>
            <a:pPr lvl="1">
              <a:buFontTx/>
              <a:buChar char="•"/>
            </a:pPr>
            <a:r>
              <a:rPr lang="en-US" dirty="0" smtClean="0"/>
              <a:t>Missing receipts</a:t>
            </a:r>
          </a:p>
          <a:p>
            <a:pPr lvl="1"/>
            <a:endParaRPr lang="en-US" dirty="0" smtClean="0"/>
          </a:p>
          <a:p>
            <a:endParaRPr lang="en-US" sz="2800" dirty="0" smtClean="0"/>
          </a:p>
          <a:p>
            <a:endParaRPr lang="en-US" sz="2800" dirty="0" smtClean="0"/>
          </a:p>
          <a:p>
            <a:pPr>
              <a:buFontTx/>
              <a:buNone/>
            </a:pPr>
            <a:endParaRPr lang="en-US" sz="2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Timeline for Travel Reimbursement Requests</a:t>
            </a:r>
            <a:endParaRPr lang="en-US" b="1" i="1" dirty="0"/>
          </a:p>
        </p:txBody>
      </p:sp>
      <p:sp>
        <p:nvSpPr>
          <p:cNvPr id="3" name="Content Placeholder 2"/>
          <p:cNvSpPr>
            <a:spLocks noGrp="1"/>
          </p:cNvSpPr>
          <p:nvPr>
            <p:ph idx="1"/>
          </p:nvPr>
        </p:nvSpPr>
        <p:spPr/>
        <p:txBody>
          <a:bodyPr/>
          <a:lstStyle/>
          <a:p>
            <a:r>
              <a:rPr lang="en-US" dirty="0" smtClean="0"/>
              <a:t>Traveler makes travel arrangements and is careful to make arrangements based on the System Office guidelines.</a:t>
            </a:r>
          </a:p>
          <a:p>
            <a:r>
              <a:rPr lang="en-US" dirty="0" smtClean="0"/>
              <a:t>After traveling to their duty point where state business is conducted, the traveler returns to headquarters.</a:t>
            </a:r>
          </a:p>
          <a:p>
            <a:r>
              <a:rPr lang="en-US" dirty="0" smtClean="0"/>
              <a:t>Traveler goes through receipts, then completes and signs the travel reimbursement form.  </a:t>
            </a:r>
          </a:p>
          <a:p>
            <a:endParaRPr lang="en-US" dirty="0" smtClean="0"/>
          </a:p>
          <a:p>
            <a:endParaRPr lang="en-US" dirty="0" smtClean="0"/>
          </a:p>
          <a:p>
            <a:pPr>
              <a:buNone/>
            </a:pPr>
            <a:r>
              <a:rPr lang="en-US" dirty="0" smtClean="0"/>
              <a:t>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Timeline for Travel Reimbursement Requests </a:t>
            </a:r>
            <a:r>
              <a:rPr lang="en-US" b="1" i="1" dirty="0" smtClean="0"/>
              <a:t>cont.</a:t>
            </a:r>
            <a:endParaRPr lang="en-US" b="1" i="1" dirty="0"/>
          </a:p>
        </p:txBody>
      </p:sp>
      <p:sp>
        <p:nvSpPr>
          <p:cNvPr id="3" name="Content Placeholder 2"/>
          <p:cNvSpPr>
            <a:spLocks noGrp="1"/>
          </p:cNvSpPr>
          <p:nvPr>
            <p:ph idx="1"/>
          </p:nvPr>
        </p:nvSpPr>
        <p:spPr/>
        <p:txBody>
          <a:bodyPr/>
          <a:lstStyle/>
          <a:p>
            <a:r>
              <a:rPr lang="en-US" sz="3000" dirty="0" smtClean="0"/>
              <a:t>The completed reimbursement form, along with the required receipts, is submitted to the bookkeeper.</a:t>
            </a:r>
          </a:p>
          <a:p>
            <a:r>
              <a:rPr lang="en-US" sz="3000" dirty="0" smtClean="0"/>
              <a:t>The bookkeeper audits the form and the receipts, then processes an online document to prepare the request for payment.</a:t>
            </a:r>
          </a:p>
          <a:p>
            <a:r>
              <a:rPr lang="en-US" sz="3000" dirty="0" smtClean="0"/>
              <a:t>After receiving departmental approval, the </a:t>
            </a:r>
            <a:r>
              <a:rPr lang="en-US" sz="3000" dirty="0" smtClean="0"/>
              <a:t>bookkeeper submits the form and receipts to Accounts Payable for </a:t>
            </a:r>
            <a:r>
              <a:rPr lang="en-US" sz="3000" dirty="0" smtClean="0"/>
              <a:t>processing.</a:t>
            </a:r>
            <a:endParaRPr lang="en-US" sz="3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Timeline for Travel Reimbursement Requests </a:t>
            </a:r>
            <a:r>
              <a:rPr lang="en-US" b="1" i="1" dirty="0" smtClean="0"/>
              <a:t>cont.</a:t>
            </a:r>
            <a:endParaRPr lang="en-US" b="1" i="1" dirty="0"/>
          </a:p>
        </p:txBody>
      </p:sp>
      <p:sp>
        <p:nvSpPr>
          <p:cNvPr id="3" name="Content Placeholder 2"/>
          <p:cNvSpPr>
            <a:spLocks noGrp="1"/>
          </p:cNvSpPr>
          <p:nvPr>
            <p:ph idx="1"/>
          </p:nvPr>
        </p:nvSpPr>
        <p:spPr>
          <a:xfrm>
            <a:off x="1435100" y="1447800"/>
            <a:ext cx="7499350" cy="4724400"/>
          </a:xfrm>
        </p:spPr>
        <p:txBody>
          <a:bodyPr/>
          <a:lstStyle/>
          <a:p>
            <a:r>
              <a:rPr lang="en-US" sz="2800" dirty="0" smtClean="0"/>
              <a:t>Accounts Payable’s goal is to process vouchers within five business days.  The reimbursement request is audited by Accounts Payable.  If information is missing, the bookkeeper is notified so the situation can be resolved.  The five day turnaround starts over when the missing information is received. </a:t>
            </a:r>
          </a:p>
          <a:p>
            <a:pPr>
              <a:buNone/>
            </a:pPr>
            <a:r>
              <a:rPr lang="en-US" dirty="0" smtClean="0"/>
              <a:t>	</a:t>
            </a:r>
            <a:r>
              <a:rPr lang="en-US" sz="2000" i="1" dirty="0" smtClean="0"/>
              <a:t>Around the time of the holidays, we will announce a submission date that guarantees reimbursement before the holiday break.   Any requests received after that date are not guaranteed to be processed before the holiday break</a:t>
            </a:r>
            <a:endParaRPr lang="en-US" sz="2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Timeline of Travel Reimbursement Requests </a:t>
            </a:r>
            <a:r>
              <a:rPr lang="en-US" b="1" i="1" dirty="0" smtClean="0"/>
              <a:t>cont.</a:t>
            </a:r>
            <a:endParaRPr lang="en-US" b="1" i="1" dirty="0"/>
          </a:p>
        </p:txBody>
      </p:sp>
      <p:sp>
        <p:nvSpPr>
          <p:cNvPr id="3" name="Content Placeholder 2"/>
          <p:cNvSpPr>
            <a:spLocks noGrp="1"/>
          </p:cNvSpPr>
          <p:nvPr>
            <p:ph idx="1"/>
          </p:nvPr>
        </p:nvSpPr>
        <p:spPr/>
        <p:txBody>
          <a:bodyPr/>
          <a:lstStyle/>
          <a:p>
            <a:r>
              <a:rPr lang="en-US" dirty="0" smtClean="0"/>
              <a:t>Payment Request is processed and traveler receives travel reimbursement.   Direct Deposit, or ACH, is the preferred method of payment.  The link to the Employee Direct Deposit Form is on our website at:</a:t>
            </a:r>
          </a:p>
          <a:p>
            <a:pPr>
              <a:buNone/>
            </a:pPr>
            <a:r>
              <a:rPr lang="en-US" dirty="0" smtClean="0"/>
              <a:t>	</a:t>
            </a:r>
            <a:r>
              <a:rPr lang="en-US" dirty="0" smtClean="0">
                <a:hlinkClick r:id="rId2"/>
              </a:rPr>
              <a:t>http://www.tamus.edu/offices/budgets-acct/acct/general/index.html</a:t>
            </a:r>
            <a:endParaRPr lang="en-US" dirty="0" smtClean="0"/>
          </a:p>
          <a:p>
            <a:pPr>
              <a:buNone/>
            </a:pPr>
            <a:r>
              <a:rPr lang="en-US" dirty="0" smtClean="0"/>
              <a:t>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2"/>
          <p:cNvSpPr>
            <a:spLocks noGrp="1" noChangeArrowheads="1"/>
          </p:cNvSpPr>
          <p:nvPr>
            <p:ph type="ctrTitle"/>
          </p:nvPr>
        </p:nvSpPr>
        <p:spPr>
          <a:xfrm>
            <a:off x="1524000" y="609600"/>
            <a:ext cx="7086600" cy="990600"/>
          </a:xfrm>
        </p:spPr>
        <p:txBody>
          <a:bodyPr>
            <a:normAutofit fontScale="90000"/>
          </a:bodyPr>
          <a:lstStyle/>
          <a:p>
            <a:pPr fontAlgn="auto">
              <a:spcAft>
                <a:spcPts val="0"/>
              </a:spcAft>
              <a:defRPr/>
            </a:pPr>
            <a:r>
              <a:rPr lang="en-US" sz="3200" b="1" dirty="0" smtClean="0">
                <a:solidFill>
                  <a:schemeClr val="tx2">
                    <a:satMod val="130000"/>
                  </a:schemeClr>
                </a:solidFill>
              </a:rPr>
              <a:t/>
            </a:r>
            <a:br>
              <a:rPr lang="en-US" sz="3200" b="1" dirty="0" smtClean="0">
                <a:solidFill>
                  <a:schemeClr val="tx2">
                    <a:satMod val="130000"/>
                  </a:schemeClr>
                </a:solidFill>
              </a:rPr>
            </a:br>
            <a:r>
              <a:rPr lang="en-US" sz="3200" b="1" dirty="0" smtClean="0">
                <a:solidFill>
                  <a:schemeClr val="tx2">
                    <a:satMod val="130000"/>
                  </a:schemeClr>
                </a:solidFill>
              </a:rPr>
              <a:t/>
            </a:r>
            <a:br>
              <a:rPr lang="en-US" sz="3200" b="1" dirty="0" smtClean="0">
                <a:solidFill>
                  <a:schemeClr val="tx2">
                    <a:satMod val="130000"/>
                  </a:schemeClr>
                </a:solidFill>
              </a:rPr>
            </a:br>
            <a:r>
              <a:rPr lang="en-US" sz="3200" b="1" dirty="0" smtClean="0">
                <a:solidFill>
                  <a:schemeClr val="tx2">
                    <a:satMod val="130000"/>
                  </a:schemeClr>
                </a:solidFill>
              </a:rPr>
              <a:t>Agency and Employee Responsibilities</a:t>
            </a:r>
            <a:br>
              <a:rPr lang="en-US" sz="3200" b="1" dirty="0" smtClean="0">
                <a:solidFill>
                  <a:schemeClr val="tx2">
                    <a:satMod val="130000"/>
                  </a:schemeClr>
                </a:solidFill>
              </a:rPr>
            </a:br>
            <a:endParaRPr lang="en-US" sz="3200" b="1" dirty="0" smtClean="0">
              <a:solidFill>
                <a:schemeClr val="tx2">
                  <a:satMod val="130000"/>
                </a:schemeClr>
              </a:solidFill>
            </a:endParaRPr>
          </a:p>
        </p:txBody>
      </p:sp>
      <p:sp>
        <p:nvSpPr>
          <p:cNvPr id="5123" name="Rectangle 13"/>
          <p:cNvSpPr>
            <a:spLocks noGrp="1" noChangeArrowheads="1"/>
          </p:cNvSpPr>
          <p:nvPr>
            <p:ph type="subTitle" idx="1"/>
          </p:nvPr>
        </p:nvSpPr>
        <p:spPr>
          <a:xfrm>
            <a:off x="1600200" y="1371600"/>
            <a:ext cx="7162800" cy="5181600"/>
          </a:xfrm>
        </p:spPr>
        <p:txBody>
          <a:bodyPr>
            <a:normAutofit fontScale="92500"/>
          </a:bodyPr>
          <a:lstStyle/>
          <a:p>
            <a:pPr fontAlgn="auto">
              <a:spcAft>
                <a:spcPts val="0"/>
              </a:spcAft>
              <a:defRPr/>
            </a:pPr>
            <a:endParaRPr lang="en-US" sz="2200" dirty="0" smtClean="0"/>
          </a:p>
          <a:p>
            <a:pPr fontAlgn="auto">
              <a:spcAft>
                <a:spcPts val="0"/>
              </a:spcAft>
              <a:defRPr/>
            </a:pPr>
            <a:r>
              <a:rPr lang="en-US" sz="2200" dirty="0" smtClean="0"/>
              <a:t>Agencies must properly train employees on travel regulations and keep them informed of any changes in travel rules. </a:t>
            </a:r>
          </a:p>
          <a:p>
            <a:pPr fontAlgn="auto">
              <a:spcAft>
                <a:spcPts val="0"/>
              </a:spcAft>
              <a:defRPr/>
            </a:pPr>
            <a:r>
              <a:rPr lang="en-US" sz="2200" dirty="0" smtClean="0"/>
              <a:t>Agencies must ensure that all travel reimbursements are examined prior to payment to ensure compliance with all applicable regulations and limitations. </a:t>
            </a:r>
          </a:p>
          <a:p>
            <a:pPr fontAlgn="auto">
              <a:spcAft>
                <a:spcPts val="0"/>
              </a:spcAft>
              <a:defRPr/>
            </a:pPr>
            <a:r>
              <a:rPr lang="en-US" sz="2200" dirty="0" smtClean="0"/>
              <a:t>Employees must ensure that their travel complies with applicable laws and rules and must not seek reimbursement for travel expenses that the employee should reasonably know are not reimbursable. </a:t>
            </a:r>
          </a:p>
          <a:p>
            <a:pPr fontAlgn="auto">
              <a:spcAft>
                <a:spcPts val="0"/>
              </a:spcAft>
              <a:defRPr/>
            </a:pPr>
            <a:r>
              <a:rPr lang="en-US" sz="2200" dirty="0" smtClean="0"/>
              <a:t>The Comptroller is required by law to properly audit all claims submitted for payment. Therefore, all payment transactions are subject to audit regardless of amount or materiality.</a:t>
            </a:r>
          </a:p>
          <a:p>
            <a:pPr fontAlgn="auto">
              <a:spcAft>
                <a:spcPts val="0"/>
              </a:spcAft>
              <a:defRPr/>
            </a:pPr>
            <a:endParaRPr lang="en-US" sz="2200" dirty="0" smtClean="0"/>
          </a:p>
          <a:p>
            <a:pPr fontAlgn="auto">
              <a:spcAft>
                <a:spcPts val="0"/>
              </a:spcAft>
              <a:defRPr/>
            </a:pPr>
            <a:r>
              <a:rPr lang="en-US" sz="1800" dirty="0" smtClean="0"/>
              <a:t>Source:  </a:t>
            </a:r>
            <a:r>
              <a:rPr lang="en-US" sz="1800" dirty="0" err="1" smtClean="0"/>
              <a:t>Textravel</a:t>
            </a:r>
            <a:r>
              <a:rPr lang="en-US" sz="1800" dirty="0" smtClean="0"/>
              <a:t> </a:t>
            </a:r>
            <a:r>
              <a:rPr lang="en-US" sz="1800" dirty="0" smtClean="0">
                <a:hlinkClick r:id="rId2"/>
              </a:rPr>
              <a:t>https://fmx.cpa.state.tx.us/fmx/travel/textravel/index.php</a:t>
            </a:r>
            <a:endParaRPr lang="en-US" sz="1800" dirty="0" smtClean="0"/>
          </a:p>
          <a:p>
            <a:pPr fontAlgn="auto">
              <a:spcAft>
                <a:spcPts val="0"/>
              </a:spcAft>
              <a:defRPr/>
            </a:pPr>
            <a:endParaRPr lang="en-US" sz="2000" dirty="0" smtClean="0"/>
          </a:p>
          <a:p>
            <a:pPr algn="just" fontAlgn="auto">
              <a:lnSpc>
                <a:spcPct val="80000"/>
              </a:lnSpc>
              <a:spcAft>
                <a:spcPts val="0"/>
              </a:spcAft>
              <a:buFont typeface="Wingdings 2"/>
              <a:buNone/>
              <a:defRPr/>
            </a:pPr>
            <a:endParaRPr lang="en-US"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04800"/>
            <a:ext cx="7499350" cy="1143000"/>
          </a:xfrm>
        </p:spPr>
        <p:txBody>
          <a:bodyPr>
            <a:noAutofit/>
          </a:bodyPr>
          <a:lstStyle/>
          <a:p>
            <a:r>
              <a:rPr lang="en-US" sz="3200" b="1" dirty="0" smtClean="0"/>
              <a:t>State Travel Management Program (STMP)</a:t>
            </a:r>
            <a:endParaRPr lang="en-US" sz="3200" b="1" dirty="0"/>
          </a:p>
        </p:txBody>
      </p:sp>
      <p:sp>
        <p:nvSpPr>
          <p:cNvPr id="3" name="Content Placeholder 2"/>
          <p:cNvSpPr>
            <a:spLocks noGrp="1"/>
          </p:cNvSpPr>
          <p:nvPr>
            <p:ph idx="1"/>
          </p:nvPr>
        </p:nvSpPr>
        <p:spPr/>
        <p:txBody>
          <a:bodyPr/>
          <a:lstStyle/>
          <a:p>
            <a:endParaRPr lang="en-US" sz="2000" dirty="0" smtClean="0"/>
          </a:p>
          <a:p>
            <a:r>
              <a:rPr lang="en-US" sz="2000" dirty="0" smtClean="0"/>
              <a:t>The Texas Procurement and Support Services (TPASS)  is a division of the Texas Comptroller of Public Accounts that awards and manages statewide contracts.</a:t>
            </a:r>
          </a:p>
          <a:p>
            <a:pPr>
              <a:buNone/>
            </a:pPr>
            <a:endParaRPr lang="en-US" sz="2000" dirty="0" smtClean="0"/>
          </a:p>
          <a:p>
            <a:r>
              <a:rPr lang="en-US" sz="2000" dirty="0" smtClean="0"/>
              <a:t>TPASS has a wide variety of functional areas to assist vendors with how to do business with the state and to support other state agencies and cooperative purchasing members in procuring goods and services.</a:t>
            </a:r>
          </a:p>
          <a:p>
            <a:pPr>
              <a:buNone/>
            </a:pPr>
            <a:endParaRPr lang="en-US" sz="2000" dirty="0" smtClean="0"/>
          </a:p>
          <a:p>
            <a:r>
              <a:rPr lang="en-US" sz="2000" dirty="0" smtClean="0"/>
              <a:t>The program area for travel is the State Travel Management Program (STMP). </a:t>
            </a:r>
            <a:r>
              <a:rPr lang="en-US" sz="2000" dirty="0" smtClean="0">
                <a:hlinkClick r:id="rId2"/>
              </a:rPr>
              <a:t>http://www.window.state.tx.us/procurement/prog/stmp/</a:t>
            </a:r>
            <a:endParaRPr lang="en-US" sz="2000" dirty="0" smtClean="0"/>
          </a:p>
          <a:p>
            <a:pPr>
              <a:buNone/>
            </a:pPr>
            <a:endParaRPr lang="en-US" sz="2000" dirty="0" smtClean="0"/>
          </a:p>
          <a:p>
            <a:endParaRPr lang="en-US" sz="2000" dirty="0" smtClean="0"/>
          </a:p>
          <a:p>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STMP Travel Contracts</a:t>
            </a:r>
            <a:endParaRPr lang="en-US" sz="3600" b="1" dirty="0"/>
          </a:p>
        </p:txBody>
      </p:sp>
      <p:sp>
        <p:nvSpPr>
          <p:cNvPr id="3" name="Content Placeholder 2"/>
          <p:cNvSpPr>
            <a:spLocks noGrp="1"/>
          </p:cNvSpPr>
          <p:nvPr>
            <p:ph idx="1"/>
          </p:nvPr>
        </p:nvSpPr>
        <p:spPr/>
        <p:txBody>
          <a:bodyPr/>
          <a:lstStyle/>
          <a:p>
            <a:r>
              <a:rPr lang="en-US" dirty="0" smtClean="0"/>
              <a:t>TPASS has negotiated the following travel contracts:</a:t>
            </a:r>
          </a:p>
          <a:p>
            <a:pPr lvl="1"/>
            <a:r>
              <a:rPr lang="en-US" sz="2000" dirty="0" smtClean="0"/>
              <a:t>Airlines </a:t>
            </a:r>
          </a:p>
          <a:p>
            <a:pPr lvl="1"/>
            <a:r>
              <a:rPr lang="en-US" sz="2000" dirty="0" smtClean="0"/>
              <a:t>Corporate Charge Card </a:t>
            </a:r>
          </a:p>
          <a:p>
            <a:pPr lvl="1"/>
            <a:r>
              <a:rPr lang="en-US" sz="2000" dirty="0" smtClean="0"/>
              <a:t>Hotels </a:t>
            </a:r>
          </a:p>
          <a:p>
            <a:pPr lvl="1"/>
            <a:r>
              <a:rPr lang="en-US" sz="2000" dirty="0" smtClean="0"/>
              <a:t>Rental Car </a:t>
            </a:r>
          </a:p>
          <a:p>
            <a:pPr lvl="1"/>
            <a:r>
              <a:rPr lang="en-US" sz="2000" dirty="0" smtClean="0"/>
              <a:t>Travel Agency </a:t>
            </a:r>
          </a:p>
          <a:p>
            <a:pPr algn="just"/>
            <a:r>
              <a:rPr lang="en-US" sz="2000" dirty="0" smtClean="0"/>
              <a:t>State agencies must use contract travel services whenever those services provide the most efficient travel resulting in the total lowest cost</a:t>
            </a:r>
          </a:p>
          <a:p>
            <a:pPr algn="just"/>
            <a:r>
              <a:rPr lang="en-US" sz="2000" dirty="0" smtClean="0"/>
              <a:t>Exceptions are detailed on the travel reimbursement form</a:t>
            </a:r>
          </a:p>
          <a:p>
            <a:pPr algn="just"/>
            <a:r>
              <a:rPr lang="en-US" sz="2000" dirty="0" smtClean="0"/>
              <a:t>Report problems with contract vendors to STMP</a:t>
            </a:r>
          </a:p>
          <a:p>
            <a:pPr lvl="1"/>
            <a:endParaRPr lang="en-US" sz="2000"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t>STMP Travel Contracts</a:t>
            </a:r>
            <a:endParaRPr lang="en-US" sz="3600" b="1" dirty="0"/>
          </a:p>
        </p:txBody>
      </p:sp>
      <p:sp>
        <p:nvSpPr>
          <p:cNvPr id="3" name="Content Placeholder 2"/>
          <p:cNvSpPr>
            <a:spLocks noGrp="1"/>
          </p:cNvSpPr>
          <p:nvPr>
            <p:ph idx="1"/>
          </p:nvPr>
        </p:nvSpPr>
        <p:spPr/>
        <p:txBody>
          <a:bodyPr/>
          <a:lstStyle/>
          <a:p>
            <a:r>
              <a:rPr lang="en-US" b="1" dirty="0" smtClean="0"/>
              <a:t>Contract Exceptions:</a:t>
            </a:r>
          </a:p>
          <a:p>
            <a:pPr lvl="1"/>
            <a:r>
              <a:rPr lang="en-US" dirty="0" smtClean="0"/>
              <a:t>Lower Cost to the State</a:t>
            </a:r>
          </a:p>
          <a:p>
            <a:pPr lvl="1"/>
            <a:r>
              <a:rPr lang="en-US" dirty="0" smtClean="0"/>
              <a:t>Unavailability of Contract Travel Services</a:t>
            </a:r>
          </a:p>
          <a:p>
            <a:pPr lvl="1"/>
            <a:r>
              <a:rPr lang="en-US" dirty="0" smtClean="0"/>
              <a:t>Special Needs</a:t>
            </a:r>
          </a:p>
          <a:p>
            <a:pPr lvl="1"/>
            <a:r>
              <a:rPr lang="en-US" dirty="0" smtClean="0"/>
              <a:t>Custodians of Persons</a:t>
            </a:r>
          </a:p>
          <a:p>
            <a:pPr lvl="1"/>
            <a:r>
              <a:rPr lang="en-US" dirty="0" smtClean="0"/>
              <a:t>In Travel Status</a:t>
            </a:r>
          </a:p>
          <a:p>
            <a:pPr lvl="1"/>
            <a:r>
              <a:rPr lang="en-US" dirty="0" smtClean="0"/>
              <a:t>Group Program</a:t>
            </a:r>
          </a:p>
          <a:p>
            <a:pPr lvl="1"/>
            <a:r>
              <a:rPr lang="en-US" dirty="0" smtClean="0"/>
              <a:t>Emergency Response</a:t>
            </a:r>
          </a:p>
          <a:p>
            <a:pPr lvl="1"/>
            <a:r>
              <a:rPr lang="en-US" dirty="0" smtClean="0"/>
              <a:t>Legally Required Attendance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435100" y="274638"/>
            <a:ext cx="7499350" cy="792162"/>
          </a:xfrm>
        </p:spPr>
        <p:txBody>
          <a:bodyPr>
            <a:normAutofit fontScale="90000"/>
          </a:bodyPr>
          <a:lstStyle/>
          <a:p>
            <a:r>
              <a:rPr lang="en-US" sz="4000" b="1" dirty="0" smtClean="0"/>
              <a:t/>
            </a:r>
            <a:br>
              <a:rPr lang="en-US" sz="4000" b="1" dirty="0" smtClean="0"/>
            </a:br>
            <a:r>
              <a:rPr lang="en-US" sz="4000" b="1" dirty="0" smtClean="0"/>
              <a:t>STMP Travel Contracts</a:t>
            </a:r>
            <a:endParaRPr lang="en-US" sz="4000" b="1" dirty="0" smtClean="0">
              <a:solidFill>
                <a:schemeClr val="tx2">
                  <a:satMod val="130000"/>
                </a:schemeClr>
              </a:solidFill>
            </a:endParaRPr>
          </a:p>
        </p:txBody>
      </p:sp>
      <p:sp>
        <p:nvSpPr>
          <p:cNvPr id="13315" name="Rectangle 3"/>
          <p:cNvSpPr>
            <a:spLocks noGrp="1" noChangeArrowheads="1"/>
          </p:cNvSpPr>
          <p:nvPr>
            <p:ph idx="1"/>
          </p:nvPr>
        </p:nvSpPr>
        <p:spPr>
          <a:xfrm>
            <a:off x="1435100" y="1143000"/>
            <a:ext cx="7499350" cy="5105400"/>
          </a:xfrm>
        </p:spPr>
        <p:txBody>
          <a:bodyPr/>
          <a:lstStyle/>
          <a:p>
            <a:pPr algn="just"/>
            <a:endParaRPr lang="en-US" sz="2800" b="1" dirty="0" smtClean="0"/>
          </a:p>
          <a:p>
            <a:pPr algn="just">
              <a:buNone/>
            </a:pPr>
            <a:r>
              <a:rPr lang="en-US" sz="2800" b="1" dirty="0" smtClean="0"/>
              <a:t>Airlines </a:t>
            </a:r>
          </a:p>
          <a:p>
            <a:pPr algn="just"/>
            <a:r>
              <a:rPr lang="en-US" sz="2000" dirty="0" smtClean="0"/>
              <a:t>Contract Term:  June 1, 2008 – March 31, 2009</a:t>
            </a:r>
          </a:p>
          <a:p>
            <a:pPr lvl="1" algn="just"/>
            <a:r>
              <a:rPr lang="en-US" sz="2400" dirty="0" smtClean="0"/>
              <a:t>American Airlines</a:t>
            </a:r>
          </a:p>
          <a:p>
            <a:pPr lvl="1" algn="just"/>
            <a:r>
              <a:rPr lang="en-US" sz="2400" dirty="0" smtClean="0"/>
              <a:t>JetBlue Airways</a:t>
            </a:r>
          </a:p>
          <a:p>
            <a:pPr algn="just"/>
            <a:r>
              <a:rPr lang="en-US" sz="2000" dirty="0" smtClean="0"/>
              <a:t>Provide maximum flexibility, but are not always the lowest cost</a:t>
            </a:r>
          </a:p>
          <a:p>
            <a:pPr algn="just"/>
            <a:r>
              <a:rPr lang="en-US" sz="2000" dirty="0" smtClean="0"/>
              <a:t>Designed for last minute and/or fully refundable travel requirements</a:t>
            </a:r>
          </a:p>
          <a:p>
            <a:pPr algn="just"/>
            <a:r>
              <a:rPr lang="en-US" sz="2000" dirty="0" smtClean="0"/>
              <a:t>Utilize 14-day advance or other lower cost airline fares for planned travel requirements to obtain the lowest possible cost to the state</a:t>
            </a:r>
          </a:p>
          <a:p>
            <a:pPr algn="just"/>
            <a:r>
              <a:rPr lang="en-US" sz="2000" dirty="0" smtClean="0"/>
              <a:t>Mandatory form of payment is a state issued-JPMorgan Chase corporate travel charge card account</a:t>
            </a:r>
          </a:p>
          <a:p>
            <a:pPr algn="just">
              <a:buNone/>
            </a:pPr>
            <a:endParaRPr lang="en-US" sz="2000" dirty="0" smtClean="0"/>
          </a:p>
          <a:p>
            <a:pPr algn="just">
              <a:buFontTx/>
              <a:buNone/>
            </a:pPr>
            <a:r>
              <a:rPr lang="en-US" sz="2000"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143000" y="228600"/>
            <a:ext cx="7467600" cy="1143000"/>
          </a:xfrm>
        </p:spPr>
        <p:txBody>
          <a:bodyPr>
            <a:normAutofit fontScale="90000"/>
          </a:bodyPr>
          <a:lstStyle/>
          <a:p>
            <a:pPr fontAlgn="auto">
              <a:spcAft>
                <a:spcPts val="0"/>
              </a:spcAft>
              <a:defRPr/>
            </a:pPr>
            <a:r>
              <a:rPr lang="en-US" sz="4400" b="1" dirty="0" smtClean="0"/>
              <a:t/>
            </a:r>
            <a:br>
              <a:rPr lang="en-US" sz="4400" b="1" dirty="0" smtClean="0"/>
            </a:br>
            <a:r>
              <a:rPr lang="en-US" sz="4000" b="1" dirty="0" smtClean="0"/>
              <a:t>STMP Travel Contracts</a:t>
            </a:r>
            <a:r>
              <a:rPr lang="en-US" b="1" dirty="0" smtClean="0">
                <a:solidFill>
                  <a:schemeClr val="tx2">
                    <a:satMod val="130000"/>
                  </a:schemeClr>
                </a:solidFill>
              </a:rPr>
              <a:t/>
            </a:r>
            <a:br>
              <a:rPr lang="en-US" b="1" dirty="0" smtClean="0">
                <a:solidFill>
                  <a:schemeClr val="tx2">
                    <a:satMod val="130000"/>
                  </a:schemeClr>
                </a:solidFill>
              </a:rPr>
            </a:br>
            <a:endParaRPr lang="en-US" b="1" dirty="0" smtClean="0">
              <a:solidFill>
                <a:schemeClr val="tx2">
                  <a:satMod val="130000"/>
                </a:schemeClr>
              </a:solidFill>
            </a:endParaRPr>
          </a:p>
        </p:txBody>
      </p:sp>
      <p:sp>
        <p:nvSpPr>
          <p:cNvPr id="14339" name="Rectangle 3"/>
          <p:cNvSpPr>
            <a:spLocks noGrp="1" noChangeArrowheads="1"/>
          </p:cNvSpPr>
          <p:nvPr>
            <p:ph idx="1"/>
          </p:nvPr>
        </p:nvSpPr>
        <p:spPr/>
        <p:txBody>
          <a:bodyPr/>
          <a:lstStyle/>
          <a:p>
            <a:pPr algn="just">
              <a:buNone/>
            </a:pPr>
            <a:r>
              <a:rPr lang="en-US" sz="2800" b="1" dirty="0" smtClean="0"/>
              <a:t>Hotels</a:t>
            </a:r>
          </a:p>
          <a:p>
            <a:pPr algn="just"/>
            <a:r>
              <a:rPr lang="en-US" sz="2000" dirty="0" smtClean="0"/>
              <a:t>Contract Term:  Fiscal year September 1 – August 31</a:t>
            </a:r>
          </a:p>
          <a:p>
            <a:pPr algn="just"/>
            <a:r>
              <a:rPr lang="en-US" sz="2000" dirty="0" smtClean="0"/>
              <a:t>In order to be awarded a contract with the State of Texas, hotels must offer a 20-25 % discount off their standard rack rates for single room.</a:t>
            </a:r>
          </a:p>
          <a:p>
            <a:pPr algn="just"/>
            <a:endParaRPr lang="en-US" sz="2000" dirty="0" smtClean="0"/>
          </a:p>
          <a:p>
            <a:pPr algn="just"/>
            <a:r>
              <a:rPr lang="en-US" sz="2000" dirty="0" smtClean="0"/>
              <a:t>STMP web site offers searchable contract hotel listing</a:t>
            </a:r>
          </a:p>
          <a:p>
            <a:pPr lvl="1" algn="just"/>
            <a:r>
              <a:rPr lang="en-US" sz="1600" dirty="0" smtClean="0">
                <a:hlinkClick r:id="rId2"/>
              </a:rPr>
              <a:t>http://portal.cpa.state.tx.us/hotel/hotel_directory/index.cfm</a:t>
            </a:r>
            <a:endParaRPr lang="en-US" sz="1600" dirty="0" smtClean="0"/>
          </a:p>
          <a:p>
            <a:pPr lvl="1" algn="just">
              <a:buNone/>
            </a:pPr>
            <a:endParaRPr lang="en-US" sz="1600" dirty="0" smtClean="0"/>
          </a:p>
          <a:p>
            <a:pPr algn="just"/>
            <a:r>
              <a:rPr lang="en-US" sz="2000" dirty="0" smtClean="0"/>
              <a:t>State contract rates are available based on the hotel's available inventory</a:t>
            </a:r>
          </a:p>
          <a:p>
            <a:pPr algn="just"/>
            <a:r>
              <a:rPr lang="en-US" sz="2000" dirty="0" smtClean="0"/>
              <a:t>State contract rates may not be available during holidays or special events</a:t>
            </a:r>
          </a:p>
          <a:p>
            <a:pPr algn="just">
              <a:buNone/>
            </a:pPr>
            <a:endParaRPr lang="en-US" sz="2000" dirty="0" smtClean="0"/>
          </a:p>
          <a:p>
            <a:pPr algn="just"/>
            <a:endParaRPr lang="en-US" sz="2000" b="1" dirty="0" smtClean="0"/>
          </a:p>
          <a:p>
            <a:pPr algn="just"/>
            <a:endParaRPr lang="en-US" sz="2800" dirty="0" smtClean="0"/>
          </a:p>
          <a:p>
            <a:pPr algn="just">
              <a:buNone/>
            </a:pPr>
            <a:endParaRPr lang="en-US" sz="2800" dirty="0" smtClean="0"/>
          </a:p>
          <a:p>
            <a:pPr algn="just"/>
            <a:endParaRPr lang="en-US" sz="2800" dirty="0" smtClean="0"/>
          </a:p>
          <a:p>
            <a:pPr>
              <a:buFontTx/>
              <a:buNone/>
            </a:pPr>
            <a:endParaRPr lang="en-US" sz="2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1670</TotalTime>
  <Words>1807</Words>
  <Application>Microsoft PowerPoint</Application>
  <PresentationFormat>On-screen Show (4:3)</PresentationFormat>
  <Paragraphs>248</Paragraphs>
  <Slides>35</Slides>
  <Notes>16</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Solstice</vt:lpstr>
      <vt:lpstr>   The Texas A&amp;M University System Office of Budgets &amp; Accounting  Employee Travel Training  February 25, 2009  Presenters:   Tracy Crowley &amp; Jennifer Montgomery </vt:lpstr>
      <vt:lpstr>Class Objectives</vt:lpstr>
      <vt:lpstr>Agenda</vt:lpstr>
      <vt:lpstr>  Agency and Employee Responsibilities </vt:lpstr>
      <vt:lpstr>State Travel Management Program (STMP)</vt:lpstr>
      <vt:lpstr>STMP Travel Contracts</vt:lpstr>
      <vt:lpstr>STMP Travel Contracts</vt:lpstr>
      <vt:lpstr> STMP Travel Contracts</vt:lpstr>
      <vt:lpstr> STMP Travel Contracts </vt:lpstr>
      <vt:lpstr>STMP Travel Contracts</vt:lpstr>
      <vt:lpstr>STMP Travel Contracts</vt:lpstr>
      <vt:lpstr>IBA’s, continued</vt:lpstr>
      <vt:lpstr>JPMC Central Billed Accounts</vt:lpstr>
      <vt:lpstr>Travel Planning</vt:lpstr>
      <vt:lpstr>Textravel, the new State of Texas Travel Resource</vt:lpstr>
      <vt:lpstr>Agency Travel Rules</vt:lpstr>
      <vt:lpstr>Travel Reimbursements</vt:lpstr>
      <vt:lpstr>In-state Travel Reimbursement Rates</vt:lpstr>
      <vt:lpstr>Out-of-State Travel</vt:lpstr>
      <vt:lpstr>Documentation for Travel Reimbursements</vt:lpstr>
      <vt:lpstr>Receipts</vt:lpstr>
      <vt:lpstr>Airline Ticket</vt:lpstr>
      <vt:lpstr>Parking Receipts</vt:lpstr>
      <vt:lpstr>Combining State and Personal Business</vt:lpstr>
      <vt:lpstr>Foreign Travel</vt:lpstr>
      <vt:lpstr>Washington, D.C. Travel</vt:lpstr>
      <vt:lpstr>Common Issues</vt:lpstr>
      <vt:lpstr>Common Issues cont.</vt:lpstr>
      <vt:lpstr>Common Issues cont.</vt:lpstr>
      <vt:lpstr>Travel Vouchers Most Common Problems</vt:lpstr>
      <vt:lpstr>Timeline for Travel Reimbursement Requests</vt:lpstr>
      <vt:lpstr>Timeline for Travel Reimbursement Requests cont.</vt:lpstr>
      <vt:lpstr>Timeline for Travel Reimbursement Requests cont.</vt:lpstr>
      <vt:lpstr>Timeline of Travel Reimbursement Requests cont.</vt:lpstr>
      <vt:lpstr>Questions?</vt:lpstr>
    </vt:vector>
  </TitlesOfParts>
  <Company>Texas A&amp;M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Disbursement Guidelines</dc:title>
  <dc:creator>R.M. Joshi</dc:creator>
  <cp:lastModifiedBy>JMontgomery</cp:lastModifiedBy>
  <cp:revision>200</cp:revision>
  <dcterms:created xsi:type="dcterms:W3CDTF">2005-11-12T02:29:45Z</dcterms:created>
  <dcterms:modified xsi:type="dcterms:W3CDTF">2009-02-24T19:26:42Z</dcterms:modified>
</cp:coreProperties>
</file>