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35"/>
  </p:notesMasterIdLst>
  <p:handoutMasterIdLst>
    <p:handoutMasterId r:id="rId36"/>
  </p:handoutMasterIdLst>
  <p:sldIdLst>
    <p:sldId id="576" r:id="rId2"/>
    <p:sldId id="608" r:id="rId3"/>
    <p:sldId id="633" r:id="rId4"/>
    <p:sldId id="634" r:id="rId5"/>
    <p:sldId id="667" r:id="rId6"/>
    <p:sldId id="609" r:id="rId7"/>
    <p:sldId id="628" r:id="rId8"/>
    <p:sldId id="674" r:id="rId9"/>
    <p:sldId id="675" r:id="rId10"/>
    <p:sldId id="680" r:id="rId11"/>
    <p:sldId id="635" r:id="rId12"/>
    <p:sldId id="632" r:id="rId13"/>
    <p:sldId id="664" r:id="rId14"/>
    <p:sldId id="665" r:id="rId15"/>
    <p:sldId id="666" r:id="rId16"/>
    <p:sldId id="668" r:id="rId17"/>
    <p:sldId id="669" r:id="rId18"/>
    <p:sldId id="670" r:id="rId19"/>
    <p:sldId id="663" r:id="rId20"/>
    <p:sldId id="681" r:id="rId21"/>
    <p:sldId id="636" r:id="rId22"/>
    <p:sldId id="631" r:id="rId23"/>
    <p:sldId id="673" r:id="rId24"/>
    <p:sldId id="672" r:id="rId25"/>
    <p:sldId id="627" r:id="rId26"/>
    <p:sldId id="671" r:id="rId27"/>
    <p:sldId id="686" r:id="rId28"/>
    <p:sldId id="638" r:id="rId29"/>
    <p:sldId id="676" r:id="rId30"/>
    <p:sldId id="682" r:id="rId31"/>
    <p:sldId id="677" r:id="rId32"/>
    <p:sldId id="678" r:id="rId33"/>
    <p:sldId id="679" r:id="rId34"/>
  </p:sldIdLst>
  <p:sldSz cx="9144000" cy="6858000" type="screen4x3"/>
  <p:notesSz cx="6950075" cy="9236075"/>
  <p:embeddedFontLst>
    <p:embeddedFont>
      <p:font typeface="Verdana" pitchFamily="34" charset="0"/>
      <p:regular r:id="rId37"/>
      <p:bold r:id="rId38"/>
      <p:italic r:id="rId39"/>
      <p:boldItalic r:id="rId40"/>
    </p:embeddedFont>
    <p:embeddedFont>
      <p:font typeface="Tahoma" pitchFamily="34" charset="0"/>
      <p:regular r:id="rId41"/>
      <p:bold r:id="rId4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4F81BD"/>
    <a:srgbClr val="C00000"/>
    <a:srgbClr val="4F6228"/>
    <a:srgbClr val="800000"/>
    <a:srgbClr val="86855D"/>
    <a:srgbClr val="9D8645"/>
    <a:srgbClr val="756433"/>
    <a:srgbClr val="D4CB94"/>
    <a:srgbClr val="8F833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52" autoAdjust="0"/>
    <p:restoredTop sz="73235" autoAdjust="0"/>
  </p:normalViewPr>
  <p:slideViewPr>
    <p:cSldViewPr>
      <p:cViewPr varScale="1">
        <p:scale>
          <a:sx n="65" d="100"/>
          <a:sy n="65" d="100"/>
        </p:scale>
        <p:origin x="-4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4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3649C4A7-F7E0-4FB8-8F05-6ADADEF3AE08}" type="datetimeFigureOut">
              <a:rPr lang="en-US" smtClean="0"/>
              <a:pPr/>
              <a:t>10/11/2013</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59404932-F5F8-4459-9026-AEF2B7B1B253}" type="slidenum">
              <a:rPr lang="en-US" smtClean="0"/>
              <a:pPr/>
              <a:t>‹#›</a:t>
            </a:fld>
            <a:endParaRPr lang="en-US"/>
          </a:p>
        </p:txBody>
      </p:sp>
    </p:spTree>
    <p:extLst>
      <p:ext uri="{BB962C8B-B14F-4D97-AF65-F5344CB8AC3E}">
        <p14:creationId xmlns:p14="http://schemas.microsoft.com/office/powerpoint/2010/main" xmlns="" val="667582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937000" y="0"/>
            <a:ext cx="30114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50532"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95325" y="4387850"/>
            <a:ext cx="5559425" cy="4156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72525"/>
            <a:ext cx="30114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37000" y="8772525"/>
            <a:ext cx="30114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FD50CD6-17C6-42DD-9DCE-6855B2EB91D4}" type="slidenum">
              <a:rPr lang="en-US"/>
              <a:pPr>
                <a:defRPr/>
              </a:pPr>
              <a:t>‹#›</a:t>
            </a:fld>
            <a:endParaRPr lang="en-US"/>
          </a:p>
        </p:txBody>
      </p:sp>
    </p:spTree>
    <p:extLst>
      <p:ext uri="{BB962C8B-B14F-4D97-AF65-F5344CB8AC3E}">
        <p14:creationId xmlns:p14="http://schemas.microsoft.com/office/powerpoint/2010/main" xmlns="" val="1687988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p>
            <a:fld id="{C706973B-C8B6-4583-8B22-86FB157FD251}" type="slidenum">
              <a:rPr lang="en-US" smtClean="0">
                <a:solidFill>
                  <a:prstClr val="black"/>
                </a:solidFill>
              </a:rPr>
              <a:pPr/>
              <a:t>1</a:t>
            </a:fld>
            <a:endParaRPr lang="en-US" smtClean="0">
              <a:solidFill>
                <a:prstClr val="black"/>
              </a:solidFill>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FD50CD6-17C6-42DD-9DCE-6855B2EB91D4}"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Timely</a:t>
            </a:r>
          </a:p>
          <a:p>
            <a:r>
              <a:rPr lang="en-US" dirty="0" smtClean="0"/>
              <a:t>Policy</a:t>
            </a:r>
            <a:r>
              <a:rPr lang="en-US" baseline="0" dirty="0" smtClean="0"/>
              <a:t> Experience</a:t>
            </a:r>
            <a:endParaRPr lang="en-US" dirty="0"/>
          </a:p>
        </p:txBody>
      </p:sp>
      <p:sp>
        <p:nvSpPr>
          <p:cNvPr id="4" name="Slide Number Placeholder 3"/>
          <p:cNvSpPr>
            <a:spLocks noGrp="1"/>
          </p:cNvSpPr>
          <p:nvPr>
            <p:ph type="sldNum" sz="quarter" idx="10"/>
          </p:nvPr>
        </p:nvSpPr>
        <p:spPr/>
        <p:txBody>
          <a:bodyPr/>
          <a:lstStyle/>
          <a:p>
            <a:pPr>
              <a:defRPr/>
            </a:pPr>
            <a:fld id="{5FD50CD6-17C6-42DD-9DCE-6855B2EB91D4}"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analysis of all the data breaches from 2005 indicates that 21% of breaches occur</a:t>
            </a:r>
            <a:r>
              <a:rPr lang="en-US" baseline="0" dirty="0" smtClean="0"/>
              <a:t> in academic settings resulting in more than 8 million individual records being compromised. The “education” industry has the most number of breaches compared to any other industry category including medical, businesses, and government agencies. Further, fundamental differences exist between academic and business settings. It is common practice in businesses to protect trade secrets, intellectual property, etc. However, educational settings are based on values of information sharing. As it is pointed out, “…the concept of information security runs counter to the open culture of information sharing—a deeply held value in academe.” Therefore, it is important to raise awareness about the severity of security issues facing university setting. </a:t>
            </a:r>
            <a:endParaRPr lang="en-US" dirty="0"/>
          </a:p>
        </p:txBody>
      </p:sp>
      <p:sp>
        <p:nvSpPr>
          <p:cNvPr id="4" name="Slide Number Placeholder 3"/>
          <p:cNvSpPr>
            <a:spLocks noGrp="1"/>
          </p:cNvSpPr>
          <p:nvPr>
            <p:ph type="sldNum" sz="quarter" idx="10"/>
          </p:nvPr>
        </p:nvSpPr>
        <p:spPr/>
        <p:txBody>
          <a:bodyPr/>
          <a:lstStyle/>
          <a:p>
            <a:pPr>
              <a:defRPr/>
            </a:pPr>
            <a:fld id="{5FD50CD6-17C6-42DD-9DCE-6855B2EB91D4}"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FD50CD6-17C6-42DD-9DCE-6855B2EB91D4}" type="slidenum">
              <a:rPr lang="en-US" smtClean="0"/>
              <a:pPr>
                <a:defRPr/>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FD50CD6-17C6-42DD-9DCE-6855B2EB91D4}" type="slidenum">
              <a:rPr lang="en-US" smtClean="0"/>
              <a:pPr>
                <a:defRPr/>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FD50CD6-17C6-42DD-9DCE-6855B2EB91D4}" type="slidenum">
              <a:rPr lang="en-US" smtClean="0"/>
              <a:pPr>
                <a:defRPr/>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FD50CD6-17C6-42DD-9DCE-6855B2EB91D4}" type="slidenum">
              <a:rPr lang="en-US" smtClean="0"/>
              <a:pPr>
                <a:defRPr/>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FD50CD6-17C6-42DD-9DCE-6855B2EB91D4}" type="slidenum">
              <a:rPr lang="en-US" smtClean="0"/>
              <a:pPr>
                <a:defRPr/>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FD50CD6-17C6-42DD-9DCE-6855B2EB91D4}"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Line 31"/>
          <p:cNvSpPr>
            <a:spLocks noChangeShapeType="1"/>
          </p:cNvSpPr>
          <p:nvPr userDrawn="1"/>
        </p:nvSpPr>
        <p:spPr bwMode="auto">
          <a:xfrm>
            <a:off x="0" y="5562600"/>
            <a:ext cx="9144000" cy="0"/>
          </a:xfrm>
          <a:prstGeom prst="line">
            <a:avLst/>
          </a:prstGeom>
          <a:noFill/>
          <a:ln w="9525">
            <a:solidFill>
              <a:srgbClr val="B2B2B2"/>
            </a:solidFill>
            <a:round/>
            <a:headEnd/>
            <a:tailEnd/>
          </a:ln>
          <a:effectLst/>
        </p:spPr>
        <p:txBody>
          <a:bodyPr/>
          <a:lstStyle/>
          <a:p>
            <a:pPr>
              <a:defRPr/>
            </a:pPr>
            <a:endParaRPr lang="en-US"/>
          </a:p>
        </p:txBody>
      </p:sp>
      <p:sp>
        <p:nvSpPr>
          <p:cNvPr id="8" name="Rectangle 9"/>
          <p:cNvSpPr>
            <a:spLocks noGrp="1" noChangeArrowheads="1"/>
          </p:cNvSpPr>
          <p:nvPr>
            <p:ph type="dt" sz="half" idx="10"/>
          </p:nvPr>
        </p:nvSpPr>
        <p:spPr>
          <a:xfrm>
            <a:off x="228600" y="4572000"/>
            <a:ext cx="2133600" cy="476250"/>
          </a:xfrm>
        </p:spPr>
        <p:txBody>
          <a:bodyPr/>
          <a:lstStyle>
            <a:lvl1pPr>
              <a:defRPr/>
            </a:lvl1pPr>
          </a:lstStyle>
          <a:p>
            <a:pPr>
              <a:defRPr/>
            </a:pPr>
            <a:endParaRPr lang="en-US" dirty="0"/>
          </a:p>
        </p:txBody>
      </p:sp>
      <p:sp>
        <p:nvSpPr>
          <p:cNvPr id="9" name="Rectangle 10"/>
          <p:cNvSpPr>
            <a:spLocks noGrp="1" noChangeArrowheads="1"/>
          </p:cNvSpPr>
          <p:nvPr>
            <p:ph type="ftr" sz="quarter" idx="11"/>
          </p:nvPr>
        </p:nvSpPr>
        <p:spPr>
          <a:xfrm>
            <a:off x="2667000" y="4572000"/>
            <a:ext cx="2895600" cy="476250"/>
          </a:xfrm>
        </p:spPr>
        <p:txBody>
          <a:bodyPr/>
          <a:lstStyle>
            <a:lvl1pPr>
              <a:defRPr dirty="0"/>
            </a:lvl1pPr>
          </a:lstStyle>
          <a:p>
            <a:pPr>
              <a:defRPr/>
            </a:pPr>
            <a:r>
              <a:rPr lang="en-US" smtClean="0"/>
              <a:t>TAMUS and Freight Shuttle Confidential and Attorney Client Privileged</a:t>
            </a:r>
            <a:endParaRPr lang="en-US" dirty="0"/>
          </a:p>
        </p:txBody>
      </p:sp>
      <p:sp>
        <p:nvSpPr>
          <p:cNvPr id="10" name="Rectangle 11"/>
          <p:cNvSpPr>
            <a:spLocks noGrp="1" noChangeArrowheads="1"/>
          </p:cNvSpPr>
          <p:nvPr>
            <p:ph type="sldNum" sz="quarter" idx="12"/>
          </p:nvPr>
        </p:nvSpPr>
        <p:spPr>
          <a:xfrm>
            <a:off x="6248400" y="4572000"/>
            <a:ext cx="2133600" cy="476250"/>
          </a:xfrm>
        </p:spPr>
        <p:txBody>
          <a:bodyPr/>
          <a:lstStyle>
            <a:lvl1pPr>
              <a:defRPr/>
            </a:lvl1pPr>
          </a:lstStyle>
          <a:p>
            <a:pPr>
              <a:defRPr/>
            </a:pPr>
            <a:fld id="{C769427D-8F79-4C6F-87D3-EBD21E8A50DF}" type="slidenum">
              <a:rPr lang="en-US"/>
              <a:pPr>
                <a:defRPr/>
              </a:pPr>
              <a:t>‹#›</a:t>
            </a:fld>
            <a:endParaRPr lang="en-US"/>
          </a:p>
        </p:txBody>
      </p:sp>
      <p:pic>
        <p:nvPicPr>
          <p:cNvPr id="2" name="Picture 1" descr="top-bar.tif"/>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1107281"/>
          </a:xfrm>
          <a:prstGeom prst="rect">
            <a:avLst/>
          </a:prstGeom>
        </p:spPr>
      </p:pic>
      <p:pic>
        <p:nvPicPr>
          <p:cNvPr id="3" name="Picture 2" descr="bottom-bar.tif"/>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5562601"/>
            <a:ext cx="9144000" cy="1295400"/>
          </a:xfrm>
          <a:prstGeom prst="rect">
            <a:avLst/>
          </a:prstGeom>
        </p:spPr>
      </p:pic>
      <p:sp>
        <p:nvSpPr>
          <p:cNvPr id="11" name="Rectangle 25" descr="20%"/>
          <p:cNvSpPr>
            <a:spLocks noChangeArrowheads="1"/>
          </p:cNvSpPr>
          <p:nvPr userDrawn="1"/>
        </p:nvSpPr>
        <p:spPr bwMode="auto">
          <a:xfrm>
            <a:off x="0" y="1066800"/>
            <a:ext cx="9144000" cy="4572000"/>
          </a:xfrm>
          <a:prstGeom prst="rect">
            <a:avLst/>
          </a:prstGeom>
          <a:pattFill prst="pct20">
            <a:fgClr>
              <a:srgbClr val="B2B2B2"/>
            </a:fgClr>
            <a:bgClr>
              <a:schemeClr val="bg1"/>
            </a:bgClr>
          </a:pattFill>
          <a:ln w="12700">
            <a:solidFill>
              <a:schemeClr val="bg2"/>
            </a:solidFill>
            <a:miter lim="800000"/>
            <a:headEnd/>
            <a:tailEnd/>
          </a:ln>
          <a:effectLst/>
        </p:spPr>
        <p:txBody>
          <a:bodyPr wrap="none" anchor="ct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sldNum" sz="quarter" idx="10"/>
          </p:nvPr>
        </p:nvSpPr>
        <p:spPr>
          <a:xfrm>
            <a:off x="7010400" y="6477000"/>
            <a:ext cx="2133600" cy="476250"/>
          </a:xfrm>
        </p:spPr>
        <p:txBody>
          <a:bodyPr/>
          <a:lstStyle>
            <a:lvl1pPr>
              <a:defRPr smtClean="0"/>
            </a:lvl1pPr>
          </a:lstStyle>
          <a:p>
            <a:pPr>
              <a:defRPr/>
            </a:pPr>
            <a:fld id="{639E97B8-4532-408E-A5F7-ACF05B64D36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TAMUS and Freight Shuttle Confidential and Attorney Client Privileged</a:t>
            </a: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6039845-206E-4D43-9E5F-DD43C064786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95400"/>
            <a:ext cx="3008313" cy="4830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TAMUS and Freight Shuttle Confidential and Attorney Client Privileged</a:t>
            </a: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B81FF7B5-9D7B-436A-A6D4-49B4434E5AC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TAMUS and Freight Shuttle Confidential and Attorney Client Privileged</a:t>
            </a: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A6CBEDA-3B93-4B7E-AD18-2612E61E132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top-bar.tif"/>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0"/>
            <a:ext cx="9144000" cy="1402556"/>
          </a:xfrm>
          <a:prstGeom prst="rect">
            <a:avLst/>
          </a:prstGeom>
        </p:spPr>
      </p:pic>
      <p:sp>
        <p:nvSpPr>
          <p:cNvPr id="15" name="Rectangle 25" descr="20%"/>
          <p:cNvSpPr>
            <a:spLocks noChangeArrowheads="1"/>
          </p:cNvSpPr>
          <p:nvPr/>
        </p:nvSpPr>
        <p:spPr bwMode="auto">
          <a:xfrm>
            <a:off x="0" y="1295400"/>
            <a:ext cx="9144000" cy="5562600"/>
          </a:xfrm>
          <a:prstGeom prst="rect">
            <a:avLst/>
          </a:prstGeom>
          <a:pattFill prst="pct20">
            <a:fgClr>
              <a:srgbClr val="B2B2B2"/>
            </a:fgClr>
            <a:bgClr>
              <a:schemeClr val="bg1"/>
            </a:bgClr>
          </a:pattFill>
          <a:ln w="12700">
            <a:solidFill>
              <a:schemeClr val="bg2"/>
            </a:solidFill>
            <a:miter lim="800000"/>
            <a:headEnd/>
            <a:tailEnd/>
          </a:ln>
          <a:effectLst/>
        </p:spPr>
        <p:txBody>
          <a:bodyPr wrap="none" anchor="ctr"/>
          <a:lstStyle/>
          <a:p>
            <a:pPr>
              <a:defRPr/>
            </a:pPr>
            <a:endParaRPr lang="en-US" dirty="0"/>
          </a:p>
        </p:txBody>
      </p:sp>
      <p:sp>
        <p:nvSpPr>
          <p:cNvPr id="1028" name="Rectangle 5"/>
          <p:cNvSpPr>
            <a:spLocks noGrp="1" noChangeArrowheads="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6"/>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175"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dirty="0"/>
          </a:p>
        </p:txBody>
      </p:sp>
      <p:sp>
        <p:nvSpPr>
          <p:cNvPr id="7176"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r>
              <a:rPr lang="en-US" smtClean="0"/>
              <a:t>TAMUS and Freight Shuttle Confidential and Attorney Client Privileged</a:t>
            </a:r>
            <a:endParaRPr lang="en-US" dirty="0"/>
          </a:p>
        </p:txBody>
      </p:sp>
      <p:sp>
        <p:nvSpPr>
          <p:cNvPr id="7177"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cs typeface="Arial" charset="0"/>
              </a:defRPr>
            </a:lvl1pPr>
          </a:lstStyle>
          <a:p>
            <a:pPr>
              <a:defRPr/>
            </a:pPr>
            <a:fld id="{0503D5C5-EF64-4F77-BCD6-10AECA57BA2E}" type="slidenum">
              <a:rPr lang="en-US"/>
              <a:pPr>
                <a:defRPr/>
              </a:pPr>
              <a:t>‹#›</a:t>
            </a:fld>
            <a:endParaRPr lang="en-US" dirty="0"/>
          </a:p>
        </p:txBody>
      </p:sp>
      <p:sp>
        <p:nvSpPr>
          <p:cNvPr id="7179" name="Line 11"/>
          <p:cNvSpPr>
            <a:spLocks noChangeShapeType="1"/>
          </p:cNvSpPr>
          <p:nvPr/>
        </p:nvSpPr>
        <p:spPr bwMode="auto">
          <a:xfrm>
            <a:off x="1066800" y="6324600"/>
            <a:ext cx="6705600" cy="0"/>
          </a:xfrm>
          <a:prstGeom prst="line">
            <a:avLst/>
          </a:prstGeom>
          <a:noFill/>
          <a:ln w="28575">
            <a:solidFill>
              <a:srgbClr val="3E0000"/>
            </a:solidFill>
            <a:round/>
            <a:headEnd/>
            <a:tailEnd/>
          </a:ln>
          <a:effectLst/>
        </p:spPr>
        <p:txBody>
          <a:bodyPr/>
          <a:lstStyle/>
          <a:p>
            <a:pPr>
              <a:defRPr/>
            </a:pPr>
            <a:endParaRPr lang="en-US"/>
          </a:p>
        </p:txBody>
      </p:sp>
      <p:pic>
        <p:nvPicPr>
          <p:cNvPr id="1036" name="Picture 14" descr="Name and Title"/>
          <p:cNvPicPr>
            <a:picLocks noChangeAspect="1" noChangeArrowheads="1"/>
          </p:cNvPicPr>
          <p:nvPr/>
        </p:nvPicPr>
        <p:blipFill>
          <a:blip r:embed="rId8" cstate="print">
            <a:clrChange>
              <a:clrFrom>
                <a:srgbClr val="FFFFFF"/>
              </a:clrFrom>
              <a:clrTo>
                <a:srgbClr val="FFFFFF">
                  <a:alpha val="0"/>
                </a:srgbClr>
              </a:clrTo>
            </a:clrChange>
          </a:blip>
          <a:srcRect t="44980"/>
          <a:stretch>
            <a:fillRect/>
          </a:stretch>
        </p:blipFill>
        <p:spPr bwMode="auto">
          <a:xfrm>
            <a:off x="5181600" y="6354763"/>
            <a:ext cx="2590800" cy="503237"/>
          </a:xfrm>
          <a:prstGeom prst="rect">
            <a:avLst/>
          </a:prstGeom>
          <a:noFill/>
          <a:ln w="9525">
            <a:noFill/>
            <a:miter lim="800000"/>
            <a:headEnd/>
            <a:tailEnd/>
          </a:ln>
        </p:spPr>
      </p:pic>
      <p:pic>
        <p:nvPicPr>
          <p:cNvPr id="13" name="Picture 12" descr="TAMUS maroon seal.png"/>
          <p:cNvPicPr>
            <a:picLocks noChangeAspect="1"/>
          </p:cNvPicPr>
          <p:nvPr/>
        </p:nvPicPr>
        <p:blipFill>
          <a:blip r:embed="rId9" cstate="print"/>
          <a:stretch>
            <a:fillRect/>
          </a:stretch>
        </p:blipFill>
        <p:spPr>
          <a:xfrm>
            <a:off x="7812022" y="5834671"/>
            <a:ext cx="950978" cy="945906"/>
          </a:xfrm>
          <a:prstGeom prst="rect">
            <a:avLst/>
          </a:prstGeom>
        </p:spPr>
      </p:pic>
    </p:spTree>
  </p:cSld>
  <p:clrMap bg1="lt1" tx1="dk1" bg2="lt2" tx2="dk2" accent1="accent1" accent2="accent2" accent3="accent3" accent4="accent4" accent5="accent5" accent6="accent6" hlink="hlink" folHlink="folHlink"/>
  <p:sldLayoutIdLst>
    <p:sldLayoutId id="2147484018" r:id="rId1"/>
    <p:sldLayoutId id="2147484019" r:id="rId2"/>
    <p:sldLayoutId id="2147483968" r:id="rId3"/>
    <p:sldLayoutId id="2147483964" r:id="rId4"/>
    <p:sldLayoutId id="2147483963" r:id="rId5"/>
  </p:sldLayoutIdLst>
  <p:hf sldNum="0" hdr="0" dt="0"/>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Tahoma" pitchFamily="34" charset="0"/>
          <a:cs typeface="Arial" charset="0"/>
        </a:defRPr>
      </a:lvl2pPr>
      <a:lvl3pPr algn="ctr" rtl="0" eaLnBrk="0" fontAlgn="base" hangingPunct="0">
        <a:spcBef>
          <a:spcPct val="0"/>
        </a:spcBef>
        <a:spcAft>
          <a:spcPct val="0"/>
        </a:spcAft>
        <a:defRPr sz="3600">
          <a:solidFill>
            <a:schemeClr val="bg1"/>
          </a:solidFill>
          <a:latin typeface="Tahoma" pitchFamily="34" charset="0"/>
          <a:cs typeface="Arial" charset="0"/>
        </a:defRPr>
      </a:lvl3pPr>
      <a:lvl4pPr algn="ctr" rtl="0" eaLnBrk="0" fontAlgn="base" hangingPunct="0">
        <a:spcBef>
          <a:spcPct val="0"/>
        </a:spcBef>
        <a:spcAft>
          <a:spcPct val="0"/>
        </a:spcAft>
        <a:defRPr sz="3600">
          <a:solidFill>
            <a:schemeClr val="bg1"/>
          </a:solidFill>
          <a:latin typeface="Tahoma" pitchFamily="34" charset="0"/>
          <a:cs typeface="Arial" charset="0"/>
        </a:defRPr>
      </a:lvl4pPr>
      <a:lvl5pPr algn="ctr" rtl="0" eaLnBrk="0" fontAlgn="base" hangingPunct="0">
        <a:spcBef>
          <a:spcPct val="0"/>
        </a:spcBef>
        <a:spcAft>
          <a:spcPct val="0"/>
        </a:spcAft>
        <a:defRPr sz="3600">
          <a:solidFill>
            <a:schemeClr val="bg1"/>
          </a:solidFill>
          <a:latin typeface="Tahoma" pitchFamily="34" charset="0"/>
          <a:cs typeface="Arial" charset="0"/>
        </a:defRPr>
      </a:lvl5pPr>
      <a:lvl6pPr marL="457200" algn="ctr" rtl="0" eaLnBrk="1" fontAlgn="base" hangingPunct="1">
        <a:spcBef>
          <a:spcPct val="0"/>
        </a:spcBef>
        <a:spcAft>
          <a:spcPct val="0"/>
        </a:spcAft>
        <a:defRPr sz="3600">
          <a:solidFill>
            <a:schemeClr val="bg1"/>
          </a:solidFill>
          <a:latin typeface="Tahoma" pitchFamily="34" charset="0"/>
          <a:cs typeface="Arial" charset="0"/>
        </a:defRPr>
      </a:lvl6pPr>
      <a:lvl7pPr marL="914400" algn="ctr" rtl="0" eaLnBrk="1" fontAlgn="base" hangingPunct="1">
        <a:spcBef>
          <a:spcPct val="0"/>
        </a:spcBef>
        <a:spcAft>
          <a:spcPct val="0"/>
        </a:spcAft>
        <a:defRPr sz="3600">
          <a:solidFill>
            <a:schemeClr val="bg1"/>
          </a:solidFill>
          <a:latin typeface="Tahoma" pitchFamily="34" charset="0"/>
          <a:cs typeface="Arial" charset="0"/>
        </a:defRPr>
      </a:lvl7pPr>
      <a:lvl8pPr marL="1371600" algn="ctr" rtl="0" eaLnBrk="1" fontAlgn="base" hangingPunct="1">
        <a:spcBef>
          <a:spcPct val="0"/>
        </a:spcBef>
        <a:spcAft>
          <a:spcPct val="0"/>
        </a:spcAft>
        <a:defRPr sz="3600">
          <a:solidFill>
            <a:schemeClr val="bg1"/>
          </a:solidFill>
          <a:latin typeface="Tahoma" pitchFamily="34" charset="0"/>
          <a:cs typeface="Arial" charset="0"/>
        </a:defRPr>
      </a:lvl8pPr>
      <a:lvl9pPr marL="1828800" algn="ctr" rtl="0" eaLnBrk="1" fontAlgn="base" hangingPunct="1">
        <a:spcBef>
          <a:spcPct val="0"/>
        </a:spcBef>
        <a:spcAft>
          <a:spcPct val="0"/>
        </a:spcAft>
        <a:defRPr sz="3600">
          <a:solidFill>
            <a:schemeClr val="bg1"/>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9800" y="3124200"/>
            <a:ext cx="5029200" cy="400110"/>
          </a:xfrm>
          <a:prstGeom prst="rect">
            <a:avLst/>
          </a:prstGeom>
        </p:spPr>
        <p:txBody>
          <a:bodyPr wrap="square">
            <a:spAutoFit/>
          </a:bodyPr>
          <a:lstStyle/>
          <a:p>
            <a:pPr marL="0" lvl="2" fontAlgn="base">
              <a:spcBef>
                <a:spcPts val="600"/>
              </a:spcBef>
              <a:spcAft>
                <a:spcPct val="0"/>
              </a:spcAft>
              <a:defRPr/>
            </a:pPr>
            <a:r>
              <a:rPr lang="en-US" sz="2000" dirty="0" smtClean="0">
                <a:solidFill>
                  <a:schemeClr val="tx1">
                    <a:lumMod val="75000"/>
                    <a:lumOff val="25000"/>
                  </a:schemeClr>
                </a:solidFill>
              </a:rPr>
              <a:t>. </a:t>
            </a:r>
            <a:endParaRPr lang="en-US" sz="2000" dirty="0">
              <a:solidFill>
                <a:schemeClr val="tx1">
                  <a:lumMod val="75000"/>
                  <a:lumOff val="25000"/>
                </a:schemeClr>
              </a:solidFill>
            </a:endParaRPr>
          </a:p>
        </p:txBody>
      </p:sp>
      <p:sp>
        <p:nvSpPr>
          <p:cNvPr id="9227" name="Text Box 11"/>
          <p:cNvSpPr txBox="1">
            <a:spLocks noChangeArrowheads="1"/>
          </p:cNvSpPr>
          <p:nvPr/>
        </p:nvSpPr>
        <p:spPr bwMode="auto">
          <a:xfrm>
            <a:off x="1143000" y="2133600"/>
            <a:ext cx="7162800" cy="2062103"/>
          </a:xfrm>
          <a:prstGeom prst="rect">
            <a:avLst/>
          </a:prstGeom>
          <a:noFill/>
          <a:ln w="9525">
            <a:noFill/>
            <a:miter lim="800000"/>
            <a:headEnd/>
            <a:tailEnd/>
          </a:ln>
          <a:effectLst/>
        </p:spPr>
        <p:txBody>
          <a:bodyPr>
            <a:spAutoFit/>
          </a:bodyPr>
          <a:lstStyle/>
          <a:p>
            <a:pPr algn="ctr" fontAlgn="base">
              <a:spcBef>
                <a:spcPct val="50000"/>
              </a:spcBef>
              <a:spcAft>
                <a:spcPct val="0"/>
              </a:spcAft>
              <a:defRPr/>
            </a:pPr>
            <a:endParaRPr lang="en-US" sz="3200" b="1" dirty="0" smtClean="0">
              <a:solidFill>
                <a:srgbClr val="808080">
                  <a:lumMod val="50000"/>
                </a:srgbClr>
              </a:solidFill>
              <a:effectLst>
                <a:outerShdw blurRad="38100" dist="38100" dir="2700000" algn="tl">
                  <a:srgbClr val="C0C0C0"/>
                </a:outerShdw>
              </a:effectLst>
              <a:latin typeface="Verdana" pitchFamily="34" charset="0"/>
            </a:endParaRPr>
          </a:p>
          <a:p>
            <a:pPr algn="ctr" fontAlgn="base">
              <a:spcBef>
                <a:spcPct val="50000"/>
              </a:spcBef>
              <a:spcAft>
                <a:spcPct val="0"/>
              </a:spcAft>
              <a:defRPr/>
            </a:pPr>
            <a:endParaRPr lang="en-US" sz="3200" b="1" dirty="0" smtClean="0">
              <a:solidFill>
                <a:srgbClr val="808080">
                  <a:lumMod val="50000"/>
                </a:srgbClr>
              </a:solidFill>
              <a:effectLst>
                <a:outerShdw blurRad="38100" dist="38100" dir="2700000" algn="tl">
                  <a:srgbClr val="C0C0C0"/>
                </a:outerShdw>
              </a:effectLst>
              <a:latin typeface="Verdana" pitchFamily="34" charset="0"/>
            </a:endParaRPr>
          </a:p>
          <a:p>
            <a:pPr algn="ctr" fontAlgn="base">
              <a:spcBef>
                <a:spcPct val="50000"/>
              </a:spcBef>
              <a:spcAft>
                <a:spcPct val="0"/>
              </a:spcAft>
              <a:defRPr/>
            </a:pPr>
            <a:r>
              <a:rPr lang="en-US" sz="3200" b="1" dirty="0" smtClean="0">
                <a:solidFill>
                  <a:srgbClr val="808080">
                    <a:lumMod val="50000"/>
                  </a:srgbClr>
                </a:solidFill>
                <a:effectLst>
                  <a:outerShdw blurRad="38100" dist="38100" dir="2700000" algn="tl">
                    <a:srgbClr val="C0C0C0"/>
                  </a:outerShdw>
                </a:effectLst>
                <a:latin typeface="Verdana" pitchFamily="34" charset="0"/>
              </a:rPr>
              <a:t>A Primer on </a:t>
            </a:r>
            <a:r>
              <a:rPr lang="en-US" sz="3200" b="1" dirty="0" err="1" smtClean="0">
                <a:solidFill>
                  <a:srgbClr val="808080">
                    <a:lumMod val="50000"/>
                  </a:srgbClr>
                </a:solidFill>
                <a:effectLst>
                  <a:outerShdw blurRad="38100" dist="38100" dir="2700000" algn="tl">
                    <a:srgbClr val="C0C0C0"/>
                  </a:outerShdw>
                </a:effectLst>
                <a:latin typeface="Verdana" pitchFamily="34" charset="0"/>
              </a:rPr>
              <a:t>Cybersecurity</a:t>
            </a:r>
            <a:endParaRPr lang="en-US" sz="3200" b="1" dirty="0">
              <a:solidFill>
                <a:srgbClr val="808080">
                  <a:lumMod val="50000"/>
                </a:srgbClr>
              </a:solidFill>
              <a:effectLst>
                <a:outerShdw blurRad="38100" dist="38100" dir="2700000" algn="tl">
                  <a:srgbClr val="C0C0C0"/>
                </a:outerShdw>
              </a:effectLst>
              <a:latin typeface="Verdana" pitchFamily="34" charset="0"/>
            </a:endParaRPr>
          </a:p>
        </p:txBody>
      </p:sp>
      <p:cxnSp>
        <p:nvCxnSpPr>
          <p:cNvPr id="18" name="Straight Connector 17"/>
          <p:cNvCxnSpPr/>
          <p:nvPr/>
        </p:nvCxnSpPr>
        <p:spPr>
          <a:xfrm>
            <a:off x="1295400" y="3124200"/>
            <a:ext cx="6705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0" y="5867400"/>
            <a:ext cx="3733800" cy="338554"/>
          </a:xfrm>
          <a:prstGeom prst="rect">
            <a:avLst/>
          </a:prstGeom>
          <a:noFill/>
        </p:spPr>
        <p:txBody>
          <a:bodyPr wrap="square">
            <a:spAutoFit/>
          </a:bodyPr>
          <a:lstStyle/>
          <a:p>
            <a:pPr fontAlgn="base">
              <a:spcBef>
                <a:spcPct val="0"/>
              </a:spcBef>
              <a:spcAft>
                <a:spcPct val="0"/>
              </a:spcAft>
              <a:defRPr/>
            </a:pPr>
            <a:r>
              <a:rPr lang="en-US" sz="1600" cap="small" dirty="0" smtClean="0">
                <a:solidFill>
                  <a:srgbClr val="FFFFFF"/>
                </a:solidFill>
                <a:uFill>
                  <a:solidFill>
                    <a:schemeClr val="bg1"/>
                  </a:solidFill>
                </a:uFill>
              </a:rPr>
              <a:t>The Texas A&amp;M University System</a:t>
            </a:r>
            <a:endParaRPr lang="en-US" sz="1200" cap="small" dirty="0">
              <a:solidFill>
                <a:srgbClr val="FFFFFF"/>
              </a:solidFill>
              <a:uFill>
                <a:solidFill>
                  <a:schemeClr val="bg1"/>
                </a:solidFill>
              </a:uFill>
            </a:endParaRPr>
          </a:p>
        </p:txBody>
      </p:sp>
      <p:sp>
        <p:nvSpPr>
          <p:cNvPr id="11" name="TextBox 10"/>
          <p:cNvSpPr txBox="1"/>
          <p:nvPr/>
        </p:nvSpPr>
        <p:spPr>
          <a:xfrm>
            <a:off x="1752600" y="5875338"/>
            <a:ext cx="3429000" cy="523220"/>
          </a:xfrm>
          <a:prstGeom prst="rect">
            <a:avLst/>
          </a:prstGeom>
          <a:noFill/>
        </p:spPr>
        <p:txBody>
          <a:bodyPr>
            <a:spAutoFit/>
          </a:bodyPr>
          <a:lstStyle/>
          <a:p>
            <a:pPr fontAlgn="base">
              <a:spcBef>
                <a:spcPct val="0"/>
              </a:spcBef>
              <a:spcAft>
                <a:spcPct val="0"/>
              </a:spcAft>
              <a:defRPr/>
            </a:pPr>
            <a:r>
              <a:rPr lang="en-US" sz="1400" b="1" dirty="0" err="1" smtClean="0">
                <a:solidFill>
                  <a:srgbClr val="FFFFFF"/>
                </a:solidFill>
              </a:rPr>
              <a:t>Melia</a:t>
            </a:r>
            <a:r>
              <a:rPr lang="en-US" sz="1400" b="1" dirty="0" smtClean="0">
                <a:solidFill>
                  <a:srgbClr val="FFFFFF"/>
                </a:solidFill>
              </a:rPr>
              <a:t> Jones, Office of General Counsel</a:t>
            </a:r>
            <a:endParaRPr lang="en-US" sz="1200" dirty="0">
              <a:solidFill>
                <a:srgbClr val="FFFFFF"/>
              </a:solidFill>
            </a:endParaRPr>
          </a:p>
        </p:txBody>
      </p:sp>
      <p:pic>
        <p:nvPicPr>
          <p:cNvPr id="20" name="Picture 19" descr="TAMUS maroon seal.png"/>
          <p:cNvPicPr>
            <a:picLocks noChangeAspect="1"/>
          </p:cNvPicPr>
          <p:nvPr/>
        </p:nvPicPr>
        <p:blipFill>
          <a:blip r:embed="rId3" cstate="print"/>
          <a:stretch>
            <a:fillRect/>
          </a:stretch>
        </p:blipFill>
        <p:spPr>
          <a:xfrm>
            <a:off x="7772400" y="4495800"/>
            <a:ext cx="1103378" cy="1097493"/>
          </a:xfrm>
          <a:prstGeom prst="rect">
            <a:avLst/>
          </a:prstGeom>
        </p:spPr>
      </p:pic>
      <p:cxnSp>
        <p:nvCxnSpPr>
          <p:cNvPr id="13" name="Straight Connector 12"/>
          <p:cNvCxnSpPr/>
          <p:nvPr/>
        </p:nvCxnSpPr>
        <p:spPr>
          <a:xfrm>
            <a:off x="5410200" y="6172200"/>
            <a:ext cx="3352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pic>
        <p:nvPicPr>
          <p:cNvPr id="1028" name="Picture 4" descr="http://static.tumblr.com/zxgewfr/2MQller2a/protect11.jpg"/>
          <p:cNvPicPr>
            <a:picLocks noChangeAspect="1" noChangeArrowheads="1"/>
          </p:cNvPicPr>
          <p:nvPr/>
        </p:nvPicPr>
        <p:blipFill>
          <a:blip r:embed="rId4" cstate="print"/>
          <a:srcRect/>
          <a:stretch>
            <a:fillRect/>
          </a:stretch>
        </p:blipFill>
        <p:spPr bwMode="auto">
          <a:xfrm>
            <a:off x="1676400" y="1143000"/>
            <a:ext cx="5715000" cy="1447801"/>
          </a:xfrm>
          <a:prstGeom prst="rect">
            <a:avLst/>
          </a:prstGeom>
          <a:noFill/>
        </p:spPr>
      </p:pic>
      <p:cxnSp>
        <p:nvCxnSpPr>
          <p:cNvPr id="14" name="Straight Connector 13"/>
          <p:cNvCxnSpPr/>
          <p:nvPr/>
        </p:nvCxnSpPr>
        <p:spPr>
          <a:xfrm flipV="1">
            <a:off x="5105400" y="1447800"/>
            <a:ext cx="1676400" cy="838200"/>
          </a:xfrm>
          <a:prstGeom prst="line">
            <a:avLst/>
          </a:prstGeom>
          <a:ln w="1079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590800" y="2209800"/>
            <a:ext cx="3762568"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NETWORK</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1000"/>
                            </p:stCondLst>
                            <p:childTnLst>
                              <p:par>
                                <p:cTn id="15" presetID="58" presetClass="entr" presetSubtype="0" accel="100000" fill="hold" grpId="0" nodeType="afterEffect">
                                  <p:stCondLst>
                                    <p:cond delay="0"/>
                                  </p:stCondLst>
                                  <p:iterate type="lt">
                                    <p:tmPct val="0"/>
                                  </p:iterate>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strVal val="#ppt_w*2.5"/>
                                          </p:val>
                                        </p:tav>
                                        <p:tav tm="100000">
                                          <p:val>
                                            <p:strVal val="#ppt_w"/>
                                          </p:val>
                                        </p:tav>
                                      </p:tavLst>
                                    </p:anim>
                                    <p:anim calcmode="lin" valueType="num">
                                      <p:cBhvr>
                                        <p:cTn id="18" dur="500" fill="hold"/>
                                        <p:tgtEl>
                                          <p:spTgt spid="17"/>
                                        </p:tgtEl>
                                        <p:attrNameLst>
                                          <p:attrName>ppt_h</p:attrName>
                                        </p:attrNameLst>
                                      </p:cBhvr>
                                      <p:tavLst>
                                        <p:tav tm="0">
                                          <p:val>
                                            <p:strVal val="#ppt_h*0.01"/>
                                          </p:val>
                                        </p:tav>
                                        <p:tav tm="100000">
                                          <p:val>
                                            <p:strVal val="#ppt_h"/>
                                          </p:val>
                                        </p:tav>
                                      </p:tavLst>
                                    </p:anim>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ppt_h+1"/>
                                          </p:val>
                                        </p:tav>
                                        <p:tav tm="100000">
                                          <p:val>
                                            <p:strVal val="#ppt_y"/>
                                          </p:val>
                                        </p:tav>
                                      </p:tavLst>
                                    </p:anim>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begin?!</a:t>
            </a:r>
            <a:endParaRPr lang="en-US" dirty="0"/>
          </a:p>
        </p:txBody>
      </p:sp>
      <p:pic>
        <p:nvPicPr>
          <p:cNvPr id="4" name="Content Placeholder 3" descr="too-many-thoughts.jpg"/>
          <p:cNvPicPr>
            <a:picLocks noGrp="1" noChangeAspect="1"/>
          </p:cNvPicPr>
          <p:nvPr>
            <p:ph idx="1"/>
          </p:nvPr>
        </p:nvPicPr>
        <p:blipFill>
          <a:blip r:embed="rId2" cstate="print"/>
          <a:stretch>
            <a:fillRect/>
          </a:stretch>
        </p:blipFill>
        <p:spPr>
          <a:xfrm>
            <a:off x="2490787" y="2458244"/>
            <a:ext cx="4162425" cy="280987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is the objective?</a:t>
            </a:r>
            <a:endParaRPr lang="en-US" dirty="0"/>
          </a:p>
        </p:txBody>
      </p:sp>
      <p:sp>
        <p:nvSpPr>
          <p:cNvPr id="3" name="Content Placeholder 2"/>
          <p:cNvSpPr>
            <a:spLocks noGrp="1"/>
          </p:cNvSpPr>
          <p:nvPr>
            <p:ph idx="1"/>
          </p:nvPr>
        </p:nvSpPr>
        <p:spPr/>
        <p:txBody>
          <a:bodyPr/>
          <a:lstStyle/>
          <a:p>
            <a:r>
              <a:rPr lang="en-US" sz="3600" dirty="0" smtClean="0"/>
              <a:t>Ensuring risks and threats are </a:t>
            </a:r>
            <a:r>
              <a:rPr lang="en-US" sz="3600" b="1" i="1" dirty="0" smtClean="0"/>
              <a:t>mitigated </a:t>
            </a:r>
            <a:r>
              <a:rPr lang="en-US" sz="3600" dirty="0" smtClean="0"/>
              <a:t>through implementation of programs, controls, and periodic assessments/audits </a:t>
            </a:r>
            <a:endParaRPr lang="en-US" sz="3600" b="1"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Examples of Threats…</a:t>
            </a:r>
            <a:endParaRPr lang="en-US" dirty="0"/>
          </a:p>
        </p:txBody>
      </p:sp>
      <p:sp>
        <p:nvSpPr>
          <p:cNvPr id="3" name="Content Placeholder 2"/>
          <p:cNvSpPr>
            <a:spLocks noGrp="1"/>
          </p:cNvSpPr>
          <p:nvPr>
            <p:ph sz="half" idx="1"/>
          </p:nvPr>
        </p:nvSpPr>
        <p:spPr/>
        <p:txBody>
          <a:bodyPr/>
          <a:lstStyle/>
          <a:p>
            <a:r>
              <a:rPr lang="en-US" dirty="0" smtClean="0"/>
              <a:t>Human Error or Failure</a:t>
            </a:r>
          </a:p>
          <a:p>
            <a:pPr lvl="1"/>
            <a:r>
              <a:rPr lang="en-US" dirty="0" smtClean="0"/>
              <a:t>Accidents</a:t>
            </a:r>
            <a:r>
              <a:rPr lang="en-US" dirty="0"/>
              <a:t> </a:t>
            </a:r>
            <a:r>
              <a:rPr lang="en-US" dirty="0" smtClean="0"/>
              <a:t>or mistakes</a:t>
            </a:r>
          </a:p>
        </p:txBody>
      </p:sp>
      <p:pic>
        <p:nvPicPr>
          <p:cNvPr id="5" name="Content Placeholder 4" descr="human-error1.jpg"/>
          <p:cNvPicPr>
            <a:picLocks noGrp="1" noChangeAspect="1"/>
          </p:cNvPicPr>
          <p:nvPr>
            <p:ph sz="half" idx="2"/>
          </p:nvPr>
        </p:nvPicPr>
        <p:blipFill>
          <a:blip r:embed="rId2" cstate="print"/>
          <a:stretch>
            <a:fillRect/>
          </a:stretch>
        </p:blipFill>
        <p:spPr>
          <a:xfrm>
            <a:off x="4648200" y="2366207"/>
            <a:ext cx="4038600" cy="2993949"/>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Examples of Threats…</a:t>
            </a:r>
            <a:endParaRPr lang="en-US" dirty="0"/>
          </a:p>
        </p:txBody>
      </p:sp>
      <p:sp>
        <p:nvSpPr>
          <p:cNvPr id="3" name="Content Placeholder 2"/>
          <p:cNvSpPr>
            <a:spLocks noGrp="1"/>
          </p:cNvSpPr>
          <p:nvPr>
            <p:ph sz="half" idx="1"/>
          </p:nvPr>
        </p:nvSpPr>
        <p:spPr/>
        <p:txBody>
          <a:bodyPr/>
          <a:lstStyle/>
          <a:p>
            <a:r>
              <a:rPr lang="en-US" dirty="0" smtClean="0"/>
              <a:t>Human Error or Failure</a:t>
            </a:r>
          </a:p>
          <a:p>
            <a:r>
              <a:rPr lang="en-US" dirty="0" smtClean="0"/>
              <a:t>Acts of Espionage or Trespass</a:t>
            </a:r>
          </a:p>
          <a:p>
            <a:pPr lvl="1"/>
            <a:r>
              <a:rPr lang="en-US" dirty="0" smtClean="0"/>
              <a:t>Unauthorized access or data collection</a:t>
            </a:r>
          </a:p>
        </p:txBody>
      </p:sp>
      <p:pic>
        <p:nvPicPr>
          <p:cNvPr id="5" name="Content Placeholder 4" descr="human-error1.jpg"/>
          <p:cNvPicPr>
            <a:picLocks noGrp="1" noChangeAspect="1"/>
          </p:cNvPicPr>
          <p:nvPr>
            <p:ph sz="half" idx="2"/>
          </p:nvPr>
        </p:nvPicPr>
        <p:blipFill>
          <a:blip r:embed="rId3" cstate="print"/>
          <a:stretch>
            <a:fillRect/>
          </a:stretch>
        </p:blipFill>
        <p:spPr>
          <a:xfrm>
            <a:off x="5022473" y="2366207"/>
            <a:ext cx="3290053" cy="2993949"/>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Examples of Threats…</a:t>
            </a:r>
            <a:endParaRPr lang="en-US" dirty="0"/>
          </a:p>
        </p:txBody>
      </p:sp>
      <p:sp>
        <p:nvSpPr>
          <p:cNvPr id="3" name="Content Placeholder 2"/>
          <p:cNvSpPr>
            <a:spLocks noGrp="1"/>
          </p:cNvSpPr>
          <p:nvPr>
            <p:ph sz="half" idx="1"/>
          </p:nvPr>
        </p:nvSpPr>
        <p:spPr/>
        <p:txBody>
          <a:bodyPr/>
          <a:lstStyle/>
          <a:p>
            <a:r>
              <a:rPr lang="en-US" dirty="0" smtClean="0"/>
              <a:t>Human Error or Failure</a:t>
            </a:r>
          </a:p>
          <a:p>
            <a:r>
              <a:rPr lang="en-US" dirty="0" smtClean="0"/>
              <a:t>Acts of Espionage or Trespass</a:t>
            </a:r>
          </a:p>
          <a:p>
            <a:r>
              <a:rPr lang="en-US" dirty="0" smtClean="0"/>
              <a:t>Acts of Information Extortion</a:t>
            </a:r>
          </a:p>
          <a:p>
            <a:pPr lvl="1"/>
            <a:r>
              <a:rPr lang="en-US" dirty="0" smtClean="0"/>
              <a:t>Blackmail of information disclosure</a:t>
            </a:r>
          </a:p>
        </p:txBody>
      </p:sp>
      <p:pic>
        <p:nvPicPr>
          <p:cNvPr id="52226" name="Picture 2" descr="http://n.b5z.net/zirw/z18b2/i/u/68100167/i/Oct11/1022extortion.jpg"/>
          <p:cNvPicPr>
            <a:picLocks noGrp="1" noChangeAspect="1" noChangeArrowheads="1"/>
          </p:cNvPicPr>
          <p:nvPr>
            <p:ph sz="half" idx="2"/>
          </p:nvPr>
        </p:nvPicPr>
        <p:blipFill>
          <a:blip r:embed="rId3" cstate="print"/>
          <a:srcRect/>
          <a:stretch>
            <a:fillRect/>
          </a:stretch>
        </p:blipFill>
        <p:spPr bwMode="auto">
          <a:xfrm>
            <a:off x="5022850" y="2733210"/>
            <a:ext cx="3289300" cy="225994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Examples of Threats…</a:t>
            </a:r>
            <a:endParaRPr lang="en-US" dirty="0"/>
          </a:p>
        </p:txBody>
      </p:sp>
      <p:sp>
        <p:nvSpPr>
          <p:cNvPr id="3" name="Content Placeholder 2"/>
          <p:cNvSpPr>
            <a:spLocks noGrp="1"/>
          </p:cNvSpPr>
          <p:nvPr>
            <p:ph sz="half" idx="1"/>
          </p:nvPr>
        </p:nvSpPr>
        <p:spPr/>
        <p:txBody>
          <a:bodyPr/>
          <a:lstStyle/>
          <a:p>
            <a:r>
              <a:rPr lang="en-US" dirty="0" smtClean="0"/>
              <a:t>Human Error or Failure</a:t>
            </a:r>
          </a:p>
          <a:p>
            <a:r>
              <a:rPr lang="en-US" dirty="0" smtClean="0"/>
              <a:t>Acts of Espionage or Trespass</a:t>
            </a:r>
          </a:p>
          <a:p>
            <a:r>
              <a:rPr lang="en-US" dirty="0" smtClean="0"/>
              <a:t>Acts of Information Extortion</a:t>
            </a:r>
          </a:p>
          <a:p>
            <a:r>
              <a:rPr lang="en-US" dirty="0" smtClean="0"/>
              <a:t>Acts of Sabotage or Vandalism</a:t>
            </a:r>
          </a:p>
          <a:p>
            <a:pPr lvl="1"/>
            <a:r>
              <a:rPr lang="en-US" dirty="0" smtClean="0"/>
              <a:t>Destruction of systems or information</a:t>
            </a:r>
          </a:p>
        </p:txBody>
      </p:sp>
      <p:pic>
        <p:nvPicPr>
          <p:cNvPr id="57346" name="Picture 2" descr="http://thehacktory.org/wp-content/uploads/2011/03/office-space-employees-smashing-printer.jpeg"/>
          <p:cNvPicPr>
            <a:picLocks noGrp="1" noChangeAspect="1" noChangeArrowheads="1"/>
          </p:cNvPicPr>
          <p:nvPr>
            <p:ph sz="half" idx="2"/>
          </p:nvPr>
        </p:nvPicPr>
        <p:blipFill>
          <a:blip r:embed="rId3" cstate="print"/>
          <a:srcRect/>
          <a:stretch>
            <a:fillRect/>
          </a:stretch>
        </p:blipFill>
        <p:spPr bwMode="auto">
          <a:xfrm>
            <a:off x="5022845" y="2791343"/>
            <a:ext cx="3789045" cy="246935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Examples of Threats…</a:t>
            </a:r>
            <a:endParaRPr lang="en-US" dirty="0"/>
          </a:p>
        </p:txBody>
      </p:sp>
      <p:sp>
        <p:nvSpPr>
          <p:cNvPr id="3" name="Content Placeholder 2"/>
          <p:cNvSpPr>
            <a:spLocks noGrp="1"/>
          </p:cNvSpPr>
          <p:nvPr>
            <p:ph sz="half" idx="1"/>
          </p:nvPr>
        </p:nvSpPr>
        <p:spPr/>
        <p:txBody>
          <a:bodyPr/>
          <a:lstStyle/>
          <a:p>
            <a:r>
              <a:rPr lang="en-US" sz="2400" dirty="0" smtClean="0"/>
              <a:t>Human Error or Failure</a:t>
            </a:r>
          </a:p>
          <a:p>
            <a:r>
              <a:rPr lang="en-US" sz="2400" dirty="0" smtClean="0"/>
              <a:t>Acts of Espionage or Trespass</a:t>
            </a:r>
          </a:p>
          <a:p>
            <a:r>
              <a:rPr lang="en-US" sz="2400" dirty="0" smtClean="0"/>
              <a:t>Acts of Information Extortion</a:t>
            </a:r>
          </a:p>
          <a:p>
            <a:r>
              <a:rPr lang="en-US" sz="2400" dirty="0" smtClean="0"/>
              <a:t>Acts of Sabotage or Vandalism</a:t>
            </a:r>
          </a:p>
          <a:p>
            <a:r>
              <a:rPr lang="en-US" sz="2400" dirty="0" smtClean="0"/>
              <a:t>Software Attacks</a:t>
            </a:r>
          </a:p>
          <a:p>
            <a:pPr lvl="1"/>
            <a:r>
              <a:rPr lang="en-US" sz="2200" dirty="0" smtClean="0"/>
              <a:t>Viruses, worms, macros, denial of service</a:t>
            </a:r>
          </a:p>
        </p:txBody>
      </p:sp>
      <p:pic>
        <p:nvPicPr>
          <p:cNvPr id="59398" name="Picture 6" descr="http://2.bp.blogspot.com/-2hDig_vBFt8/UUBbqEDnoSI/AAAAAAAAAw4/ohrBJaqVDiE/s1600/70.jpg"/>
          <p:cNvPicPr>
            <a:picLocks noGrp="1" noChangeAspect="1" noChangeArrowheads="1"/>
          </p:cNvPicPr>
          <p:nvPr>
            <p:ph sz="half" idx="2"/>
          </p:nvPr>
        </p:nvPicPr>
        <p:blipFill>
          <a:blip r:embed="rId3" cstate="print"/>
          <a:srcRect/>
          <a:stretch>
            <a:fillRect/>
          </a:stretch>
        </p:blipFill>
        <p:spPr bwMode="auto">
          <a:xfrm>
            <a:off x="5237157" y="2790825"/>
            <a:ext cx="3360748" cy="24701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Examples of Threats…</a:t>
            </a:r>
            <a:endParaRPr lang="en-US" dirty="0"/>
          </a:p>
        </p:txBody>
      </p:sp>
      <p:sp>
        <p:nvSpPr>
          <p:cNvPr id="3" name="Content Placeholder 2"/>
          <p:cNvSpPr>
            <a:spLocks noGrp="1"/>
          </p:cNvSpPr>
          <p:nvPr>
            <p:ph sz="half" idx="1"/>
          </p:nvPr>
        </p:nvSpPr>
        <p:spPr/>
        <p:txBody>
          <a:bodyPr/>
          <a:lstStyle/>
          <a:p>
            <a:r>
              <a:rPr lang="en-US" sz="2400" dirty="0" smtClean="0"/>
              <a:t>Human Error or Failure</a:t>
            </a:r>
          </a:p>
          <a:p>
            <a:r>
              <a:rPr lang="en-US" sz="2400" dirty="0" smtClean="0"/>
              <a:t>Acts of Espionage or Trespass</a:t>
            </a:r>
          </a:p>
          <a:p>
            <a:r>
              <a:rPr lang="en-US" sz="2400" dirty="0" smtClean="0"/>
              <a:t>Acts of Information Extortion</a:t>
            </a:r>
          </a:p>
          <a:p>
            <a:r>
              <a:rPr lang="en-US" sz="2400" dirty="0" smtClean="0"/>
              <a:t>Acts of Sabotage or Vandalism</a:t>
            </a:r>
          </a:p>
          <a:p>
            <a:r>
              <a:rPr lang="en-US" sz="2400" dirty="0" smtClean="0"/>
              <a:t>Software Attacks</a:t>
            </a:r>
          </a:p>
          <a:p>
            <a:r>
              <a:rPr lang="en-US" sz="2400" dirty="0" smtClean="0"/>
              <a:t>Forces of Nature</a:t>
            </a:r>
          </a:p>
          <a:p>
            <a:pPr lvl="1"/>
            <a:r>
              <a:rPr lang="en-US" sz="2000" dirty="0" smtClean="0"/>
              <a:t>Fires, floods, earthquakes, lightning</a:t>
            </a:r>
          </a:p>
        </p:txBody>
      </p:sp>
      <p:pic>
        <p:nvPicPr>
          <p:cNvPr id="62468" name="Picture 4" descr="http://images01.olx.in/ui/17/85/51/1370689255_518118451_1-6-weeksmonths-summer-training-in-javaonline-marketingcloud-computing-innobuzz-Meerut-University.jpg"/>
          <p:cNvPicPr>
            <a:picLocks noGrp="1" noChangeAspect="1" noChangeArrowheads="1"/>
          </p:cNvPicPr>
          <p:nvPr>
            <p:ph sz="half" idx="2"/>
          </p:nvPr>
        </p:nvPicPr>
        <p:blipFill>
          <a:blip r:embed="rId3" cstate="print"/>
          <a:srcRect/>
          <a:stretch>
            <a:fillRect/>
          </a:stretch>
        </p:blipFill>
        <p:spPr bwMode="auto">
          <a:xfrm>
            <a:off x="4343400" y="2362200"/>
            <a:ext cx="4205288" cy="29765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Examples of Threats…</a:t>
            </a:r>
            <a:endParaRPr lang="en-US" dirty="0"/>
          </a:p>
        </p:txBody>
      </p:sp>
      <p:sp>
        <p:nvSpPr>
          <p:cNvPr id="3" name="Content Placeholder 2"/>
          <p:cNvSpPr>
            <a:spLocks noGrp="1"/>
          </p:cNvSpPr>
          <p:nvPr>
            <p:ph sz="half" idx="1"/>
          </p:nvPr>
        </p:nvSpPr>
        <p:spPr/>
        <p:txBody>
          <a:bodyPr/>
          <a:lstStyle/>
          <a:p>
            <a:r>
              <a:rPr lang="en-US" sz="2200" dirty="0" smtClean="0"/>
              <a:t>Human Error or Failure</a:t>
            </a:r>
          </a:p>
          <a:p>
            <a:r>
              <a:rPr lang="en-US" sz="2200" dirty="0" smtClean="0"/>
              <a:t>Acts of Espionage or Trespass</a:t>
            </a:r>
          </a:p>
          <a:p>
            <a:r>
              <a:rPr lang="en-US" sz="2200" dirty="0" smtClean="0"/>
              <a:t>Acts of Information Extortion</a:t>
            </a:r>
          </a:p>
          <a:p>
            <a:r>
              <a:rPr lang="en-US" sz="2200" dirty="0" smtClean="0"/>
              <a:t>Acts of Sabotage or Vandalism</a:t>
            </a:r>
          </a:p>
          <a:p>
            <a:r>
              <a:rPr lang="en-US" sz="2200" dirty="0" smtClean="0"/>
              <a:t>Software Attacks</a:t>
            </a:r>
          </a:p>
          <a:p>
            <a:r>
              <a:rPr lang="en-US" sz="2200" dirty="0" smtClean="0"/>
              <a:t>Forces of Nature</a:t>
            </a:r>
          </a:p>
          <a:p>
            <a:r>
              <a:rPr lang="en-US" sz="2200" dirty="0" smtClean="0"/>
              <a:t>Technological Obsolescence</a:t>
            </a:r>
          </a:p>
          <a:p>
            <a:pPr lvl="1"/>
            <a:r>
              <a:rPr lang="en-US" sz="1800" dirty="0" smtClean="0"/>
              <a:t>Antiquated or outdated technologies</a:t>
            </a:r>
          </a:p>
          <a:p>
            <a:endParaRPr lang="en-US" sz="2400" dirty="0" smtClean="0"/>
          </a:p>
        </p:txBody>
      </p:sp>
      <p:pic>
        <p:nvPicPr>
          <p:cNvPr id="64514" name="Picture 2" descr="Throwaway culture"/>
          <p:cNvPicPr>
            <a:picLocks noGrp="1" noChangeAspect="1" noChangeArrowheads="1"/>
          </p:cNvPicPr>
          <p:nvPr>
            <p:ph sz="half" idx="2"/>
          </p:nvPr>
        </p:nvPicPr>
        <p:blipFill>
          <a:blip r:embed="rId3" cstate="print"/>
          <a:srcRect/>
          <a:stretch>
            <a:fillRect/>
          </a:stretch>
        </p:blipFill>
        <p:spPr bwMode="auto">
          <a:xfrm>
            <a:off x="5715000" y="2438400"/>
            <a:ext cx="2537460" cy="235419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But at the end of the day…</a:t>
            </a:r>
            <a:endParaRPr lang="en-US" dirty="0"/>
          </a:p>
        </p:txBody>
      </p:sp>
      <p:sp>
        <p:nvSpPr>
          <p:cNvPr id="3" name="Content Placeholder 2"/>
          <p:cNvSpPr>
            <a:spLocks noGrp="1"/>
          </p:cNvSpPr>
          <p:nvPr>
            <p:ph idx="1"/>
          </p:nvPr>
        </p:nvSpPr>
        <p:spPr/>
        <p:txBody>
          <a:bodyPr/>
          <a:lstStyle/>
          <a:p>
            <a:r>
              <a:rPr lang="en-US" dirty="0" smtClean="0"/>
              <a:t>A system should be:</a:t>
            </a:r>
          </a:p>
          <a:p>
            <a:pPr lvl="1"/>
            <a:r>
              <a:rPr lang="en-US" dirty="0" smtClean="0"/>
              <a:t>Protecting the organization's ability to function</a:t>
            </a:r>
          </a:p>
          <a:p>
            <a:pPr lvl="1"/>
            <a:r>
              <a:rPr lang="en-US" dirty="0" smtClean="0"/>
              <a:t>Enabling safe operation of applications </a:t>
            </a:r>
          </a:p>
          <a:p>
            <a:pPr lvl="1"/>
            <a:r>
              <a:rPr lang="en-US" dirty="0" smtClean="0"/>
              <a:t>Protecting data collected, used, and transmitted</a:t>
            </a:r>
          </a:p>
          <a:p>
            <a:pPr lvl="1"/>
            <a:r>
              <a:rPr lang="en-US" dirty="0" smtClean="0"/>
              <a:t>Safeguarding the technology assets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39938" name="Picture 2" descr="http://womeninhomelandsecurity.com/wp-content/uploads/2012/10/cyber-security-awareness-month.jpg"/>
          <p:cNvPicPr>
            <a:picLocks noChangeAspect="1" noChangeArrowheads="1"/>
          </p:cNvPicPr>
          <p:nvPr/>
        </p:nvPicPr>
        <p:blipFill>
          <a:blip r:embed="rId3" cstate="print"/>
          <a:srcRect/>
          <a:stretch>
            <a:fillRect/>
          </a:stretch>
        </p:blipFill>
        <p:spPr bwMode="auto">
          <a:xfrm>
            <a:off x="533400" y="2133600"/>
            <a:ext cx="8105775" cy="3000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2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There has to be a catch though, right…</a:t>
            </a:r>
            <a:endParaRPr lang="en-US" dirty="0"/>
          </a:p>
        </p:txBody>
      </p:sp>
      <p:pic>
        <p:nvPicPr>
          <p:cNvPr id="4" name="Content Placeholder 3" descr="too-good-to-be-true.jpeg"/>
          <p:cNvPicPr>
            <a:picLocks noGrp="1" noChangeAspect="1"/>
          </p:cNvPicPr>
          <p:nvPr>
            <p:ph idx="1"/>
          </p:nvPr>
        </p:nvPicPr>
        <p:blipFill>
          <a:blip r:embed="rId2" cstate="print"/>
          <a:stretch>
            <a:fillRect/>
          </a:stretch>
        </p:blipFill>
        <p:spPr>
          <a:xfrm>
            <a:off x="3276600" y="2209800"/>
            <a:ext cx="3218688" cy="3191256"/>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Well yes, there is…</a:t>
            </a:r>
            <a:endParaRPr lang="en-US" dirty="0"/>
          </a:p>
        </p:txBody>
      </p:sp>
      <p:sp>
        <p:nvSpPr>
          <p:cNvPr id="4" name="Content Placeholder 3"/>
          <p:cNvSpPr>
            <a:spLocks noGrp="1"/>
          </p:cNvSpPr>
          <p:nvPr>
            <p:ph idx="1"/>
          </p:nvPr>
        </p:nvSpPr>
        <p:spPr>
          <a:xfrm>
            <a:off x="457200" y="1371600"/>
            <a:ext cx="8229600" cy="4525963"/>
          </a:xfrm>
        </p:spPr>
        <p:txBody>
          <a:bodyPr/>
          <a:lstStyle/>
          <a:p>
            <a:pPr>
              <a:buNone/>
            </a:pPr>
            <a:r>
              <a:rPr lang="en-US" sz="3000" dirty="0" smtClean="0"/>
              <a:t>Basic security dilemmas:</a:t>
            </a:r>
          </a:p>
          <a:p>
            <a:r>
              <a:rPr lang="en-US" sz="2800" dirty="0" smtClean="0"/>
              <a:t>Good security can only be developed if everyone understand and security means AND agrees with the need for security</a:t>
            </a:r>
          </a:p>
          <a:p>
            <a:r>
              <a:rPr lang="en-US" sz="2800" dirty="0" smtClean="0"/>
              <a:t>Security and its social component</a:t>
            </a:r>
          </a:p>
          <a:p>
            <a:pPr lvl="1"/>
            <a:r>
              <a:rPr lang="en-US" sz="2400" dirty="0" smtClean="0"/>
              <a:t>Defined by users</a:t>
            </a:r>
          </a:p>
          <a:p>
            <a:r>
              <a:rPr lang="en-US" sz="2800" dirty="0" smtClean="0"/>
              <a:t>Harsh reality</a:t>
            </a:r>
          </a:p>
          <a:p>
            <a:pPr lvl="1"/>
            <a:r>
              <a:rPr lang="en-US" sz="2400" dirty="0" smtClean="0"/>
              <a:t>Lack of understanding</a:t>
            </a:r>
          </a:p>
          <a:p>
            <a:r>
              <a:rPr lang="en-US" sz="2800" dirty="0" smtClean="0"/>
              <a:t>Reactive process</a:t>
            </a:r>
          </a:p>
          <a:p>
            <a:pPr lvl="1"/>
            <a:r>
              <a:rPr lang="en-US" sz="2400" dirty="0" smtClean="0"/>
              <a:t>Breach of system is what alerts you to a problem</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alance_scale.jpg"/>
          <p:cNvPicPr>
            <a:picLocks noGrp="1" noChangeAspect="1"/>
          </p:cNvPicPr>
          <p:nvPr>
            <p:ph idx="1"/>
          </p:nvPr>
        </p:nvPicPr>
        <p:blipFill>
          <a:blip r:embed="rId2" cstate="print"/>
          <a:stretch>
            <a:fillRect/>
          </a:stretch>
        </p:blipFill>
        <p:spPr>
          <a:xfrm>
            <a:off x="2438400" y="1524000"/>
            <a:ext cx="4372620" cy="4372620"/>
          </a:xfrm>
        </p:spPr>
      </p:pic>
      <p:sp>
        <p:nvSpPr>
          <p:cNvPr id="2" name="Title 1"/>
          <p:cNvSpPr>
            <a:spLocks noGrp="1"/>
          </p:cNvSpPr>
          <p:nvPr>
            <p:ph type="title"/>
          </p:nvPr>
        </p:nvSpPr>
        <p:spPr/>
        <p:txBody>
          <a:bodyPr/>
          <a:lstStyle/>
          <a:p>
            <a:pPr algn="l"/>
            <a:r>
              <a:rPr lang="en-US" dirty="0" smtClean="0"/>
              <a:t>Security’s Inherent Balancing Act</a:t>
            </a:r>
            <a:endParaRPr lang="en-US" dirty="0"/>
          </a:p>
        </p:txBody>
      </p:sp>
      <p:sp>
        <p:nvSpPr>
          <p:cNvPr id="7" name="TextBox 6"/>
          <p:cNvSpPr txBox="1"/>
          <p:nvPr/>
        </p:nvSpPr>
        <p:spPr>
          <a:xfrm>
            <a:off x="5334000" y="4114800"/>
            <a:ext cx="13716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Access</a:t>
            </a:r>
            <a:endParaRPr lang="en-US" b="1" dirty="0">
              <a:effectLst>
                <a:outerShdw blurRad="38100" dist="38100" dir="2700000" algn="tl">
                  <a:srgbClr val="000000">
                    <a:alpha val="43137"/>
                  </a:srgbClr>
                </a:outerShdw>
              </a:effectLst>
            </a:endParaRPr>
          </a:p>
        </p:txBody>
      </p:sp>
      <p:sp>
        <p:nvSpPr>
          <p:cNvPr id="8" name="TextBox 7"/>
          <p:cNvSpPr txBox="1"/>
          <p:nvPr/>
        </p:nvSpPr>
        <p:spPr>
          <a:xfrm>
            <a:off x="2971800" y="4343400"/>
            <a:ext cx="23622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Security</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45" presetClass="entr" presetSubtype="0" fill="hold" grpId="0" nodeType="with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ppt_w</p:attrName>
                                        </p:attrNameLst>
                                      </p:cBhvr>
                                      <p:tavLst>
                                        <p:tav tm="0" fmla="#ppt_w*sin(2.5*pi*$)">
                                          <p:val>
                                            <p:fltVal val="0"/>
                                          </p:val>
                                        </p:tav>
                                        <p:tav tm="100000">
                                          <p:val>
                                            <p:fltVal val="1"/>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childTnLst>
                                </p:cTn>
                              </p:par>
                              <p:par>
                                <p:cTn id="26" presetID="45" presetClass="entr" presetSubtype="0" fill="hold" grpId="0" nodeType="with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ppt_w</p:attrName>
                                        </p:attrNameLst>
                                      </p:cBhvr>
                                      <p:tavLst>
                                        <p:tav tm="0" fmla="#ppt_w*sin(2.5*pi*$)">
                                          <p:val>
                                            <p:fltVal val="0"/>
                                          </p:val>
                                        </p:tav>
                                        <p:tav tm="100000">
                                          <p:val>
                                            <p:fltVal val="1"/>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alance_scale.jpg"/>
          <p:cNvPicPr>
            <a:picLocks noGrp="1" noChangeAspect="1"/>
          </p:cNvPicPr>
          <p:nvPr>
            <p:ph idx="1"/>
          </p:nvPr>
        </p:nvPicPr>
        <p:blipFill>
          <a:blip r:embed="rId3" cstate="print">
            <a:duotone>
              <a:schemeClr val="accent3">
                <a:shade val="45000"/>
                <a:satMod val="135000"/>
              </a:schemeClr>
              <a:prstClr val="white"/>
            </a:duotone>
          </a:blip>
          <a:stretch>
            <a:fillRect/>
          </a:stretch>
        </p:blipFill>
        <p:spPr>
          <a:xfrm>
            <a:off x="2438400" y="1524000"/>
            <a:ext cx="4372620" cy="4372620"/>
          </a:xfrm>
        </p:spPr>
      </p:pic>
      <p:sp>
        <p:nvSpPr>
          <p:cNvPr id="2" name="Title 1"/>
          <p:cNvSpPr>
            <a:spLocks noGrp="1"/>
          </p:cNvSpPr>
          <p:nvPr>
            <p:ph type="title"/>
          </p:nvPr>
        </p:nvSpPr>
        <p:spPr/>
        <p:txBody>
          <a:bodyPr/>
          <a:lstStyle/>
          <a:p>
            <a:pPr algn="l"/>
            <a:r>
              <a:rPr lang="en-US" dirty="0" smtClean="0"/>
              <a:t>Security’s Inherent Balancing Act</a:t>
            </a:r>
            <a:endParaRPr lang="en-US" dirty="0"/>
          </a:p>
        </p:txBody>
      </p:sp>
      <p:sp>
        <p:nvSpPr>
          <p:cNvPr id="7" name="TextBox 6"/>
          <p:cNvSpPr txBox="1"/>
          <p:nvPr/>
        </p:nvSpPr>
        <p:spPr>
          <a:xfrm>
            <a:off x="5410200" y="4114800"/>
            <a:ext cx="1371600" cy="369332"/>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Access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2971800" y="4343400"/>
            <a:ext cx="2362200" cy="369332"/>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Security</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700" b="0" i="0" u="none" strike="noStrike" kern="0" cap="none" spc="0" normalizeH="0" baseline="0" noProof="0" dirty="0" smtClean="0">
                <a:ln>
                  <a:noFill/>
                </a:ln>
                <a:solidFill>
                  <a:schemeClr val="tx1"/>
                </a:solidFill>
                <a:effectLst/>
                <a:uLnTx/>
                <a:uFillTx/>
                <a:latin typeface="+mn-lt"/>
                <a:ea typeface="+mn-ea"/>
                <a:cs typeface="+mn-cs"/>
              </a:rPr>
              <a:t>Security is not absolute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500" b="0" i="0" u="none" strike="noStrike" kern="0" cap="none" spc="0" normalizeH="0" baseline="0" noProof="0" dirty="0" smtClean="0">
                <a:ln>
                  <a:noFill/>
                </a:ln>
                <a:solidFill>
                  <a:schemeClr val="tx1"/>
                </a:solidFill>
                <a:effectLst/>
                <a:uLnTx/>
                <a:uFillTx/>
                <a:latin typeface="+mn-lt"/>
                <a:cs typeface="+mn-cs"/>
              </a:rPr>
              <a:t>Instead it is a balance of protection and availability</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lang="en-US" sz="2800" kern="0" dirty="0" smtClean="0">
              <a:latin typeface="+mn-lt"/>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cs typeface="+mn-cs"/>
            </a:endParaRPr>
          </a:p>
          <a:p>
            <a:pPr marL="285750" indent="-285750" eaLnBrk="0" hangingPunct="0">
              <a:spcBef>
                <a:spcPct val="20000"/>
              </a:spcBef>
              <a:buFont typeface="Arial" pitchFamily="34" charset="0"/>
              <a:buChar char="•"/>
            </a:pPr>
            <a:r>
              <a:rPr lang="en-US" sz="2700" kern="0" dirty="0" smtClean="0">
                <a:latin typeface="+mn-lt"/>
                <a:cs typeface="+mn-cs"/>
              </a:rPr>
              <a:t>Too much security might make access hard to attain and people will not use the system. However, too easy of an access protocol and a security hole in the network might exist</a:t>
            </a:r>
            <a:endParaRPr kumimoji="0" lang="en-US" sz="2700" b="0" i="0" u="none" strike="noStrike" kern="0" cap="none" spc="0" normalizeH="0" baseline="0" noProof="0" dirty="0" smtClean="0">
              <a:ln>
                <a:noFill/>
              </a:ln>
              <a:solidFill>
                <a:schemeClr val="tx1"/>
              </a:solidFill>
              <a:effectLst/>
              <a:uLnTx/>
              <a:uFillTx/>
              <a:latin typeface="+mn-lt"/>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Balancing Act…</a:t>
            </a:r>
            <a:endParaRPr lang="en-US" dirty="0"/>
          </a:p>
        </p:txBody>
      </p:sp>
      <p:pic>
        <p:nvPicPr>
          <p:cNvPr id="4" name="Content Placeholder 3" descr="_original.png"/>
          <p:cNvPicPr>
            <a:picLocks noGrp="1" noChangeAspect="1"/>
          </p:cNvPicPr>
          <p:nvPr>
            <p:ph idx="1"/>
          </p:nvPr>
        </p:nvPicPr>
        <p:blipFill>
          <a:blip r:embed="rId2" cstate="print"/>
          <a:stretch>
            <a:fillRect/>
          </a:stretch>
        </p:blipFill>
        <p:spPr>
          <a:xfrm>
            <a:off x="2286000" y="2286000"/>
            <a:ext cx="4763165" cy="2991268"/>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Buzz Words and Hot Topics</a:t>
            </a:r>
            <a:endParaRPr lang="en-US" dirty="0"/>
          </a:p>
        </p:txBody>
      </p:sp>
      <p:sp>
        <p:nvSpPr>
          <p:cNvPr id="5" name="Content Placeholder 4"/>
          <p:cNvSpPr>
            <a:spLocks noGrp="1"/>
          </p:cNvSpPr>
          <p:nvPr>
            <p:ph idx="1"/>
          </p:nvPr>
        </p:nvSpPr>
        <p:spPr/>
        <p:txBody>
          <a:bodyPr/>
          <a:lstStyle/>
          <a:p>
            <a:r>
              <a:rPr lang="en-US" dirty="0" smtClean="0"/>
              <a:t>Big Data</a:t>
            </a:r>
          </a:p>
          <a:p>
            <a:endParaRPr lang="en-US" dirty="0" smtClean="0"/>
          </a:p>
          <a:p>
            <a:pPr>
              <a:buNone/>
            </a:pPr>
            <a:endParaRPr lang="en-US" dirty="0"/>
          </a:p>
        </p:txBody>
      </p:sp>
      <p:pic>
        <p:nvPicPr>
          <p:cNvPr id="9" name="Picture 8" descr="bigdata.jpg"/>
          <p:cNvPicPr>
            <a:picLocks noChangeAspect="1"/>
          </p:cNvPicPr>
          <p:nvPr/>
        </p:nvPicPr>
        <p:blipFill>
          <a:blip r:embed="rId2" cstate="print"/>
          <a:stretch>
            <a:fillRect/>
          </a:stretch>
        </p:blipFill>
        <p:spPr>
          <a:xfrm>
            <a:off x="1676400" y="2286000"/>
            <a:ext cx="5852160" cy="402336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Buzz Words and Hot Topics</a:t>
            </a:r>
            <a:endParaRPr lang="en-US" dirty="0"/>
          </a:p>
        </p:txBody>
      </p:sp>
      <p:sp>
        <p:nvSpPr>
          <p:cNvPr id="5" name="Content Placeholder 4"/>
          <p:cNvSpPr>
            <a:spLocks noGrp="1"/>
          </p:cNvSpPr>
          <p:nvPr>
            <p:ph idx="1"/>
          </p:nvPr>
        </p:nvSpPr>
        <p:spPr/>
        <p:txBody>
          <a:bodyPr/>
          <a:lstStyle/>
          <a:p>
            <a:r>
              <a:rPr lang="en-US" dirty="0" smtClean="0"/>
              <a:t>Cloud Computing</a:t>
            </a:r>
          </a:p>
          <a:p>
            <a:endParaRPr lang="en-US" dirty="0" smtClean="0"/>
          </a:p>
          <a:p>
            <a:pPr>
              <a:buNone/>
            </a:pPr>
            <a:endParaRPr lang="en-US" dirty="0"/>
          </a:p>
        </p:txBody>
      </p:sp>
      <p:pic>
        <p:nvPicPr>
          <p:cNvPr id="65540" name="Picture 4" descr="cloud-computing"/>
          <p:cNvPicPr>
            <a:picLocks noChangeAspect="1" noChangeArrowheads="1"/>
          </p:cNvPicPr>
          <p:nvPr/>
        </p:nvPicPr>
        <p:blipFill>
          <a:blip r:embed="rId2" cstate="print"/>
          <a:srcRect/>
          <a:stretch>
            <a:fillRect/>
          </a:stretch>
        </p:blipFill>
        <p:spPr bwMode="auto">
          <a:xfrm>
            <a:off x="2895600" y="2514600"/>
            <a:ext cx="3571875" cy="330993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Buzz Words and Hot Topics</a:t>
            </a:r>
            <a:endParaRPr lang="en-US" dirty="0"/>
          </a:p>
        </p:txBody>
      </p:sp>
      <p:sp>
        <p:nvSpPr>
          <p:cNvPr id="5" name="Content Placeholder 4"/>
          <p:cNvSpPr>
            <a:spLocks noGrp="1"/>
          </p:cNvSpPr>
          <p:nvPr>
            <p:ph idx="1"/>
          </p:nvPr>
        </p:nvSpPr>
        <p:spPr/>
        <p:txBody>
          <a:bodyPr/>
          <a:lstStyle/>
          <a:p>
            <a:r>
              <a:rPr lang="en-US" dirty="0" smtClean="0"/>
              <a:t>Social Engineering</a:t>
            </a:r>
          </a:p>
          <a:p>
            <a:endParaRPr lang="en-US" dirty="0" smtClean="0"/>
          </a:p>
          <a:p>
            <a:pPr>
              <a:buNone/>
            </a:pPr>
            <a:endParaRPr lang="en-US" dirty="0"/>
          </a:p>
        </p:txBody>
      </p:sp>
      <p:pic>
        <p:nvPicPr>
          <p:cNvPr id="54274" name="Picture 2" descr="http://www.ipost.com/blog/wp-content/uploads/2013/03/social_engineering.jpg"/>
          <p:cNvPicPr>
            <a:picLocks noChangeAspect="1" noChangeArrowheads="1"/>
          </p:cNvPicPr>
          <p:nvPr/>
        </p:nvPicPr>
        <p:blipFill>
          <a:blip r:embed="rId2" cstate="print"/>
          <a:srcRect/>
          <a:stretch>
            <a:fillRect/>
          </a:stretch>
        </p:blipFill>
        <p:spPr bwMode="auto">
          <a:xfrm>
            <a:off x="2286000" y="2590800"/>
            <a:ext cx="4762500" cy="31051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Well what is everyone else doing?</a:t>
            </a:r>
            <a:endParaRPr lang="en-US" dirty="0"/>
          </a:p>
        </p:txBody>
      </p:sp>
      <p:pic>
        <p:nvPicPr>
          <p:cNvPr id="4" name="Content Placeholder 3" descr="federal-government-shutdown.jpg"/>
          <p:cNvPicPr>
            <a:picLocks noGrp="1" noChangeAspect="1"/>
          </p:cNvPicPr>
          <p:nvPr>
            <p:ph idx="1"/>
          </p:nvPr>
        </p:nvPicPr>
        <p:blipFill>
          <a:blip r:embed="rId2" cstate="print"/>
          <a:stretch>
            <a:fillRect/>
          </a:stretch>
        </p:blipFill>
        <p:spPr>
          <a:xfrm>
            <a:off x="1554691" y="1600200"/>
            <a:ext cx="6034617" cy="4525963"/>
          </a:xfrm>
        </p:spPr>
      </p:pic>
      <p:sp>
        <p:nvSpPr>
          <p:cNvPr id="6" name="TextBox 5"/>
          <p:cNvSpPr txBox="1"/>
          <p:nvPr/>
        </p:nvSpPr>
        <p:spPr>
          <a:xfrm>
            <a:off x="4419600" y="1905000"/>
            <a:ext cx="3352800" cy="923330"/>
          </a:xfrm>
          <a:prstGeom prst="rect">
            <a:avLst/>
          </a:prstGeom>
          <a:noFill/>
        </p:spPr>
        <p:txBody>
          <a:bodyPr wrap="square" rtlCol="0">
            <a:spAutoFit/>
          </a:bodyPr>
          <a:lstStyle/>
          <a:p>
            <a:r>
              <a:rPr lang="en-US" dirty="0" smtClean="0"/>
              <a:t>The Federal Government:</a:t>
            </a:r>
          </a:p>
          <a:p>
            <a:pPr>
              <a:buFont typeface="Arial" pitchFamily="34" charset="0"/>
              <a:buChar char="•"/>
            </a:pPr>
            <a:r>
              <a:rPr lang="en-US" dirty="0" smtClean="0"/>
              <a:t>President’s Executive Order</a:t>
            </a:r>
          </a:p>
          <a:p>
            <a:pPr>
              <a:buFont typeface="Arial" pitchFamily="34" charset="0"/>
              <a:buChar char="•"/>
            </a:pPr>
            <a:r>
              <a:rPr lang="en-US" dirty="0" smtClean="0"/>
              <a:t>H.R. 756 &amp; S. 1353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ystemSeal.jpg"/>
          <p:cNvPicPr>
            <a:picLocks noGrp="1" noChangeAspect="1"/>
          </p:cNvPicPr>
          <p:nvPr>
            <p:ph idx="1"/>
          </p:nvPr>
        </p:nvPicPr>
        <p:blipFill>
          <a:blip r:embed="rId2" cstate="print"/>
          <a:stretch>
            <a:fillRect/>
          </a:stretch>
        </p:blipFill>
        <p:spPr bwMode="auto">
          <a:xfrm>
            <a:off x="609603" y="1447800"/>
            <a:ext cx="7781925" cy="4343400"/>
          </a:xfrm>
          <a:prstGeom prst="rect">
            <a:avLst/>
          </a:prstGeom>
          <a:noFill/>
        </p:spPr>
      </p:pic>
      <p:sp>
        <p:nvSpPr>
          <p:cNvPr id="2" name="Title 1"/>
          <p:cNvSpPr>
            <a:spLocks noGrp="1"/>
          </p:cNvSpPr>
          <p:nvPr>
            <p:ph type="title"/>
          </p:nvPr>
        </p:nvSpPr>
        <p:spPr/>
        <p:txBody>
          <a:bodyPr/>
          <a:lstStyle/>
          <a:p>
            <a:pPr algn="l"/>
            <a:r>
              <a:rPr lang="en-US" dirty="0" smtClean="0"/>
              <a:t>Well what is everyone else doing?</a:t>
            </a:r>
            <a:endParaRPr lang="en-US" dirty="0"/>
          </a:p>
        </p:txBody>
      </p:sp>
      <p:sp>
        <p:nvSpPr>
          <p:cNvPr id="6" name="TextBox 5"/>
          <p:cNvSpPr txBox="1"/>
          <p:nvPr/>
        </p:nvSpPr>
        <p:spPr>
          <a:xfrm>
            <a:off x="5791200" y="1447800"/>
            <a:ext cx="3352800" cy="923330"/>
          </a:xfrm>
          <a:prstGeom prst="rect">
            <a:avLst/>
          </a:prstGeom>
          <a:noFill/>
        </p:spPr>
        <p:txBody>
          <a:bodyPr wrap="square" rtlCol="0">
            <a:spAutoFit/>
          </a:bodyPr>
          <a:lstStyle/>
          <a:p>
            <a:r>
              <a:rPr lang="en-US" dirty="0" smtClean="0">
                <a:solidFill>
                  <a:schemeClr val="bg1"/>
                </a:solidFill>
              </a:rPr>
              <a:t>TAMUS:</a:t>
            </a:r>
          </a:p>
          <a:p>
            <a:pPr>
              <a:buFont typeface="Arial" pitchFamily="34" charset="0"/>
              <a:buChar char="•"/>
            </a:pPr>
            <a:r>
              <a:rPr lang="en-US" dirty="0" smtClean="0">
                <a:solidFill>
                  <a:schemeClr val="bg1"/>
                </a:solidFill>
              </a:rPr>
              <a:t>Deloitte IT Assessment</a:t>
            </a:r>
          </a:p>
          <a:p>
            <a:pPr>
              <a:buFont typeface="Arial" pitchFamily="34" charset="0"/>
              <a:buChar char="•"/>
            </a:pPr>
            <a:r>
              <a:rPr lang="en-US" dirty="0" smtClean="0">
                <a:solidFill>
                  <a:schemeClr val="bg1"/>
                </a:solidFill>
              </a:rPr>
              <a:t>Compliance focus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you might be asking…</a:t>
            </a:r>
            <a:endParaRPr lang="en-US" dirty="0"/>
          </a:p>
        </p:txBody>
      </p:sp>
      <p:sp>
        <p:nvSpPr>
          <p:cNvPr id="3" name="Content Placeholder 2"/>
          <p:cNvSpPr>
            <a:spLocks noGrp="1"/>
          </p:cNvSpPr>
          <p:nvPr>
            <p:ph sz="half" idx="1"/>
          </p:nvPr>
        </p:nvSpPr>
        <p:spPr/>
        <p:txBody>
          <a:bodyPr/>
          <a:lstStyle/>
          <a:p>
            <a:r>
              <a:rPr lang="en-US" dirty="0" smtClean="0"/>
              <a:t>What is </a:t>
            </a:r>
            <a:r>
              <a:rPr lang="en-US" dirty="0" err="1" smtClean="0"/>
              <a:t>cybersecurity</a:t>
            </a:r>
            <a:r>
              <a:rPr lang="en-US" dirty="0" smtClean="0"/>
              <a:t>?</a:t>
            </a:r>
          </a:p>
          <a:p>
            <a:endParaRPr lang="en-US" dirty="0" smtClean="0"/>
          </a:p>
        </p:txBody>
      </p:sp>
      <p:sp>
        <p:nvSpPr>
          <p:cNvPr id="7" name="Content Placeholder 6"/>
          <p:cNvSpPr>
            <a:spLocks noGrp="1"/>
          </p:cNvSpPr>
          <p:nvPr>
            <p:ph sz="half" idx="2"/>
          </p:nvPr>
        </p:nvSpPr>
        <p:spPr/>
        <p:txBody>
          <a:bodyPr/>
          <a:lstStyle/>
          <a:p>
            <a:endParaRPr lang="en-US" dirty="0"/>
          </a:p>
        </p:txBody>
      </p:sp>
      <p:pic>
        <p:nvPicPr>
          <p:cNvPr id="8" name="Picture 7" descr="csawareness.jpg"/>
          <p:cNvPicPr>
            <a:picLocks noChangeAspect="1"/>
          </p:cNvPicPr>
          <p:nvPr/>
        </p:nvPicPr>
        <p:blipFill>
          <a:blip r:embed="rId2" cstate="print"/>
          <a:stretch>
            <a:fillRect/>
          </a:stretch>
        </p:blipFill>
        <p:spPr>
          <a:xfrm>
            <a:off x="4876800" y="1981200"/>
            <a:ext cx="3905123" cy="36957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Well what is everyone else doing?</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725313" y="1600200"/>
            <a:ext cx="569337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Out Session</a:t>
            </a:r>
            <a:endParaRPr lang="en-US" dirty="0"/>
          </a:p>
        </p:txBody>
      </p:sp>
      <p:pic>
        <p:nvPicPr>
          <p:cNvPr id="4" name="Content Placeholder 3" descr="Case_Study.png"/>
          <p:cNvPicPr>
            <a:picLocks noGrp="1" noChangeAspect="1"/>
          </p:cNvPicPr>
          <p:nvPr>
            <p:ph idx="1"/>
          </p:nvPr>
        </p:nvPicPr>
        <p:blipFill>
          <a:blip r:embed="rId2" cstate="print"/>
          <a:stretch>
            <a:fillRect/>
          </a:stretch>
        </p:blipFill>
        <p:spPr>
          <a:xfrm>
            <a:off x="2309018" y="1600200"/>
            <a:ext cx="4525963"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pic>
        <p:nvPicPr>
          <p:cNvPr id="4" name="Content Placeholder 3" descr="security-breach-11090702.jpg"/>
          <p:cNvPicPr>
            <a:picLocks noGrp="1" noChangeAspect="1"/>
          </p:cNvPicPr>
          <p:nvPr>
            <p:ph idx="1"/>
          </p:nvPr>
        </p:nvPicPr>
        <p:blipFill>
          <a:blip r:embed="rId2" cstate="print"/>
          <a:stretch>
            <a:fillRect/>
          </a:stretch>
        </p:blipFill>
        <p:spPr>
          <a:xfrm>
            <a:off x="1081540" y="1600201"/>
            <a:ext cx="6705600" cy="434746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strVal val="#ppt_w+.3"/>
                                          </p:val>
                                        </p:tav>
                                        <p:tav tm="100000">
                                          <p:val>
                                            <p:strVal val="#ppt_w"/>
                                          </p:val>
                                        </p:tav>
                                      </p:tavLst>
                                    </p:anim>
                                    <p:anim calcmode="lin" valueType="num">
                                      <p:cBhvr>
                                        <p:cTn id="8" dur="3000" fill="hold"/>
                                        <p:tgtEl>
                                          <p:spTgt spid="4"/>
                                        </p:tgtEl>
                                        <p:attrNameLst>
                                          <p:attrName>ppt_h</p:attrName>
                                        </p:attrNameLst>
                                      </p:cBhvr>
                                      <p:tavLst>
                                        <p:tav tm="0">
                                          <p:val>
                                            <p:strVal val="#ppt_h"/>
                                          </p:val>
                                        </p:tav>
                                        <p:tav tm="100000">
                                          <p:val>
                                            <p:strVal val="#ppt_h"/>
                                          </p:val>
                                        </p:tav>
                                      </p:tavLst>
                                    </p:anim>
                                    <p:animEffect transition="in" filter="fade">
                                      <p:cBhvr>
                                        <p:cTn id="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098" name="Picture 2" descr="http://sd.keepcalm-o-matic.co.uk/i/keep-calm-and-secure-your-data-2.png"/>
          <p:cNvPicPr>
            <a:picLocks noGrp="1" noChangeAspect="1" noChangeArrowheads="1"/>
          </p:cNvPicPr>
          <p:nvPr>
            <p:ph idx="1"/>
          </p:nvPr>
        </p:nvPicPr>
        <p:blipFill>
          <a:blip r:embed="rId2" cstate="print"/>
          <a:srcRect/>
          <a:stretch>
            <a:fillRect/>
          </a:stretch>
        </p:blipFill>
        <p:spPr bwMode="auto">
          <a:xfrm>
            <a:off x="2570389" y="1600200"/>
            <a:ext cx="3726997" cy="43481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Basically….</a:t>
            </a:r>
            <a:endParaRPr lang="en-US" dirty="0"/>
          </a:p>
        </p:txBody>
      </p:sp>
      <p:sp>
        <p:nvSpPr>
          <p:cNvPr id="3" name="Content Placeholder 2"/>
          <p:cNvSpPr>
            <a:spLocks noGrp="1"/>
          </p:cNvSpPr>
          <p:nvPr>
            <p:ph idx="1"/>
          </p:nvPr>
        </p:nvSpPr>
        <p:spPr>
          <a:xfrm>
            <a:off x="457200" y="1866900"/>
            <a:ext cx="8229600" cy="3124200"/>
          </a:xfrm>
        </p:spPr>
        <p:txBody>
          <a:bodyPr/>
          <a:lstStyle/>
          <a:p>
            <a:pPr algn="ctr">
              <a:buNone/>
            </a:pPr>
            <a:r>
              <a:rPr lang="en-US" dirty="0" err="1" smtClean="0"/>
              <a:t>Cybersecurity</a:t>
            </a:r>
            <a:r>
              <a:rPr lang="en-US" dirty="0" smtClean="0"/>
              <a:t> (also known as information technology security) is the focus on protecting computers, networks, programs, and data from unintended or unauthorized access, change, or destruction.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you might still be asking…</a:t>
            </a:r>
            <a:endParaRPr lang="en-US" dirty="0"/>
          </a:p>
        </p:txBody>
      </p:sp>
      <p:sp>
        <p:nvSpPr>
          <p:cNvPr id="3" name="Content Placeholder 2"/>
          <p:cNvSpPr>
            <a:spLocks noGrp="1"/>
          </p:cNvSpPr>
          <p:nvPr>
            <p:ph sz="half" idx="1"/>
          </p:nvPr>
        </p:nvSpPr>
        <p:spPr/>
        <p:txBody>
          <a:bodyPr/>
          <a:lstStyle/>
          <a:p>
            <a:endParaRPr lang="en-US" dirty="0" smtClean="0"/>
          </a:p>
        </p:txBody>
      </p:sp>
      <p:sp>
        <p:nvSpPr>
          <p:cNvPr id="7" name="Content Placeholder 6"/>
          <p:cNvSpPr>
            <a:spLocks noGrp="1"/>
          </p:cNvSpPr>
          <p:nvPr>
            <p:ph sz="half" idx="2"/>
          </p:nvPr>
        </p:nvSpPr>
        <p:spPr/>
        <p:txBody>
          <a:bodyPr/>
          <a:lstStyle/>
          <a:p>
            <a:r>
              <a:rPr lang="en-US" dirty="0" smtClean="0"/>
              <a:t>Why should I care?</a:t>
            </a:r>
          </a:p>
          <a:p>
            <a:endParaRPr lang="en-US" dirty="0"/>
          </a:p>
        </p:txBody>
      </p:sp>
      <p:pic>
        <p:nvPicPr>
          <p:cNvPr id="9" name="Picture 8" descr="6a00d8341c652b53ef019103dce095970c-800wi.jpg"/>
          <p:cNvPicPr>
            <a:picLocks noChangeAspect="1"/>
          </p:cNvPicPr>
          <p:nvPr/>
        </p:nvPicPr>
        <p:blipFill>
          <a:blip r:embed="rId2" cstate="print"/>
          <a:stretch>
            <a:fillRect/>
          </a:stretch>
        </p:blipFill>
        <p:spPr>
          <a:xfrm>
            <a:off x="533400" y="2743200"/>
            <a:ext cx="3810000" cy="25349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Because…</a:t>
            </a:r>
            <a:endParaRPr lang="en-US" dirty="0"/>
          </a:p>
        </p:txBody>
      </p:sp>
      <p:sp>
        <p:nvSpPr>
          <p:cNvPr id="3" name="Content Placeholder 2"/>
          <p:cNvSpPr>
            <a:spLocks noGrp="1"/>
          </p:cNvSpPr>
          <p:nvPr>
            <p:ph idx="1"/>
          </p:nvPr>
        </p:nvSpPr>
        <p:spPr>
          <a:xfrm>
            <a:off x="0" y="1600200"/>
            <a:ext cx="8229600" cy="4525963"/>
          </a:xfrm>
        </p:spPr>
        <p:txBody>
          <a:bodyPr/>
          <a:lstStyle/>
          <a:p>
            <a:pPr lvl="1" algn="ctr">
              <a:buFont typeface="Arial" pitchFamily="34" charset="0"/>
              <a:buChar char="•"/>
            </a:pPr>
            <a:r>
              <a:rPr lang="en-US" sz="3200" dirty="0" smtClean="0"/>
              <a:t>Confidential information is collected on a DAILY basis.</a:t>
            </a:r>
          </a:p>
          <a:p>
            <a:pPr lvl="1" algn="ctr">
              <a:buFont typeface="Arial" pitchFamily="34" charset="0"/>
              <a:buChar char="•"/>
            </a:pPr>
            <a:r>
              <a:rPr lang="en-US" sz="3200" i="1" dirty="0" smtClean="0"/>
              <a:t>Governments, militaries, corporations, financial institutions, hospitals, </a:t>
            </a:r>
            <a:r>
              <a:rPr lang="en-US" sz="3200" b="1" i="1" dirty="0" smtClean="0"/>
              <a:t>SCHOOLS</a:t>
            </a:r>
            <a:r>
              <a:rPr lang="en-US" sz="3200" i="1" dirty="0" smtClean="0"/>
              <a:t> (!)—they all collect, process, and store immense amounts of confidential information on computers that transmit the data across networks to other computers.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8 Years of Data Breaches in Education</a:t>
            </a:r>
            <a:endParaRPr lang="en-US" dirty="0"/>
          </a:p>
        </p:txBody>
      </p:sp>
      <p:pic>
        <p:nvPicPr>
          <p:cNvPr id="4" name="Content Placeholder 3" descr="8-Years-Data-Breaches-In-Education-800.png"/>
          <p:cNvPicPr>
            <a:picLocks noGrp="1" noChangeAspect="1"/>
          </p:cNvPicPr>
          <p:nvPr>
            <p:ph idx="1"/>
          </p:nvPr>
        </p:nvPicPr>
        <p:blipFill>
          <a:blip r:embed="rId3" cstate="print"/>
          <a:stretch>
            <a:fillRect/>
          </a:stretch>
        </p:blipFill>
        <p:spPr>
          <a:xfrm>
            <a:off x="3791997" y="1600200"/>
            <a:ext cx="1560005"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8 Years of Data Breaches in Education</a:t>
            </a:r>
            <a:endParaRPr lang="en-US" dirty="0"/>
          </a:p>
        </p:txBody>
      </p:sp>
      <p:pic>
        <p:nvPicPr>
          <p:cNvPr id="66562" name="Picture 2"/>
          <p:cNvPicPr>
            <a:picLocks noGrp="1" noChangeAspect="1" noChangeArrowheads="1"/>
          </p:cNvPicPr>
          <p:nvPr>
            <p:ph sz="half" idx="1"/>
          </p:nvPr>
        </p:nvPicPr>
        <p:blipFill>
          <a:blip r:embed="rId2" cstate="print"/>
          <a:stretch>
            <a:fillRect/>
          </a:stretch>
        </p:blipFill>
        <p:spPr bwMode="auto">
          <a:xfrm>
            <a:off x="457200" y="2027201"/>
            <a:ext cx="4038600" cy="3671960"/>
          </a:xfrm>
          <a:prstGeom prst="rect">
            <a:avLst/>
          </a:prstGeom>
          <a:noFill/>
          <a:ln w="9525">
            <a:noFill/>
            <a:miter lim="800000"/>
            <a:headEnd/>
            <a:tailEnd/>
          </a:ln>
        </p:spPr>
      </p:pic>
      <p:sp>
        <p:nvSpPr>
          <p:cNvPr id="4" name="Content Placeholder 3"/>
          <p:cNvSpPr>
            <a:spLocks noGrp="1"/>
          </p:cNvSpPr>
          <p:nvPr>
            <p:ph sz="half" idx="2"/>
          </p:nvPr>
        </p:nvSpPr>
        <p:spPr/>
        <p:txBody>
          <a:bodyPr/>
          <a:lstStyle/>
          <a:p>
            <a:endParaRPr lang="en-US"/>
          </a:p>
        </p:txBody>
      </p:sp>
      <p:pic>
        <p:nvPicPr>
          <p:cNvPr id="37889" name="Picture 1"/>
          <p:cNvPicPr>
            <a:picLocks noChangeAspect="1" noChangeArrowheads="1"/>
          </p:cNvPicPr>
          <p:nvPr/>
        </p:nvPicPr>
        <p:blipFill>
          <a:blip r:embed="rId3" cstate="print"/>
          <a:srcRect/>
          <a:stretch>
            <a:fillRect/>
          </a:stretch>
        </p:blipFill>
        <p:spPr bwMode="auto">
          <a:xfrm>
            <a:off x="4876800" y="2971800"/>
            <a:ext cx="3567113" cy="1423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8 Years of Data Breaches in Education</a:t>
            </a:r>
            <a:endParaRPr lang="en-US" dirty="0"/>
          </a:p>
        </p:txBody>
      </p:sp>
      <p:pic>
        <p:nvPicPr>
          <p:cNvPr id="36865" name="Picture 1"/>
          <p:cNvPicPr>
            <a:picLocks noChangeAspect="1" noChangeArrowheads="1"/>
          </p:cNvPicPr>
          <p:nvPr/>
        </p:nvPicPr>
        <p:blipFill>
          <a:blip r:embed="rId2" cstate="print"/>
          <a:srcRect/>
          <a:stretch>
            <a:fillRect/>
          </a:stretch>
        </p:blipFill>
        <p:spPr bwMode="auto">
          <a:xfrm>
            <a:off x="1421608" y="1295400"/>
            <a:ext cx="6090761" cy="2403158"/>
          </a:xfrm>
          <a:prstGeom prst="rect">
            <a:avLst/>
          </a:prstGeom>
          <a:noFill/>
          <a:ln w="9525">
            <a:noFill/>
            <a:miter lim="800000"/>
            <a:headEnd/>
            <a:tailEnd/>
          </a:ln>
        </p:spPr>
      </p:pic>
      <p:pic>
        <p:nvPicPr>
          <p:cNvPr id="36866" name="Picture 2"/>
          <p:cNvPicPr>
            <a:picLocks noChangeAspect="1" noChangeArrowheads="1"/>
          </p:cNvPicPr>
          <p:nvPr/>
        </p:nvPicPr>
        <p:blipFill>
          <a:blip r:embed="rId3" cstate="print"/>
          <a:srcRect/>
          <a:stretch>
            <a:fillRect/>
          </a:stretch>
        </p:blipFill>
        <p:spPr bwMode="auto">
          <a:xfrm>
            <a:off x="2443163" y="3581400"/>
            <a:ext cx="4257675" cy="2651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ystemOffice22June2010">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25504</TotalTime>
  <Words>733</Words>
  <Application>Microsoft Office PowerPoint</Application>
  <PresentationFormat>On-screen Show (4:3)</PresentationFormat>
  <Paragraphs>126</Paragraphs>
  <Slides>33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Verdana</vt:lpstr>
      <vt:lpstr>Tahoma</vt:lpstr>
      <vt:lpstr>SystemOffice22June2010</vt:lpstr>
      <vt:lpstr>Slide 1</vt:lpstr>
      <vt:lpstr>Introduction</vt:lpstr>
      <vt:lpstr>So you might be asking…</vt:lpstr>
      <vt:lpstr>Basically….</vt:lpstr>
      <vt:lpstr>So you might still be asking…</vt:lpstr>
      <vt:lpstr>Because…</vt:lpstr>
      <vt:lpstr>8 Years of Data Breaches in Education</vt:lpstr>
      <vt:lpstr>8 Years of Data Breaches in Education</vt:lpstr>
      <vt:lpstr>8 Years of Data Breaches in Education</vt:lpstr>
      <vt:lpstr>Where to begin?!</vt:lpstr>
      <vt:lpstr>What is the objective?</vt:lpstr>
      <vt:lpstr>Examples of Threats…</vt:lpstr>
      <vt:lpstr>Examples of Threats…</vt:lpstr>
      <vt:lpstr>Examples of Threats…</vt:lpstr>
      <vt:lpstr>Examples of Threats…</vt:lpstr>
      <vt:lpstr>Examples of Threats…</vt:lpstr>
      <vt:lpstr>Examples of Threats…</vt:lpstr>
      <vt:lpstr>Examples of Threats…</vt:lpstr>
      <vt:lpstr>But at the end of the day…</vt:lpstr>
      <vt:lpstr>There has to be a catch though, right…</vt:lpstr>
      <vt:lpstr>Well yes, there is…</vt:lpstr>
      <vt:lpstr>Security’s Inherent Balancing Act</vt:lpstr>
      <vt:lpstr>Security’s Inherent Balancing Act</vt:lpstr>
      <vt:lpstr>A Balancing Act…</vt:lpstr>
      <vt:lpstr>Buzz Words and Hot Topics</vt:lpstr>
      <vt:lpstr>Buzz Words and Hot Topics</vt:lpstr>
      <vt:lpstr>Buzz Words and Hot Topics</vt:lpstr>
      <vt:lpstr>Well what is everyone else doing?</vt:lpstr>
      <vt:lpstr>Well what is everyone else doing?</vt:lpstr>
      <vt:lpstr>Well what is everyone else doing?</vt:lpstr>
      <vt:lpstr>Break Out Session</vt:lpstr>
      <vt:lpstr>Discussion</vt:lpstr>
      <vt:lpstr>Questions?</vt:lpstr>
    </vt:vector>
  </TitlesOfParts>
  <Company>TAMUS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A&amp;M University System Powerpoint Template</dc:title>
  <dc:creator>System Communications</dc:creator>
  <cp:lastModifiedBy>mcjones</cp:lastModifiedBy>
  <cp:revision>851</cp:revision>
  <dcterms:created xsi:type="dcterms:W3CDTF">2009-01-05T19:05:15Z</dcterms:created>
  <dcterms:modified xsi:type="dcterms:W3CDTF">2013-10-14T20:33:28Z</dcterms:modified>
</cp:coreProperties>
</file>