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31"/>
  </p:notesMasterIdLst>
  <p:handoutMasterIdLst>
    <p:handoutMasterId r:id="rId32"/>
  </p:handoutMasterIdLst>
  <p:sldIdLst>
    <p:sldId id="576" r:id="rId2"/>
    <p:sldId id="523" r:id="rId3"/>
    <p:sldId id="558" r:id="rId4"/>
    <p:sldId id="577" r:id="rId5"/>
    <p:sldId id="578" r:id="rId6"/>
    <p:sldId id="579" r:id="rId7"/>
    <p:sldId id="580" r:id="rId8"/>
    <p:sldId id="581" r:id="rId9"/>
    <p:sldId id="582" r:id="rId10"/>
    <p:sldId id="583" r:id="rId11"/>
    <p:sldId id="584" r:id="rId12"/>
    <p:sldId id="585" r:id="rId13"/>
    <p:sldId id="586" r:id="rId14"/>
    <p:sldId id="587" r:id="rId15"/>
    <p:sldId id="588" r:id="rId16"/>
    <p:sldId id="589" r:id="rId17"/>
    <p:sldId id="590" r:id="rId18"/>
    <p:sldId id="591" r:id="rId19"/>
    <p:sldId id="592" r:id="rId20"/>
    <p:sldId id="593" r:id="rId21"/>
    <p:sldId id="594" r:id="rId22"/>
    <p:sldId id="595" r:id="rId23"/>
    <p:sldId id="596" r:id="rId24"/>
    <p:sldId id="598" r:id="rId25"/>
    <p:sldId id="599" r:id="rId26"/>
    <p:sldId id="600" r:id="rId27"/>
    <p:sldId id="601" r:id="rId28"/>
    <p:sldId id="602" r:id="rId29"/>
    <p:sldId id="603" r:id="rId30"/>
  </p:sldIdLst>
  <p:sldSz cx="9144000" cy="6858000" type="screen4x3"/>
  <p:notesSz cx="6950075" cy="9236075"/>
  <p:embeddedFontLst>
    <p:embeddedFont>
      <p:font typeface="Verdana" pitchFamily="34" charset="0"/>
      <p:regular r:id="rId33"/>
      <p:bold r:id="rId34"/>
      <p:italic r:id="rId35"/>
      <p:boldItalic r:id="rId36"/>
    </p:embeddedFont>
    <p:embeddedFont>
      <p:font typeface="Tahoma" pitchFamily="34" charset="0"/>
      <p:regular r:id="rId37"/>
      <p:bold r:id="rId3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F81BD"/>
    <a:srgbClr val="C00000"/>
    <a:srgbClr val="4F6228"/>
    <a:srgbClr val="86855D"/>
    <a:srgbClr val="9D8645"/>
    <a:srgbClr val="756433"/>
    <a:srgbClr val="D4CB94"/>
    <a:srgbClr val="990033"/>
    <a:srgbClr val="8F833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9499" autoAdjust="0"/>
  </p:normalViewPr>
  <p:slideViewPr>
    <p:cSldViewPr>
      <p:cViewPr varScale="1">
        <p:scale>
          <a:sx n="88" d="100"/>
          <a:sy n="88" d="100"/>
        </p:scale>
        <p:origin x="-11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3649C4A7-F7E0-4FB8-8F05-6ADADEF3AE08}" type="datetimeFigureOut">
              <a:rPr lang="en-US" smtClean="0"/>
              <a:pPr/>
              <a:t>11/7/2012</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59404932-F5F8-4459-9026-AEF2B7B1B253}" type="slidenum">
              <a:rPr lang="en-US" smtClean="0"/>
              <a:pPr/>
              <a:t>‹#›</a:t>
            </a:fld>
            <a:endParaRPr lang="en-US"/>
          </a:p>
        </p:txBody>
      </p:sp>
    </p:spTree>
    <p:extLst>
      <p:ext uri="{BB962C8B-B14F-4D97-AF65-F5344CB8AC3E}">
        <p14:creationId xmlns="" xmlns:p14="http://schemas.microsoft.com/office/powerpoint/2010/main" val="667582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5053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FD50CD6-17C6-42DD-9DCE-6855B2EB91D4}" type="slidenum">
              <a:rPr lang="en-US"/>
              <a:pPr>
                <a:defRPr/>
              </a:pPr>
              <a:t>‹#›</a:t>
            </a:fld>
            <a:endParaRPr lang="en-US"/>
          </a:p>
        </p:txBody>
      </p:sp>
    </p:spTree>
    <p:extLst>
      <p:ext uri="{BB962C8B-B14F-4D97-AF65-F5344CB8AC3E}">
        <p14:creationId xmlns="" xmlns:p14="http://schemas.microsoft.com/office/powerpoint/2010/main" val="1687988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C706973B-C8B6-4583-8B22-86FB157FD251}" type="slidenum">
              <a:rPr lang="en-US" smtClean="0">
                <a:solidFill>
                  <a:prstClr val="black"/>
                </a:solidFill>
              </a:rPr>
              <a:pPr/>
              <a:t>1</a:t>
            </a:fld>
            <a:endParaRPr lang="en-US" smtClean="0">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smtClean="0"/>
              <a:t>Modifier order fixed…changes in ALL CAPS</a:t>
            </a:r>
          </a:p>
        </p:txBody>
      </p:sp>
      <p:sp>
        <p:nvSpPr>
          <p:cNvPr id="156675" name="Slide Number Placeholder 3"/>
          <p:cNvSpPr>
            <a:spLocks noGrp="1"/>
          </p:cNvSpPr>
          <p:nvPr>
            <p:ph type="sldNum" sz="quarter" idx="5"/>
          </p:nvPr>
        </p:nvSpPr>
        <p:spPr>
          <a:noFill/>
        </p:spPr>
        <p:txBody>
          <a:bodyPr/>
          <a:lstStyle/>
          <a:p>
            <a:fld id="{78229729-0F5D-4CE8-8214-74FD806E741B}" type="slidenum">
              <a:rPr lang="en-US" smtClean="0">
                <a:solidFill>
                  <a:srgbClr val="000000"/>
                </a:solidFill>
              </a:rPr>
              <a:pPr/>
              <a:t>2</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p:spPr>
        <p:txBody>
          <a:bodyPr/>
          <a:lstStyle/>
          <a:p>
            <a:endParaRPr lang="en-US" smtClean="0"/>
          </a:p>
        </p:txBody>
      </p:sp>
      <p:sp>
        <p:nvSpPr>
          <p:cNvPr id="158723" name="Slide Number Placeholder 3"/>
          <p:cNvSpPr>
            <a:spLocks noGrp="1"/>
          </p:cNvSpPr>
          <p:nvPr>
            <p:ph type="sldNum" sz="quarter" idx="5"/>
          </p:nvPr>
        </p:nvSpPr>
        <p:spPr>
          <a:noFill/>
        </p:spPr>
        <p:txBody>
          <a:bodyPr/>
          <a:lstStyle/>
          <a:p>
            <a:fld id="{D6855931-DD93-49F1-A7A2-8039D6F95152}" type="slidenum">
              <a:rPr lang="en-US" smtClean="0"/>
              <a:pPr/>
              <a:t>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Line 31"/>
          <p:cNvSpPr>
            <a:spLocks noChangeShapeType="1"/>
          </p:cNvSpPr>
          <p:nvPr userDrawn="1"/>
        </p:nvSpPr>
        <p:spPr bwMode="auto">
          <a:xfrm>
            <a:off x="0" y="5562600"/>
            <a:ext cx="9144000" cy="0"/>
          </a:xfrm>
          <a:prstGeom prst="line">
            <a:avLst/>
          </a:prstGeom>
          <a:noFill/>
          <a:ln w="9525">
            <a:solidFill>
              <a:srgbClr val="B2B2B2"/>
            </a:solidFill>
            <a:round/>
            <a:headEnd/>
            <a:tailEnd/>
          </a:ln>
          <a:effectLst/>
        </p:spPr>
        <p:txBody>
          <a:bodyPr/>
          <a:lstStyle/>
          <a:p>
            <a:pPr>
              <a:defRPr/>
            </a:pPr>
            <a:endParaRPr lang="en-US"/>
          </a:p>
        </p:txBody>
      </p:sp>
      <p:sp>
        <p:nvSpPr>
          <p:cNvPr id="8" name="Rectangle 9"/>
          <p:cNvSpPr>
            <a:spLocks noGrp="1" noChangeArrowheads="1"/>
          </p:cNvSpPr>
          <p:nvPr>
            <p:ph type="dt" sz="half" idx="10"/>
          </p:nvPr>
        </p:nvSpPr>
        <p:spPr>
          <a:xfrm>
            <a:off x="228600" y="4572000"/>
            <a:ext cx="2133600" cy="476250"/>
          </a:xfrm>
        </p:spPr>
        <p:txBody>
          <a:bodyPr/>
          <a:lstStyle>
            <a:lvl1pPr>
              <a:defRPr/>
            </a:lvl1pPr>
          </a:lstStyle>
          <a:p>
            <a:pPr>
              <a:defRPr/>
            </a:pPr>
            <a:endParaRPr lang="en-US" dirty="0"/>
          </a:p>
        </p:txBody>
      </p:sp>
      <p:sp>
        <p:nvSpPr>
          <p:cNvPr id="9" name="Rectangle 10"/>
          <p:cNvSpPr>
            <a:spLocks noGrp="1" noChangeArrowheads="1"/>
          </p:cNvSpPr>
          <p:nvPr>
            <p:ph type="ftr" sz="quarter" idx="11"/>
          </p:nvPr>
        </p:nvSpPr>
        <p:spPr>
          <a:xfrm>
            <a:off x="2667000" y="4572000"/>
            <a:ext cx="2895600" cy="476250"/>
          </a:xfrm>
        </p:spPr>
        <p:txBody>
          <a:bodyPr/>
          <a:lstStyle>
            <a:lvl1pPr>
              <a:defRPr dirty="0"/>
            </a:lvl1pPr>
          </a:lstStyle>
          <a:p>
            <a:pPr>
              <a:defRPr/>
            </a:pPr>
            <a:endParaRPr lang="en-US" dirty="0"/>
          </a:p>
        </p:txBody>
      </p:sp>
      <p:sp>
        <p:nvSpPr>
          <p:cNvPr id="10" name="Rectangle 11"/>
          <p:cNvSpPr>
            <a:spLocks noGrp="1" noChangeArrowheads="1"/>
          </p:cNvSpPr>
          <p:nvPr>
            <p:ph type="sldNum" sz="quarter" idx="12"/>
          </p:nvPr>
        </p:nvSpPr>
        <p:spPr>
          <a:xfrm>
            <a:off x="6248400" y="4572000"/>
            <a:ext cx="2133600" cy="476250"/>
          </a:xfrm>
        </p:spPr>
        <p:txBody>
          <a:bodyPr/>
          <a:lstStyle>
            <a:lvl1pPr>
              <a:defRPr/>
            </a:lvl1pPr>
          </a:lstStyle>
          <a:p>
            <a:pPr>
              <a:defRPr/>
            </a:pPr>
            <a:fld id="{C769427D-8F79-4C6F-87D3-EBD21E8A50DF}" type="slidenum">
              <a:rPr lang="en-US"/>
              <a:pPr>
                <a:defRPr/>
              </a:pPr>
              <a:t>‹#›</a:t>
            </a:fld>
            <a:endParaRPr lang="en-US"/>
          </a:p>
        </p:txBody>
      </p:sp>
      <p:pic>
        <p:nvPicPr>
          <p:cNvPr id="2" name="Picture 1" descr="top-bar.tif"/>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1107281"/>
          </a:xfrm>
          <a:prstGeom prst="rect">
            <a:avLst/>
          </a:prstGeom>
        </p:spPr>
      </p:pic>
      <p:pic>
        <p:nvPicPr>
          <p:cNvPr id="3" name="Picture 2" descr="bottom-bar.tif"/>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5562601"/>
            <a:ext cx="9144000" cy="1295400"/>
          </a:xfrm>
          <a:prstGeom prst="rect">
            <a:avLst/>
          </a:prstGeom>
        </p:spPr>
      </p:pic>
      <p:sp>
        <p:nvSpPr>
          <p:cNvPr id="11" name="Rectangle 25" descr="20%"/>
          <p:cNvSpPr>
            <a:spLocks noChangeArrowheads="1"/>
          </p:cNvSpPr>
          <p:nvPr userDrawn="1"/>
        </p:nvSpPr>
        <p:spPr bwMode="auto">
          <a:xfrm>
            <a:off x="0" y="1066800"/>
            <a:ext cx="9144000" cy="4572000"/>
          </a:xfrm>
          <a:prstGeom prst="rect">
            <a:avLst/>
          </a:prstGeom>
          <a:pattFill prst="pct20">
            <a:fgClr>
              <a:srgbClr val="B2B2B2"/>
            </a:fgClr>
            <a:bgClr>
              <a:schemeClr val="bg1"/>
            </a:bgClr>
          </a:pattFill>
          <a:ln w="12700">
            <a:solidFill>
              <a:schemeClr val="bg2"/>
            </a:solidFill>
            <a:miter lim="800000"/>
            <a:headEnd/>
            <a:tailEnd/>
          </a:ln>
          <a:effectLst/>
        </p:spPr>
        <p:txBody>
          <a:bodyPr wrap="none" anchor="ct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xfrm>
            <a:off x="7010400" y="6477000"/>
            <a:ext cx="2133600" cy="476250"/>
          </a:xfrm>
        </p:spPr>
        <p:txBody>
          <a:bodyPr/>
          <a:lstStyle>
            <a:lvl1pPr>
              <a:defRPr smtClean="0"/>
            </a:lvl1pPr>
          </a:lstStyle>
          <a:p>
            <a:pPr>
              <a:defRPr/>
            </a:pPr>
            <a:fld id="{639E97B8-4532-408E-A5F7-ACF05B64D3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6039845-206E-4D43-9E5F-DD43C064786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95400"/>
            <a:ext cx="3008313" cy="4830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B81FF7B5-9D7B-436A-A6D4-49B4434E5AC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A6CBEDA-3B93-4B7E-AD18-2612E61E132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top-bar.tif"/>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0" y="0"/>
            <a:ext cx="9144000" cy="1402556"/>
          </a:xfrm>
          <a:prstGeom prst="rect">
            <a:avLst/>
          </a:prstGeom>
        </p:spPr>
      </p:pic>
      <p:sp>
        <p:nvSpPr>
          <p:cNvPr id="15" name="Rectangle 25" descr="20%"/>
          <p:cNvSpPr>
            <a:spLocks noChangeArrowheads="1"/>
          </p:cNvSpPr>
          <p:nvPr userDrawn="1"/>
        </p:nvSpPr>
        <p:spPr bwMode="auto">
          <a:xfrm>
            <a:off x="0" y="1295400"/>
            <a:ext cx="9144000" cy="5562600"/>
          </a:xfrm>
          <a:prstGeom prst="rect">
            <a:avLst/>
          </a:prstGeom>
          <a:pattFill prst="pct20">
            <a:fgClr>
              <a:srgbClr val="B2B2B2"/>
            </a:fgClr>
            <a:bgClr>
              <a:schemeClr val="bg1"/>
            </a:bgClr>
          </a:pattFill>
          <a:ln w="12700">
            <a:solidFill>
              <a:schemeClr val="bg2"/>
            </a:solidFill>
            <a:miter lim="800000"/>
            <a:headEnd/>
            <a:tailEnd/>
          </a:ln>
          <a:effectLst/>
        </p:spPr>
        <p:txBody>
          <a:bodyPr wrap="none" anchor="ctr"/>
          <a:lstStyle/>
          <a:p>
            <a:pPr>
              <a:defRPr/>
            </a:pPr>
            <a:endParaRPr lang="en-US" dirty="0"/>
          </a:p>
        </p:txBody>
      </p:sp>
      <p:sp>
        <p:nvSpPr>
          <p:cNvPr id="1028" name="Rectangle 5"/>
          <p:cNvSpPr>
            <a:spLocks noGrp="1" noChangeArrowheads="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7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dirty="0"/>
          </a:p>
        </p:txBody>
      </p:sp>
      <p:sp>
        <p:nvSpPr>
          <p:cNvPr id="717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dirty="0"/>
          </a:p>
        </p:txBody>
      </p:sp>
      <p:sp>
        <p:nvSpPr>
          <p:cNvPr id="7177"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cs typeface="Arial" charset="0"/>
              </a:defRPr>
            </a:lvl1pPr>
          </a:lstStyle>
          <a:p>
            <a:pPr>
              <a:defRPr/>
            </a:pPr>
            <a:fld id="{0503D5C5-EF64-4F77-BCD6-10AECA57BA2E}" type="slidenum">
              <a:rPr lang="en-US"/>
              <a:pPr>
                <a:defRPr/>
              </a:pPr>
              <a:t>‹#›</a:t>
            </a:fld>
            <a:endParaRPr lang="en-US" dirty="0"/>
          </a:p>
        </p:txBody>
      </p:sp>
      <p:sp>
        <p:nvSpPr>
          <p:cNvPr id="7179" name="Line 11"/>
          <p:cNvSpPr>
            <a:spLocks noChangeShapeType="1"/>
          </p:cNvSpPr>
          <p:nvPr/>
        </p:nvSpPr>
        <p:spPr bwMode="auto">
          <a:xfrm>
            <a:off x="1066800" y="6324600"/>
            <a:ext cx="6705600" cy="0"/>
          </a:xfrm>
          <a:prstGeom prst="line">
            <a:avLst/>
          </a:prstGeom>
          <a:noFill/>
          <a:ln w="28575">
            <a:solidFill>
              <a:srgbClr val="3E0000"/>
            </a:solidFill>
            <a:round/>
            <a:headEnd/>
            <a:tailEnd/>
          </a:ln>
          <a:effectLst/>
        </p:spPr>
        <p:txBody>
          <a:bodyPr/>
          <a:lstStyle/>
          <a:p>
            <a:pPr>
              <a:defRPr/>
            </a:pPr>
            <a:endParaRPr lang="en-US"/>
          </a:p>
        </p:txBody>
      </p:sp>
      <p:pic>
        <p:nvPicPr>
          <p:cNvPr id="1036" name="Picture 14" descr="Name and Title"/>
          <p:cNvPicPr>
            <a:picLocks noChangeAspect="1" noChangeArrowheads="1"/>
          </p:cNvPicPr>
          <p:nvPr userDrawn="1"/>
        </p:nvPicPr>
        <p:blipFill>
          <a:blip r:embed="rId8" cstate="print">
            <a:clrChange>
              <a:clrFrom>
                <a:srgbClr val="FFFFFF"/>
              </a:clrFrom>
              <a:clrTo>
                <a:srgbClr val="FFFFFF">
                  <a:alpha val="0"/>
                </a:srgbClr>
              </a:clrTo>
            </a:clrChange>
          </a:blip>
          <a:srcRect t="44980"/>
          <a:stretch>
            <a:fillRect/>
          </a:stretch>
        </p:blipFill>
        <p:spPr bwMode="auto">
          <a:xfrm>
            <a:off x="5181600" y="6354763"/>
            <a:ext cx="2590800" cy="503237"/>
          </a:xfrm>
          <a:prstGeom prst="rect">
            <a:avLst/>
          </a:prstGeom>
          <a:noFill/>
          <a:ln w="9525">
            <a:noFill/>
            <a:miter lim="800000"/>
            <a:headEnd/>
            <a:tailEnd/>
          </a:ln>
        </p:spPr>
      </p:pic>
      <p:pic>
        <p:nvPicPr>
          <p:cNvPr id="13" name="Picture 12" descr="TAMUS maroon seal.png"/>
          <p:cNvPicPr>
            <a:picLocks noChangeAspect="1"/>
          </p:cNvPicPr>
          <p:nvPr userDrawn="1"/>
        </p:nvPicPr>
        <p:blipFill>
          <a:blip r:embed="rId9" cstate="print"/>
          <a:stretch>
            <a:fillRect/>
          </a:stretch>
        </p:blipFill>
        <p:spPr>
          <a:xfrm>
            <a:off x="7812022" y="5834671"/>
            <a:ext cx="950978" cy="945906"/>
          </a:xfrm>
          <a:prstGeom prst="rect">
            <a:avLst/>
          </a:prstGeom>
        </p:spPr>
      </p:pic>
    </p:spTree>
  </p:cSld>
  <p:clrMap bg1="lt1" tx1="dk1" bg2="lt2" tx2="dk2" accent1="accent1" accent2="accent2" accent3="accent3" accent4="accent4" accent5="accent5" accent6="accent6" hlink="hlink" folHlink="folHlink"/>
  <p:sldLayoutIdLst>
    <p:sldLayoutId id="2147484018" r:id="rId1"/>
    <p:sldLayoutId id="2147484019" r:id="rId2"/>
    <p:sldLayoutId id="2147483968" r:id="rId3"/>
    <p:sldLayoutId id="2147483964" r:id="rId4"/>
    <p:sldLayoutId id="2147483963" r:id="rId5"/>
  </p:sldLayoutIdLst>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Tahoma" pitchFamily="34" charset="0"/>
          <a:cs typeface="Arial" charset="0"/>
        </a:defRPr>
      </a:lvl2pPr>
      <a:lvl3pPr algn="ctr" rtl="0" eaLnBrk="0" fontAlgn="base" hangingPunct="0">
        <a:spcBef>
          <a:spcPct val="0"/>
        </a:spcBef>
        <a:spcAft>
          <a:spcPct val="0"/>
        </a:spcAft>
        <a:defRPr sz="3600">
          <a:solidFill>
            <a:schemeClr val="bg1"/>
          </a:solidFill>
          <a:latin typeface="Tahoma" pitchFamily="34" charset="0"/>
          <a:cs typeface="Arial" charset="0"/>
        </a:defRPr>
      </a:lvl3pPr>
      <a:lvl4pPr algn="ctr" rtl="0" eaLnBrk="0" fontAlgn="base" hangingPunct="0">
        <a:spcBef>
          <a:spcPct val="0"/>
        </a:spcBef>
        <a:spcAft>
          <a:spcPct val="0"/>
        </a:spcAft>
        <a:defRPr sz="3600">
          <a:solidFill>
            <a:schemeClr val="bg1"/>
          </a:solidFill>
          <a:latin typeface="Tahoma" pitchFamily="34" charset="0"/>
          <a:cs typeface="Arial" charset="0"/>
        </a:defRPr>
      </a:lvl4pPr>
      <a:lvl5pPr algn="ctr" rtl="0" eaLnBrk="0" fontAlgn="base" hangingPunct="0">
        <a:spcBef>
          <a:spcPct val="0"/>
        </a:spcBef>
        <a:spcAft>
          <a:spcPct val="0"/>
        </a:spcAft>
        <a:defRPr sz="3600">
          <a:solidFill>
            <a:schemeClr val="bg1"/>
          </a:solidFill>
          <a:latin typeface="Tahoma" pitchFamily="34" charset="0"/>
          <a:cs typeface="Arial" charset="0"/>
        </a:defRPr>
      </a:lvl5pPr>
      <a:lvl6pPr marL="457200" algn="ctr" rtl="0" eaLnBrk="1" fontAlgn="base" hangingPunct="1">
        <a:spcBef>
          <a:spcPct val="0"/>
        </a:spcBef>
        <a:spcAft>
          <a:spcPct val="0"/>
        </a:spcAft>
        <a:defRPr sz="3600">
          <a:solidFill>
            <a:schemeClr val="bg1"/>
          </a:solidFill>
          <a:latin typeface="Tahoma" pitchFamily="34" charset="0"/>
          <a:cs typeface="Arial" charset="0"/>
        </a:defRPr>
      </a:lvl6pPr>
      <a:lvl7pPr marL="914400" algn="ctr" rtl="0" eaLnBrk="1" fontAlgn="base" hangingPunct="1">
        <a:spcBef>
          <a:spcPct val="0"/>
        </a:spcBef>
        <a:spcAft>
          <a:spcPct val="0"/>
        </a:spcAft>
        <a:defRPr sz="3600">
          <a:solidFill>
            <a:schemeClr val="bg1"/>
          </a:solidFill>
          <a:latin typeface="Tahoma" pitchFamily="34" charset="0"/>
          <a:cs typeface="Arial" charset="0"/>
        </a:defRPr>
      </a:lvl7pPr>
      <a:lvl8pPr marL="1371600" algn="ctr" rtl="0" eaLnBrk="1" fontAlgn="base" hangingPunct="1">
        <a:spcBef>
          <a:spcPct val="0"/>
        </a:spcBef>
        <a:spcAft>
          <a:spcPct val="0"/>
        </a:spcAft>
        <a:defRPr sz="3600">
          <a:solidFill>
            <a:schemeClr val="bg1"/>
          </a:solidFill>
          <a:latin typeface="Tahoma" pitchFamily="34" charset="0"/>
          <a:cs typeface="Arial" charset="0"/>
        </a:defRPr>
      </a:lvl8pPr>
      <a:lvl9pPr marL="1828800" algn="ctr" rtl="0" eaLnBrk="1" fontAlgn="base" hangingPunct="1">
        <a:spcBef>
          <a:spcPct val="0"/>
        </a:spcBef>
        <a:spcAft>
          <a:spcPct val="0"/>
        </a:spcAft>
        <a:defRPr sz="3600">
          <a:solidFill>
            <a:schemeClr val="bg1"/>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rbm@tamu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Text Box 11"/>
          <p:cNvSpPr txBox="1">
            <a:spLocks noChangeArrowheads="1"/>
          </p:cNvSpPr>
          <p:nvPr/>
        </p:nvSpPr>
        <p:spPr bwMode="auto">
          <a:xfrm>
            <a:off x="1143000" y="1847671"/>
            <a:ext cx="7162800" cy="1569660"/>
          </a:xfrm>
          <a:prstGeom prst="rect">
            <a:avLst/>
          </a:prstGeom>
          <a:noFill/>
          <a:ln w="9525">
            <a:noFill/>
            <a:miter lim="800000"/>
            <a:headEnd/>
            <a:tailEnd/>
          </a:ln>
          <a:effectLst/>
        </p:spPr>
        <p:txBody>
          <a:bodyPr>
            <a:spAutoFit/>
          </a:bodyPr>
          <a:lstStyle/>
          <a:p>
            <a:pPr algn="ctr">
              <a:spcBef>
                <a:spcPct val="50000"/>
              </a:spcBef>
              <a:defRPr/>
            </a:pPr>
            <a:r>
              <a:rPr lang="en-US" sz="2400"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Discussion and Strategies Regarding the Texas Public Information Act</a:t>
            </a:r>
            <a:endParaRPr lang="en-US" sz="2400" b="1" dirty="0" smtClean="0">
              <a:solidFill>
                <a:srgbClr val="800000"/>
              </a:solidFill>
              <a:effectLst>
                <a:outerShdw blurRad="38100" dist="38100" dir="2700000" algn="tl">
                  <a:srgbClr val="C0C0C0"/>
                </a:outerShdw>
              </a:effectLst>
              <a:latin typeface="Verdana" pitchFamily="34" charset="0"/>
              <a:ea typeface="Verdana" pitchFamily="34" charset="0"/>
              <a:cs typeface="Verdana" pitchFamily="34" charset="0"/>
            </a:endParaRPr>
          </a:p>
          <a:p>
            <a:pPr algn="ctr" fontAlgn="base">
              <a:spcBef>
                <a:spcPct val="50000"/>
              </a:spcBef>
              <a:spcAft>
                <a:spcPct val="0"/>
              </a:spcAft>
              <a:defRPr/>
            </a:pPr>
            <a:endParaRPr lang="en-US" sz="3200" b="1" dirty="0">
              <a:solidFill>
                <a:srgbClr val="808080">
                  <a:lumMod val="50000"/>
                </a:srgbClr>
              </a:solidFill>
              <a:effectLst>
                <a:outerShdw blurRad="38100" dist="38100" dir="2700000" algn="tl">
                  <a:srgbClr val="C0C0C0"/>
                </a:outerShdw>
              </a:effectLst>
              <a:latin typeface="Verdana" pitchFamily="34" charset="0"/>
            </a:endParaRPr>
          </a:p>
        </p:txBody>
      </p:sp>
      <p:cxnSp>
        <p:nvCxnSpPr>
          <p:cNvPr id="18" name="Straight Connector 17"/>
          <p:cNvCxnSpPr/>
          <p:nvPr/>
        </p:nvCxnSpPr>
        <p:spPr>
          <a:xfrm>
            <a:off x="1359243" y="2667000"/>
            <a:ext cx="6705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TAMUS maroon seal.png"/>
          <p:cNvPicPr>
            <a:picLocks noChangeAspect="1"/>
          </p:cNvPicPr>
          <p:nvPr/>
        </p:nvPicPr>
        <p:blipFill>
          <a:blip r:embed="rId3" cstate="print"/>
          <a:stretch>
            <a:fillRect/>
          </a:stretch>
        </p:blipFill>
        <p:spPr>
          <a:xfrm>
            <a:off x="7772400" y="4040018"/>
            <a:ext cx="1103378" cy="1097493"/>
          </a:xfrm>
          <a:prstGeom prst="rect">
            <a:avLst/>
          </a:prstGeom>
        </p:spPr>
      </p:pic>
      <p:sp>
        <p:nvSpPr>
          <p:cNvPr id="8" name="Rectangle 7"/>
          <p:cNvSpPr/>
          <p:nvPr/>
        </p:nvSpPr>
        <p:spPr>
          <a:xfrm>
            <a:off x="2286000" y="3105835"/>
            <a:ext cx="4572000" cy="646331"/>
          </a:xfrm>
          <a:prstGeom prst="rect">
            <a:avLst/>
          </a:prstGeom>
        </p:spPr>
        <p:txBody>
          <a:bodyPr>
            <a:spAutoFit/>
          </a:bodyPr>
          <a:lstStyle/>
          <a:p>
            <a:pPr algn="ctr"/>
            <a:r>
              <a:rPr lang="en-US" dirty="0" smtClean="0">
                <a:effectLst>
                  <a:outerShdw blurRad="38100" dist="38100" dir="2700000" algn="tl">
                    <a:srgbClr val="000000">
                      <a:alpha val="43137"/>
                    </a:srgbClr>
                  </a:outerShdw>
                </a:effectLst>
                <a:latin typeface="Times New Roman" pitchFamily="18" charset="0"/>
                <a:cs typeface="Times New Roman" pitchFamily="18" charset="0"/>
              </a:rPr>
              <a:t>The Texas A&amp;M University System Office of General Counsel</a:t>
            </a:r>
            <a:endParaRPr lang="en-US" sz="1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Cost Estimates</a:t>
            </a:r>
            <a:endParaRPr lang="en-US" dirty="0"/>
          </a:p>
        </p:txBody>
      </p:sp>
      <p:sp>
        <p:nvSpPr>
          <p:cNvPr id="3" name="Content Placeholder 2"/>
          <p:cNvSpPr>
            <a:spLocks noGrp="1"/>
          </p:cNvSpPr>
          <p:nvPr>
            <p:ph idx="1"/>
          </p:nvPr>
        </p:nvSpPr>
        <p:spPr/>
        <p:txBody>
          <a:bodyPr/>
          <a:lstStyle/>
          <a:p>
            <a:pPr algn="just" eaLnBrk="1" hangingPunct="1">
              <a:lnSpc>
                <a:spcPct val="80000"/>
              </a:lnSpc>
              <a:spcBef>
                <a:spcPts val="0"/>
              </a:spcBef>
              <a:defRPr/>
            </a:pPr>
            <a:r>
              <a:rPr lang="en-US" sz="2400" dirty="0" smtClean="0">
                <a:latin typeface="Times New Roman" pitchFamily="18" charset="0"/>
                <a:cs typeface="Times New Roman" pitchFamily="18" charset="0"/>
              </a:rPr>
              <a:t>If the charge for providing records to a requestor will exceed $40, we are required to provide the requestor with a cost estimate within 10 business days after our receipt of the request. If charges expected to exceed $100, we can require a deposit.  This freezes and resets deadlines.  </a:t>
            </a:r>
          </a:p>
          <a:p>
            <a:pPr algn="just" eaLnBrk="1" hangingPunct="1">
              <a:lnSpc>
                <a:spcPct val="80000"/>
              </a:lnSpc>
              <a:spcBef>
                <a:spcPts val="0"/>
              </a:spcBef>
              <a:buFont typeface="Wingdings" pitchFamily="2" charset="2"/>
              <a:buNone/>
              <a:defRPr/>
            </a:pPr>
            <a:endParaRPr lang="en-US" sz="2400" dirty="0" smtClean="0">
              <a:latin typeface="Times New Roman" pitchFamily="18" charset="0"/>
              <a:cs typeface="Times New Roman" pitchFamily="18" charset="0"/>
            </a:endParaRPr>
          </a:p>
          <a:p>
            <a:pPr algn="just" eaLnBrk="1" hangingPunct="1">
              <a:lnSpc>
                <a:spcPct val="80000"/>
              </a:lnSpc>
              <a:spcBef>
                <a:spcPts val="0"/>
              </a:spcBef>
              <a:defRPr/>
            </a:pPr>
            <a:r>
              <a:rPr lang="en-US" sz="2400" dirty="0" smtClean="0">
                <a:latin typeface="Times New Roman" pitchFamily="18" charset="0"/>
                <a:cs typeface="Times New Roman" pitchFamily="18" charset="0"/>
              </a:rPr>
              <a:t>The requestor has 10 business days beginning the day after the cost estimate is mailed to respond to the estimate.  AG deadlines continue to run unless deposit is required.  If no response is received, the request is considered withdrawn.</a:t>
            </a:r>
          </a:p>
          <a:p>
            <a:pPr algn="just" eaLnBrk="1" hangingPunct="1">
              <a:lnSpc>
                <a:spcPct val="80000"/>
              </a:lnSpc>
              <a:spcBef>
                <a:spcPts val="0"/>
              </a:spcBef>
              <a:buNone/>
              <a:defRPr/>
            </a:pPr>
            <a:endParaRPr lang="en-US" sz="2400" dirty="0" smtClean="0">
              <a:latin typeface="Times New Roman" pitchFamily="18" charset="0"/>
              <a:cs typeface="Times New Roman" pitchFamily="18" charset="0"/>
            </a:endParaRPr>
          </a:p>
          <a:p>
            <a:pPr algn="just" eaLnBrk="1" hangingPunct="1">
              <a:lnSpc>
                <a:spcPct val="80000"/>
              </a:lnSpc>
              <a:spcBef>
                <a:spcPts val="0"/>
              </a:spcBef>
              <a:defRPr/>
            </a:pPr>
            <a:r>
              <a:rPr lang="en-US" sz="2400" dirty="0" smtClean="0">
                <a:latin typeface="Times New Roman" pitchFamily="18" charset="0"/>
                <a:cs typeface="Times New Roman" pitchFamily="18" charset="0"/>
              </a:rPr>
              <a:t>The requestor has the right to complain to the Attorney General about a cost estimate and we are then required to explain and  justify the method that was used to prepare the estimate.  </a:t>
            </a:r>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General Process Recommendations</a:t>
            </a:r>
            <a:endParaRPr lang="en-US" dirty="0"/>
          </a:p>
        </p:txBody>
      </p:sp>
      <p:sp>
        <p:nvSpPr>
          <p:cNvPr id="3" name="Content Placeholder 2"/>
          <p:cNvSpPr>
            <a:spLocks noGrp="1"/>
          </p:cNvSpPr>
          <p:nvPr>
            <p:ph idx="1"/>
          </p:nvPr>
        </p:nvSpPr>
        <p:spPr/>
        <p:txBody>
          <a:bodyPr/>
          <a:lstStyle/>
          <a:p>
            <a:pPr algn="just" eaLnBrk="1" hangingPunct="1">
              <a:buFont typeface="Arial" charset="0"/>
              <a:buNone/>
            </a:pPr>
            <a:r>
              <a:rPr lang="en-US" dirty="0" smtClean="0">
                <a:latin typeface="Times New Roman" charset="0"/>
                <a:ea typeface="Times New Roman" charset="0"/>
                <a:cs typeface="Times New Roman" charset="0"/>
              </a:rPr>
              <a:t>-</a:t>
            </a:r>
            <a:r>
              <a:rPr lang="en-US" sz="2800" dirty="0" smtClean="0">
                <a:latin typeface="Times New Roman" charset="0"/>
                <a:ea typeface="Times New Roman" charset="0"/>
                <a:cs typeface="Times New Roman" charset="0"/>
              </a:rPr>
              <a:t>When your department receives a request…</a:t>
            </a:r>
          </a:p>
          <a:p>
            <a:pPr algn="just" eaLnBrk="1" hangingPunct="1"/>
            <a:r>
              <a:rPr lang="en-US" sz="2800" dirty="0" smtClean="0">
                <a:latin typeface="Times New Roman" charset="0"/>
                <a:ea typeface="Times New Roman" charset="0"/>
                <a:cs typeface="Times New Roman" charset="0"/>
              </a:rPr>
              <a:t>If received </a:t>
            </a:r>
            <a:r>
              <a:rPr lang="en-US" sz="2800" b="1" dirty="0" smtClean="0">
                <a:latin typeface="Times New Roman" charset="0"/>
                <a:ea typeface="Times New Roman" charset="0"/>
                <a:cs typeface="Times New Roman" charset="0"/>
              </a:rPr>
              <a:t>in person or by mail</a:t>
            </a:r>
            <a:r>
              <a:rPr lang="en-US" sz="2800" dirty="0" smtClean="0">
                <a:latin typeface="Times New Roman" charset="0"/>
                <a:ea typeface="Times New Roman" charset="0"/>
                <a:cs typeface="Times New Roman" charset="0"/>
              </a:rPr>
              <a:t>, send it to your institution’s public information officer/coordinator (PIO) ASAP.  Your department must always be on the lookout for these requests.</a:t>
            </a:r>
          </a:p>
          <a:p>
            <a:pPr algn="just" eaLnBrk="1" hangingPunct="1"/>
            <a:r>
              <a:rPr lang="en-US" sz="2800" dirty="0" smtClean="0">
                <a:latin typeface="Times New Roman" charset="0"/>
                <a:ea typeface="Times New Roman" charset="0"/>
                <a:cs typeface="Times New Roman" charset="0"/>
              </a:rPr>
              <a:t>If request received by </a:t>
            </a:r>
            <a:r>
              <a:rPr lang="en-US" sz="2800" b="1" dirty="0" smtClean="0">
                <a:latin typeface="Times New Roman" charset="0"/>
                <a:ea typeface="Times New Roman" charset="0"/>
                <a:cs typeface="Times New Roman" charset="0"/>
              </a:rPr>
              <a:t>fax or email</a:t>
            </a:r>
            <a:r>
              <a:rPr lang="en-US" sz="2800" dirty="0" smtClean="0">
                <a:latin typeface="Times New Roman" charset="0"/>
                <a:ea typeface="Times New Roman" charset="0"/>
                <a:cs typeface="Times New Roman" charset="0"/>
              </a:rPr>
              <a:t>, have the requestor send it directly to PIO (do not forward to PIO). </a:t>
            </a:r>
          </a:p>
          <a:p>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latin typeface="Times New Roman" charset="0"/>
              <a:ea typeface="Times New Roman" charset="0"/>
              <a:cs typeface="Times New Roman" charset="0"/>
            </a:endParaRPr>
          </a:p>
          <a:p>
            <a:pPr algn="ctr"/>
            <a:endParaRPr lang="en-US" dirty="0" smtClean="0">
              <a:latin typeface="Times New Roman" charset="0"/>
              <a:ea typeface="Times New Roman" charset="0"/>
              <a:cs typeface="Times New Roman" charset="0"/>
            </a:endParaRPr>
          </a:p>
          <a:p>
            <a:pPr algn="ctr">
              <a:buNone/>
            </a:pPr>
            <a:r>
              <a:rPr lang="en-US" dirty="0" smtClean="0">
                <a:latin typeface="Times New Roman" charset="0"/>
                <a:ea typeface="Times New Roman" charset="0"/>
                <a:cs typeface="Times New Roman" charset="0"/>
              </a:rPr>
              <a:t>Exceptions to Disclosure</a:t>
            </a:r>
          </a:p>
          <a:p>
            <a:pPr algn="ctr"/>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just">
              <a:spcBef>
                <a:spcPts val="0"/>
              </a:spcBef>
            </a:pPr>
            <a:r>
              <a:rPr lang="en-US" sz="2800" dirty="0" smtClean="0">
                <a:latin typeface="Times New Roman" pitchFamily="18" charset="0"/>
                <a:cs typeface="Times New Roman" pitchFamily="18" charset="0"/>
              </a:rPr>
              <a:t>Exceptions to disclosure are either permissive or mandatory (confidential).</a:t>
            </a:r>
          </a:p>
          <a:p>
            <a:pPr marL="0" indent="0" algn="just">
              <a:spcBef>
                <a:spcPts val="0"/>
              </a:spcBef>
              <a:buNone/>
            </a:pPr>
            <a:endParaRPr lang="en-US" sz="2800" dirty="0" smtClean="0">
              <a:latin typeface="Times New Roman" pitchFamily="18" charset="0"/>
              <a:cs typeface="Times New Roman" pitchFamily="18" charset="0"/>
            </a:endParaRPr>
          </a:p>
          <a:p>
            <a:pPr marL="0" indent="0" algn="just">
              <a:spcBef>
                <a:spcPts val="0"/>
              </a:spcBef>
            </a:pPr>
            <a:r>
              <a:rPr lang="en-US" sz="2800" dirty="0" smtClean="0">
                <a:latin typeface="Times New Roman" pitchFamily="18" charset="0"/>
                <a:cs typeface="Times New Roman" pitchFamily="18" charset="0"/>
              </a:rPr>
              <a:t>We cannot decide to disclose confidential information.</a:t>
            </a:r>
          </a:p>
          <a:p>
            <a:pPr marL="0" indent="0" algn="just">
              <a:spcBef>
                <a:spcPts val="0"/>
              </a:spcBef>
              <a:buNone/>
            </a:pPr>
            <a:endParaRPr lang="en-US" sz="2800" dirty="0" smtClean="0">
              <a:latin typeface="Times New Roman" pitchFamily="18" charset="0"/>
              <a:cs typeface="Times New Roman" pitchFamily="18" charset="0"/>
            </a:endParaRPr>
          </a:p>
          <a:p>
            <a:pPr marL="0" indent="0" algn="just">
              <a:spcBef>
                <a:spcPts val="0"/>
              </a:spcBef>
            </a:pPr>
            <a:r>
              <a:rPr lang="en-US" sz="2800" dirty="0" smtClean="0">
                <a:latin typeface="Times New Roman" pitchFamily="18" charset="0"/>
                <a:cs typeface="Times New Roman" pitchFamily="18" charset="0"/>
              </a:rPr>
              <a:t>Usually, confidential information relates to a person’s privacy.</a:t>
            </a:r>
          </a:p>
          <a:p>
            <a:pPr marL="0" indent="0" algn="just">
              <a:spcBef>
                <a:spcPts val="0"/>
              </a:spcBef>
            </a:pPr>
            <a:endParaRPr lang="en-US" sz="2800" dirty="0" smtClean="0">
              <a:latin typeface="Times New Roman" pitchFamily="18" charset="0"/>
              <a:cs typeface="Times New Roman" pitchFamily="18" charset="0"/>
            </a:endParaRPr>
          </a:p>
          <a:p>
            <a:pPr marL="0" indent="0" algn="just">
              <a:spcBef>
                <a:spcPts val="0"/>
              </a:spcBef>
            </a:pPr>
            <a:r>
              <a:rPr lang="en-US" sz="2800" dirty="0" smtClean="0">
                <a:latin typeface="Times New Roman" pitchFamily="18" charset="0"/>
                <a:cs typeface="Times New Roman" pitchFamily="18" charset="0"/>
              </a:rPr>
              <a:t>Usually, an AG decision is required.  Some exceptions allow withholding/redaction without a decision.</a:t>
            </a:r>
          </a:p>
          <a:p>
            <a:endParaRPr lang="en-US" sz="2800"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572000"/>
          </a:xfrm>
        </p:spPr>
        <p:txBody>
          <a:bodyPr/>
          <a:lstStyle/>
          <a:p>
            <a:pPr marL="0" indent="0" algn="ctr">
              <a:spcBef>
                <a:spcPts val="0"/>
              </a:spcBef>
              <a:buNone/>
            </a:pPr>
            <a:r>
              <a:rPr lang="en-US" sz="1650" dirty="0" smtClean="0">
                <a:latin typeface="Times New Roman" pitchFamily="18" charset="0"/>
                <a:cs typeface="Times New Roman" pitchFamily="18" charset="0"/>
              </a:rPr>
              <a:t>What is “Core Public Information?”</a:t>
            </a:r>
          </a:p>
          <a:p>
            <a:pPr marL="0" indent="0" algn="just">
              <a:spcBef>
                <a:spcPts val="0"/>
              </a:spcBef>
            </a:pPr>
            <a:r>
              <a:rPr lang="en-US" sz="1650" dirty="0" smtClean="0">
                <a:latin typeface="Times New Roman" pitchFamily="18" charset="0"/>
                <a:cs typeface="Times New Roman" pitchFamily="18" charset="0"/>
              </a:rPr>
              <a:t>Information that is </a:t>
            </a:r>
            <a:r>
              <a:rPr lang="en-US" sz="1650" b="1" dirty="0" smtClean="0">
                <a:latin typeface="Times New Roman" pitchFamily="18" charset="0"/>
                <a:cs typeface="Times New Roman" pitchFamily="18" charset="0"/>
              </a:rPr>
              <a:t>always public unless confidential </a:t>
            </a:r>
            <a:r>
              <a:rPr lang="en-US" sz="1650" dirty="0" smtClean="0">
                <a:latin typeface="Times New Roman" pitchFamily="18" charset="0"/>
                <a:cs typeface="Times New Roman" pitchFamily="18" charset="0"/>
              </a:rPr>
              <a:t>under the PIA or other law, usually </a:t>
            </a:r>
            <a:r>
              <a:rPr lang="en-US" sz="1650" b="1" dirty="0" smtClean="0">
                <a:latin typeface="Times New Roman" pitchFamily="18" charset="0"/>
                <a:cs typeface="Times New Roman" pitchFamily="18" charset="0"/>
              </a:rPr>
              <a:t>defeating all permissive exceptions.</a:t>
            </a:r>
            <a:endParaRPr lang="en-US" sz="1650" dirty="0" smtClean="0">
              <a:latin typeface="Times New Roman" pitchFamily="18" charset="0"/>
              <a:cs typeface="Times New Roman" pitchFamily="18" charset="0"/>
            </a:endParaRPr>
          </a:p>
          <a:p>
            <a:pPr algn="just">
              <a:spcBef>
                <a:spcPts val="0"/>
              </a:spcBef>
              <a:buNone/>
            </a:pPr>
            <a:endParaRPr lang="en-US" sz="1650" dirty="0" smtClean="0">
              <a:latin typeface="Times New Roman" pitchFamily="18" charset="0"/>
              <a:cs typeface="Times New Roman" pitchFamily="18" charset="0"/>
            </a:endParaRPr>
          </a:p>
          <a:p>
            <a:pPr algn="just">
              <a:spcBef>
                <a:spcPts val="0"/>
              </a:spcBef>
              <a:buNone/>
            </a:pPr>
            <a:r>
              <a:rPr lang="en-US" sz="1650" dirty="0" smtClean="0">
                <a:latin typeface="Times New Roman" pitchFamily="18" charset="0"/>
                <a:cs typeface="Times New Roman" pitchFamily="18" charset="0"/>
              </a:rPr>
              <a:t>(1)  a completed report, audit, evaluation, or investigation made of, for, or by a governmental body, except as provided by Section 552.108;</a:t>
            </a:r>
          </a:p>
          <a:p>
            <a:pPr algn="just">
              <a:spcBef>
                <a:spcPts val="0"/>
              </a:spcBef>
              <a:buNone/>
            </a:pPr>
            <a:r>
              <a:rPr lang="en-US" sz="1650" dirty="0" smtClean="0">
                <a:latin typeface="Times New Roman" pitchFamily="18" charset="0"/>
                <a:cs typeface="Times New Roman" pitchFamily="18" charset="0"/>
              </a:rPr>
              <a:t>(2)  the name, sex, ethnicity, salary, title, and dates of employment of each employee and officer of a governmental body;</a:t>
            </a:r>
          </a:p>
          <a:p>
            <a:pPr algn="just">
              <a:spcBef>
                <a:spcPts val="0"/>
              </a:spcBef>
              <a:buNone/>
            </a:pPr>
            <a:r>
              <a:rPr lang="en-US" sz="1650" dirty="0" smtClean="0">
                <a:latin typeface="Times New Roman" pitchFamily="18" charset="0"/>
                <a:cs typeface="Times New Roman" pitchFamily="18" charset="0"/>
              </a:rPr>
              <a:t>(3)  information in an account, voucher, or contract relating to the receipt or expenditure of public or other funds by a governmental body;</a:t>
            </a:r>
          </a:p>
          <a:p>
            <a:pPr algn="just">
              <a:spcBef>
                <a:spcPts val="0"/>
              </a:spcBef>
              <a:buNone/>
            </a:pPr>
            <a:r>
              <a:rPr lang="en-US" sz="1650" dirty="0" smtClean="0">
                <a:latin typeface="Times New Roman" pitchFamily="18" charset="0"/>
                <a:cs typeface="Times New Roman" pitchFamily="18" charset="0"/>
              </a:rPr>
              <a:t>(4)  the name of each official and the final record of voting on all proceedings in a governmental body;</a:t>
            </a:r>
          </a:p>
          <a:p>
            <a:pPr algn="just">
              <a:spcBef>
                <a:spcPts val="0"/>
              </a:spcBef>
              <a:buNone/>
            </a:pPr>
            <a:r>
              <a:rPr lang="en-US" sz="1650" dirty="0" smtClean="0">
                <a:latin typeface="Times New Roman" pitchFamily="18" charset="0"/>
                <a:cs typeface="Times New Roman" pitchFamily="18" charset="0"/>
              </a:rPr>
              <a:t>(5)  all working papers, research material, and information used to estimate the need for or expenditure of public funds or taxes by a governmental body, on completion of the estimate;</a:t>
            </a:r>
          </a:p>
          <a:p>
            <a:pPr algn="just">
              <a:spcBef>
                <a:spcPts val="0"/>
              </a:spcBef>
              <a:buNone/>
            </a:pPr>
            <a:r>
              <a:rPr lang="en-US" sz="1650" dirty="0" smtClean="0">
                <a:latin typeface="Times New Roman" pitchFamily="18" charset="0"/>
                <a:cs typeface="Times New Roman" pitchFamily="18" charset="0"/>
              </a:rPr>
              <a:t>(6)  the name, place of business, and the name of the municipality to which local sales and use taxes are credited, if any, for the named person, of a person reporting or paying sales and use taxes under Chapter 151, Tax Code;</a:t>
            </a:r>
          </a:p>
          <a:p>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1700" dirty="0" smtClean="0">
                <a:latin typeface="Times New Roman" pitchFamily="18" charset="0"/>
                <a:cs typeface="Times New Roman" pitchFamily="18" charset="0"/>
              </a:rPr>
              <a:t>Core Public Information, Continued</a:t>
            </a:r>
          </a:p>
          <a:p>
            <a:pPr algn="ctr">
              <a:buNone/>
            </a:pPr>
            <a:endParaRPr lang="en-US" sz="1700" dirty="0" smtClean="0">
              <a:latin typeface="Times New Roman" pitchFamily="18" charset="0"/>
              <a:cs typeface="Times New Roman" pitchFamily="18" charset="0"/>
            </a:endParaRPr>
          </a:p>
          <a:p>
            <a:pPr algn="just">
              <a:spcBef>
                <a:spcPts val="0"/>
              </a:spcBef>
              <a:buNone/>
            </a:pPr>
            <a:r>
              <a:rPr lang="en-US" sz="1700" dirty="0" smtClean="0">
                <a:latin typeface="Times New Roman" pitchFamily="18" charset="0"/>
                <a:cs typeface="Times New Roman" pitchFamily="18" charset="0"/>
              </a:rPr>
              <a:t>(7)  a description of an agency's central and field organizations, including:</a:t>
            </a:r>
          </a:p>
          <a:p>
            <a:pPr algn="just">
              <a:spcBef>
                <a:spcPts val="0"/>
              </a:spcBef>
              <a:buNone/>
            </a:pPr>
            <a:r>
              <a:rPr lang="en-US" sz="1700" dirty="0" smtClean="0">
                <a:latin typeface="Times New Roman" pitchFamily="18" charset="0"/>
                <a:cs typeface="Times New Roman" pitchFamily="18" charset="0"/>
              </a:rPr>
              <a:t>(A)  the established places at which the public may obtain information, submit information or requests, or obtain decisions;</a:t>
            </a:r>
          </a:p>
          <a:p>
            <a:pPr algn="just">
              <a:spcBef>
                <a:spcPts val="0"/>
              </a:spcBef>
              <a:buNone/>
            </a:pPr>
            <a:r>
              <a:rPr lang="en-US" sz="1700" dirty="0" smtClean="0">
                <a:latin typeface="Times New Roman" pitchFamily="18" charset="0"/>
                <a:cs typeface="Times New Roman" pitchFamily="18" charset="0"/>
              </a:rPr>
              <a:t>(B)  the employees from whom the public may obtain information, submit information or requests, or obtain decisions;</a:t>
            </a:r>
          </a:p>
          <a:p>
            <a:pPr algn="just">
              <a:spcBef>
                <a:spcPts val="0"/>
              </a:spcBef>
              <a:buNone/>
            </a:pPr>
            <a:r>
              <a:rPr lang="en-US" sz="1700" dirty="0" smtClean="0">
                <a:latin typeface="Times New Roman" pitchFamily="18" charset="0"/>
                <a:cs typeface="Times New Roman" pitchFamily="18" charset="0"/>
              </a:rPr>
              <a:t>(C)  in the case of a uniformed service, the members from whom the public may obtain information, submit information or requests, or obtain decisions; and</a:t>
            </a:r>
          </a:p>
          <a:p>
            <a:pPr algn="just">
              <a:spcBef>
                <a:spcPts val="0"/>
              </a:spcBef>
              <a:buNone/>
            </a:pPr>
            <a:r>
              <a:rPr lang="en-US" sz="1700" dirty="0" smtClean="0">
                <a:latin typeface="Times New Roman" pitchFamily="18" charset="0"/>
                <a:cs typeface="Times New Roman" pitchFamily="18" charset="0"/>
              </a:rPr>
              <a:t>(D)  the methods by which the public may obtain information, submit information or requests, or obtain decisions;</a:t>
            </a:r>
          </a:p>
          <a:p>
            <a:pPr algn="just">
              <a:spcBef>
                <a:spcPts val="0"/>
              </a:spcBef>
              <a:buNone/>
            </a:pPr>
            <a:r>
              <a:rPr lang="en-US" sz="1700" dirty="0" smtClean="0">
                <a:latin typeface="Times New Roman" pitchFamily="18" charset="0"/>
                <a:cs typeface="Times New Roman" pitchFamily="18" charset="0"/>
              </a:rPr>
              <a:t>(8)  a statement of the general course and method by which an agency's functions are channeled and determined, including the nature and requirements of all formal and informal policies and procedures;</a:t>
            </a:r>
          </a:p>
          <a:p>
            <a:pPr algn="just">
              <a:spcBef>
                <a:spcPts val="0"/>
              </a:spcBef>
              <a:buNone/>
            </a:pPr>
            <a:r>
              <a:rPr lang="en-US" sz="1700" dirty="0" smtClean="0">
                <a:latin typeface="Times New Roman" pitchFamily="18" charset="0"/>
                <a:cs typeface="Times New Roman" pitchFamily="18" charset="0"/>
              </a:rPr>
              <a:t>(9)  a rule of procedure, a description of forms available or the places at which forms may be obtained, and instructions relating to the scope and content of all papers, reports, or examinations;</a:t>
            </a:r>
          </a:p>
          <a:p>
            <a:endParaRPr lang="en-US" sz="1800"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spcBef>
                <a:spcPts val="0"/>
              </a:spcBef>
              <a:buNone/>
            </a:pPr>
            <a:r>
              <a:rPr lang="en-US" sz="1700" dirty="0" smtClean="0">
                <a:latin typeface="Times New Roman" pitchFamily="18" charset="0"/>
                <a:cs typeface="Times New Roman" pitchFamily="18" charset="0"/>
              </a:rPr>
              <a:t>Core Public Information, Continued</a:t>
            </a:r>
          </a:p>
          <a:p>
            <a:pPr algn="just">
              <a:spcBef>
                <a:spcPts val="0"/>
              </a:spcBef>
              <a:buNone/>
            </a:pPr>
            <a:endParaRPr lang="en-US" sz="1700" dirty="0" smtClean="0">
              <a:latin typeface="Times New Roman" pitchFamily="18" charset="0"/>
              <a:cs typeface="Times New Roman" pitchFamily="18" charset="0"/>
            </a:endParaRPr>
          </a:p>
          <a:p>
            <a:pPr algn="just">
              <a:spcBef>
                <a:spcPts val="0"/>
              </a:spcBef>
              <a:buNone/>
            </a:pPr>
            <a:r>
              <a:rPr lang="en-US" sz="1700" dirty="0" smtClean="0">
                <a:latin typeface="Times New Roman" pitchFamily="18" charset="0"/>
                <a:cs typeface="Times New Roman" pitchFamily="18" charset="0"/>
              </a:rPr>
              <a:t>(10)  a substantive rule of general applicability adopted or issued by an agency as authorized by law, and a statement of general policy or interpretation of general applicability formulated and adopted by an agency;</a:t>
            </a:r>
          </a:p>
          <a:p>
            <a:pPr algn="just">
              <a:spcBef>
                <a:spcPts val="0"/>
              </a:spcBef>
              <a:buNone/>
            </a:pPr>
            <a:r>
              <a:rPr lang="en-US" sz="1700" dirty="0" smtClean="0">
                <a:latin typeface="Times New Roman" pitchFamily="18" charset="0"/>
                <a:cs typeface="Times New Roman" pitchFamily="18" charset="0"/>
              </a:rPr>
              <a:t>(11)  each amendment, revision, or repeal of information described by Subdivisions (7)-(10);</a:t>
            </a:r>
          </a:p>
          <a:p>
            <a:pPr algn="just">
              <a:spcBef>
                <a:spcPts val="0"/>
              </a:spcBef>
              <a:buNone/>
            </a:pPr>
            <a:r>
              <a:rPr lang="en-US" sz="1700" dirty="0" smtClean="0">
                <a:latin typeface="Times New Roman" pitchFamily="18" charset="0"/>
                <a:cs typeface="Times New Roman" pitchFamily="18" charset="0"/>
              </a:rPr>
              <a:t>(12)  final opinions, including concurring and dissenting opinions, and orders issued in the adjudication of cases;</a:t>
            </a:r>
          </a:p>
          <a:p>
            <a:pPr algn="just">
              <a:spcBef>
                <a:spcPts val="0"/>
              </a:spcBef>
              <a:buNone/>
            </a:pPr>
            <a:r>
              <a:rPr lang="en-US" sz="1700" dirty="0" smtClean="0">
                <a:latin typeface="Times New Roman" pitchFamily="18" charset="0"/>
                <a:cs typeface="Times New Roman" pitchFamily="18" charset="0"/>
              </a:rPr>
              <a:t>(13)  a policy statement or interpretation that has been adopted or issued by an agency;</a:t>
            </a:r>
          </a:p>
          <a:p>
            <a:pPr algn="just">
              <a:spcBef>
                <a:spcPts val="0"/>
              </a:spcBef>
              <a:buNone/>
            </a:pPr>
            <a:r>
              <a:rPr lang="en-US" sz="1700" dirty="0" smtClean="0">
                <a:latin typeface="Times New Roman" pitchFamily="18" charset="0"/>
                <a:cs typeface="Times New Roman" pitchFamily="18" charset="0"/>
              </a:rPr>
              <a:t>(14)  administrative staff manuals and instructions to staff that affect a member of the public;</a:t>
            </a:r>
          </a:p>
          <a:p>
            <a:pPr algn="just">
              <a:spcBef>
                <a:spcPts val="0"/>
              </a:spcBef>
              <a:buNone/>
            </a:pPr>
            <a:r>
              <a:rPr lang="en-US" sz="1700" dirty="0" smtClean="0">
                <a:latin typeface="Times New Roman" pitchFamily="18" charset="0"/>
                <a:cs typeface="Times New Roman" pitchFamily="18" charset="0"/>
              </a:rPr>
              <a:t>(15)  information regarded as open to the public under an agency's policies;</a:t>
            </a:r>
          </a:p>
          <a:p>
            <a:pPr algn="just">
              <a:spcBef>
                <a:spcPts val="0"/>
              </a:spcBef>
              <a:buNone/>
            </a:pPr>
            <a:r>
              <a:rPr lang="en-US" sz="1700" dirty="0" smtClean="0">
                <a:latin typeface="Times New Roman" pitchFamily="18" charset="0"/>
                <a:cs typeface="Times New Roman" pitchFamily="18" charset="0"/>
              </a:rPr>
              <a:t>(16)  information that is in a bill for attorney's fees and that is not privileged under the attorney-client privilege;</a:t>
            </a:r>
          </a:p>
          <a:p>
            <a:pPr algn="just">
              <a:spcBef>
                <a:spcPts val="0"/>
              </a:spcBef>
              <a:buNone/>
            </a:pPr>
            <a:r>
              <a:rPr lang="en-US" sz="1700" dirty="0" smtClean="0">
                <a:latin typeface="Times New Roman" pitchFamily="18" charset="0"/>
                <a:cs typeface="Times New Roman" pitchFamily="18" charset="0"/>
              </a:rPr>
              <a:t>(17)  information that is also contained in a public court record; and</a:t>
            </a:r>
          </a:p>
          <a:p>
            <a:pPr algn="just">
              <a:spcBef>
                <a:spcPts val="0"/>
              </a:spcBef>
              <a:buNone/>
            </a:pPr>
            <a:r>
              <a:rPr lang="en-US" sz="1700" dirty="0" smtClean="0">
                <a:latin typeface="Times New Roman" pitchFamily="18" charset="0"/>
                <a:cs typeface="Times New Roman" pitchFamily="18" charset="0"/>
              </a:rPr>
              <a:t>(18)  a settlement agreement to which a governmental body is a party.</a:t>
            </a:r>
          </a:p>
          <a:p>
            <a:endParaRPr lang="en-US" sz="2000"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lnSpc>
                <a:spcPct val="80000"/>
              </a:lnSpc>
              <a:buNone/>
            </a:pPr>
            <a:r>
              <a:rPr lang="en-US" sz="2000" b="1" dirty="0" smtClean="0">
                <a:latin typeface="Times New Roman" pitchFamily="18" charset="0"/>
                <a:cs typeface="Times New Roman" pitchFamily="18" charset="0"/>
              </a:rPr>
              <a:t>Section 552.101</a:t>
            </a:r>
            <a:r>
              <a:rPr lang="en-US" sz="2000" dirty="0" smtClean="0">
                <a:latin typeface="Times New Roman" pitchFamily="18" charset="0"/>
                <a:cs typeface="Times New Roman" pitchFamily="18" charset="0"/>
              </a:rPr>
              <a:t> – Information that is considered to be </a:t>
            </a:r>
            <a:r>
              <a:rPr lang="en-US" sz="2000" b="1" dirty="0" smtClean="0">
                <a:latin typeface="Times New Roman" pitchFamily="18" charset="0"/>
                <a:cs typeface="Times New Roman" pitchFamily="18" charset="0"/>
              </a:rPr>
              <a:t>confidential</a:t>
            </a:r>
            <a:r>
              <a:rPr lang="en-US" sz="2000" dirty="0" smtClean="0">
                <a:latin typeface="Times New Roman" pitchFamily="18" charset="0"/>
                <a:cs typeface="Times New Roman" pitchFamily="18" charset="0"/>
              </a:rPr>
              <a:t> under </a:t>
            </a:r>
            <a:r>
              <a:rPr lang="en-US" sz="2000" u="sng" dirty="0" smtClean="0">
                <a:latin typeface="Times New Roman" pitchFamily="18" charset="0"/>
                <a:cs typeface="Times New Roman" pitchFamily="18" charset="0"/>
              </a:rPr>
              <a:t>other law, either constitutional, statutory, or by a common law right to privacy</a:t>
            </a:r>
            <a:r>
              <a:rPr lang="en-US" sz="2000" dirty="0" smtClean="0">
                <a:latin typeface="Times New Roman" pitchFamily="18" charset="0"/>
                <a:cs typeface="Times New Roman" pitchFamily="18" charset="0"/>
              </a:rPr>
              <a:t>. (CLP-person financial info, medical information, mental health, personal safety of member of public, etc.).  </a:t>
            </a:r>
            <a:endParaRPr lang="en-US" sz="2000" b="1" dirty="0" smtClean="0">
              <a:latin typeface="Times New Roman" pitchFamily="18" charset="0"/>
              <a:cs typeface="Times New Roman" pitchFamily="18" charset="0"/>
            </a:endParaRPr>
          </a:p>
          <a:p>
            <a:pPr marL="0" indent="0" algn="just">
              <a:lnSpc>
                <a:spcPct val="80000"/>
              </a:lnSpc>
              <a:buNone/>
            </a:pPr>
            <a:endParaRPr lang="en-US" sz="2000" b="1" dirty="0" smtClean="0">
              <a:latin typeface="Times New Roman" pitchFamily="18" charset="0"/>
              <a:cs typeface="Times New Roman" pitchFamily="18" charset="0"/>
            </a:endParaRPr>
          </a:p>
          <a:p>
            <a:pPr marL="0" indent="0" algn="just">
              <a:lnSpc>
                <a:spcPct val="80000"/>
              </a:lnSpc>
              <a:buNone/>
            </a:pPr>
            <a:r>
              <a:rPr lang="en-US" sz="2000" b="1" dirty="0" smtClean="0">
                <a:latin typeface="Times New Roman" pitchFamily="18" charset="0"/>
                <a:cs typeface="Times New Roman" pitchFamily="18" charset="0"/>
              </a:rPr>
              <a:t>Section 552.102 – </a:t>
            </a:r>
            <a:r>
              <a:rPr lang="en-US" sz="2000" dirty="0" smtClean="0">
                <a:latin typeface="Times New Roman" pitchFamily="18" charset="0"/>
                <a:cs typeface="Times New Roman" pitchFamily="18" charset="0"/>
              </a:rPr>
              <a:t>Certain </a:t>
            </a:r>
            <a:r>
              <a:rPr lang="en-US" sz="2000" b="1" dirty="0" smtClean="0">
                <a:latin typeface="Times New Roman" pitchFamily="18" charset="0"/>
                <a:cs typeface="Times New Roman" pitchFamily="18" charset="0"/>
              </a:rPr>
              <a:t>confidential</a:t>
            </a:r>
            <a:r>
              <a:rPr lang="en-US" sz="2000" dirty="0" smtClean="0">
                <a:latin typeface="Times New Roman" pitchFamily="18" charset="0"/>
                <a:cs typeface="Times New Roman" pitchFamily="18" charset="0"/>
              </a:rPr>
              <a:t> information in a personnel file (</a:t>
            </a:r>
            <a:r>
              <a:rPr lang="en-US" sz="2000" b="1" dirty="0" smtClean="0">
                <a:latin typeface="Times New Roman" pitchFamily="18" charset="0"/>
                <a:cs typeface="Times New Roman" pitchFamily="18" charset="0"/>
              </a:rPr>
              <a:t>an employee date of birth</a:t>
            </a:r>
            <a:r>
              <a:rPr lang="en-US" sz="2000" dirty="0" smtClean="0">
                <a:latin typeface="Times New Roman" pitchFamily="18" charset="0"/>
                <a:cs typeface="Times New Roman" pitchFamily="18" charset="0"/>
              </a:rPr>
              <a:t>)</a:t>
            </a:r>
          </a:p>
          <a:p>
            <a:pPr marL="0" indent="0" algn="just">
              <a:lnSpc>
                <a:spcPct val="80000"/>
              </a:lnSpc>
              <a:buNone/>
            </a:pPr>
            <a:endParaRPr lang="en-US" sz="2000" dirty="0" smtClean="0">
              <a:latin typeface="Times New Roman" pitchFamily="18" charset="0"/>
              <a:cs typeface="Times New Roman" pitchFamily="18" charset="0"/>
            </a:endParaRPr>
          </a:p>
          <a:p>
            <a:pPr marL="0" indent="0" algn="just">
              <a:lnSpc>
                <a:spcPct val="80000"/>
              </a:lnSpc>
              <a:buNone/>
            </a:pPr>
            <a:r>
              <a:rPr lang="en-US" sz="2000" b="1" dirty="0" smtClean="0">
                <a:latin typeface="Times New Roman" pitchFamily="18" charset="0"/>
                <a:cs typeface="Times New Roman" pitchFamily="18" charset="0"/>
              </a:rPr>
              <a:t>Section 552.103</a:t>
            </a:r>
            <a:r>
              <a:rPr lang="en-US" sz="2000" dirty="0" smtClean="0">
                <a:latin typeface="Times New Roman" pitchFamily="18" charset="0"/>
                <a:cs typeface="Times New Roman" pitchFamily="18" charset="0"/>
              </a:rPr>
              <a:t> – Litigation/settlement negotiations involving state/political subdivision.</a:t>
            </a:r>
          </a:p>
          <a:p>
            <a:pPr marL="0" indent="0" algn="just">
              <a:lnSpc>
                <a:spcPct val="80000"/>
              </a:lnSpc>
              <a:buNone/>
            </a:pPr>
            <a:endParaRPr lang="en-US" sz="2000" dirty="0" smtClean="0">
              <a:latin typeface="Times New Roman" pitchFamily="18" charset="0"/>
              <a:cs typeface="Times New Roman" pitchFamily="18" charset="0"/>
            </a:endParaRPr>
          </a:p>
          <a:p>
            <a:pPr marL="0" indent="0" algn="just">
              <a:lnSpc>
                <a:spcPct val="80000"/>
              </a:lnSpc>
              <a:buNone/>
            </a:pPr>
            <a:r>
              <a:rPr lang="en-US" sz="2000" b="1" dirty="0" smtClean="0">
                <a:latin typeface="Times New Roman" pitchFamily="18" charset="0"/>
                <a:cs typeface="Times New Roman" pitchFamily="18" charset="0"/>
              </a:rPr>
              <a:t>Section 552.104</a:t>
            </a:r>
            <a:r>
              <a:rPr lang="en-US" sz="2000" dirty="0" smtClean="0">
                <a:latin typeface="Times New Roman" pitchFamily="18" charset="0"/>
                <a:cs typeface="Times New Roman" pitchFamily="18" charset="0"/>
              </a:rPr>
              <a:t> - Information giving an advantage to a competitor or bidder (Pending bid, contract, or competitive situation).</a:t>
            </a:r>
          </a:p>
          <a:p>
            <a:pPr marL="0" indent="0" algn="just">
              <a:lnSpc>
                <a:spcPct val="80000"/>
              </a:lnSpc>
              <a:buNone/>
            </a:pPr>
            <a:endParaRPr lang="en-US" sz="2000" dirty="0" smtClean="0">
              <a:latin typeface="Times New Roman" pitchFamily="18" charset="0"/>
              <a:cs typeface="Times New Roman" pitchFamily="18" charset="0"/>
            </a:endParaRPr>
          </a:p>
          <a:p>
            <a:pPr marL="0" indent="0" algn="just">
              <a:lnSpc>
                <a:spcPct val="80000"/>
              </a:lnSpc>
              <a:buNone/>
            </a:pPr>
            <a:r>
              <a:rPr lang="en-US" sz="2000" b="1" dirty="0" smtClean="0">
                <a:latin typeface="Times New Roman" pitchFamily="18" charset="0"/>
                <a:cs typeface="Times New Roman" pitchFamily="18" charset="0"/>
              </a:rPr>
              <a:t>Section 552.107</a:t>
            </a:r>
            <a:r>
              <a:rPr lang="en-US" sz="2000" dirty="0" smtClean="0">
                <a:latin typeface="Times New Roman" pitchFamily="18" charset="0"/>
                <a:cs typeface="Times New Roman" pitchFamily="18" charset="0"/>
              </a:rPr>
              <a:t>-Attorney/client privileged communications</a:t>
            </a:r>
            <a:endParaRPr lang="en-US" sz="2000"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lnSpc>
                <a:spcPct val="80000"/>
              </a:lnSpc>
              <a:buNone/>
            </a:pPr>
            <a:r>
              <a:rPr lang="en-US" sz="2400" b="1" dirty="0" smtClean="0">
                <a:latin typeface="Times New Roman" pitchFamily="18" charset="0"/>
                <a:cs typeface="Times New Roman" pitchFamily="18" charset="0"/>
              </a:rPr>
              <a:t>Section 552.108</a:t>
            </a:r>
            <a:r>
              <a:rPr lang="en-US" sz="2400" dirty="0" smtClean="0">
                <a:latin typeface="Times New Roman" pitchFamily="18" charset="0"/>
                <a:cs typeface="Times New Roman" pitchFamily="18" charset="0"/>
              </a:rPr>
              <a:t> – Information held by law enforcement agency/prosecutor dealing with detection, investigation, prosecution of crime if release would interfere with pending investigation  or prosecution.</a:t>
            </a:r>
            <a:endParaRPr lang="en-US" sz="2400" b="1" dirty="0" smtClean="0">
              <a:latin typeface="Times New Roman" pitchFamily="18" charset="0"/>
              <a:cs typeface="Times New Roman" pitchFamily="18" charset="0"/>
            </a:endParaRPr>
          </a:p>
          <a:p>
            <a:pPr marL="0" indent="0" algn="just">
              <a:lnSpc>
                <a:spcPct val="80000"/>
              </a:lnSpc>
              <a:buNone/>
            </a:pPr>
            <a:endParaRPr lang="en-US" sz="2400" b="1" dirty="0" smtClean="0">
              <a:latin typeface="Times New Roman" pitchFamily="18" charset="0"/>
              <a:cs typeface="Times New Roman" pitchFamily="18" charset="0"/>
            </a:endParaRPr>
          </a:p>
          <a:p>
            <a:pPr marL="0" indent="0" algn="just">
              <a:spcBef>
                <a:spcPts val="0"/>
              </a:spcBef>
              <a:buNone/>
            </a:pPr>
            <a:r>
              <a:rPr lang="en-US" sz="2400" b="1" dirty="0" smtClean="0">
                <a:latin typeface="Times New Roman" pitchFamily="18" charset="0"/>
                <a:cs typeface="Times New Roman" pitchFamily="18" charset="0"/>
              </a:rPr>
              <a:t>Section 552.110</a:t>
            </a:r>
            <a:r>
              <a:rPr lang="en-US" sz="2400" dirty="0" smtClean="0">
                <a:latin typeface="Times New Roman" pitchFamily="18" charset="0"/>
                <a:cs typeface="Times New Roman" pitchFamily="18" charset="0"/>
              </a:rPr>
              <a:t> – third party trade secrets, and commercial or financial information the disclosure of which would cause substantial competitive harm to the third party. </a:t>
            </a:r>
            <a:r>
              <a:rPr lang="en-US" sz="2400" b="1" dirty="0" smtClean="0">
                <a:latin typeface="Times New Roman" pitchFamily="18" charset="0"/>
                <a:cs typeface="Times New Roman" pitchFamily="18" charset="0"/>
              </a:rPr>
              <a:t>(Confidential)</a:t>
            </a:r>
          </a:p>
          <a:p>
            <a:pPr marL="0" indent="0" algn="just">
              <a:spcBef>
                <a:spcPts val="0"/>
              </a:spcBef>
              <a:buNone/>
            </a:pPr>
            <a:endParaRPr lang="en-US" sz="2400" dirty="0" smtClean="0">
              <a:latin typeface="Times New Roman" pitchFamily="18" charset="0"/>
              <a:cs typeface="Times New Roman" pitchFamily="18" charset="0"/>
            </a:endParaRPr>
          </a:p>
          <a:p>
            <a:pPr marL="0" indent="0" algn="just">
              <a:spcBef>
                <a:spcPts val="0"/>
              </a:spcBef>
              <a:buNone/>
            </a:pPr>
            <a:r>
              <a:rPr lang="en-US" sz="2400" b="1" dirty="0" smtClean="0">
                <a:latin typeface="Times New Roman" pitchFamily="18" charset="0"/>
                <a:cs typeface="Times New Roman" pitchFamily="18" charset="0"/>
              </a:rPr>
              <a:t>Section 552.111</a:t>
            </a:r>
            <a:r>
              <a:rPr lang="en-US" sz="2400" dirty="0" smtClean="0">
                <a:latin typeface="Times New Roman" pitchFamily="18" charset="0"/>
                <a:cs typeface="Times New Roman" pitchFamily="18" charset="0"/>
              </a:rPr>
              <a:t> - Intra- and interagency memoranda or letters that would not be available to a party in litigation with your university (advice, opinions, recommendations on policymaking matters). </a:t>
            </a:r>
          </a:p>
          <a:p>
            <a:endParaRPr lang="en-US" sz="2400"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lnSpc>
                <a:spcPct val="80000"/>
              </a:lnSpc>
              <a:buNone/>
            </a:pPr>
            <a:r>
              <a:rPr lang="en-US" sz="2200" b="1" dirty="0" smtClean="0">
                <a:latin typeface="Times New Roman" pitchFamily="18" charset="0"/>
                <a:cs typeface="Times New Roman" pitchFamily="18" charset="0"/>
              </a:rPr>
              <a:t>Section 552.116</a:t>
            </a:r>
            <a:r>
              <a:rPr lang="en-US" sz="2200" dirty="0" smtClean="0">
                <a:latin typeface="Times New Roman" pitchFamily="18" charset="0"/>
                <a:cs typeface="Times New Roman" pitchFamily="18" charset="0"/>
              </a:rPr>
              <a:t> – Audit working papers</a:t>
            </a:r>
            <a:endParaRPr lang="en-US" sz="2200" b="1" dirty="0" smtClean="0">
              <a:latin typeface="Times New Roman" pitchFamily="18" charset="0"/>
              <a:cs typeface="Times New Roman" pitchFamily="18" charset="0"/>
            </a:endParaRPr>
          </a:p>
          <a:p>
            <a:pPr marL="0" indent="0" algn="just">
              <a:lnSpc>
                <a:spcPct val="80000"/>
              </a:lnSpc>
              <a:buNone/>
            </a:pPr>
            <a:endParaRPr lang="en-US" sz="2200" b="1" dirty="0" smtClean="0">
              <a:latin typeface="Times New Roman" pitchFamily="18" charset="0"/>
              <a:cs typeface="Times New Roman" pitchFamily="18" charset="0"/>
            </a:endParaRPr>
          </a:p>
          <a:p>
            <a:pPr marL="0" indent="0" algn="just">
              <a:spcBef>
                <a:spcPts val="0"/>
              </a:spcBef>
              <a:buNone/>
            </a:pPr>
            <a:r>
              <a:rPr lang="en-US" sz="2200" b="1" dirty="0" smtClean="0">
                <a:latin typeface="Times New Roman" pitchFamily="18" charset="0"/>
                <a:cs typeface="Times New Roman" pitchFamily="18" charset="0"/>
              </a:rPr>
              <a:t>Section 552.117 and 552.024</a:t>
            </a:r>
            <a:r>
              <a:rPr lang="en-US" sz="2200" dirty="0" smtClean="0">
                <a:latin typeface="Times New Roman" pitchFamily="18" charset="0"/>
                <a:cs typeface="Times New Roman" pitchFamily="18" charset="0"/>
              </a:rPr>
              <a:t>– A current/former official/employee’s home address, home telephone number, SSN, and whether the person has family members (</a:t>
            </a:r>
            <a:r>
              <a:rPr lang="en-US" sz="2200" b="1" dirty="0" smtClean="0">
                <a:latin typeface="Times New Roman" pitchFamily="18" charset="0"/>
                <a:cs typeface="Times New Roman" pitchFamily="18" charset="0"/>
              </a:rPr>
              <a:t>IF elected, Confidential and NO AG decision)</a:t>
            </a:r>
            <a:r>
              <a:rPr lang="en-US" sz="2200" dirty="0" smtClean="0">
                <a:latin typeface="Times New Roman" pitchFamily="18" charset="0"/>
                <a:cs typeface="Times New Roman" pitchFamily="18" charset="0"/>
              </a:rPr>
              <a:t>.</a:t>
            </a:r>
            <a:endParaRPr lang="en-US" sz="2200" b="1" dirty="0" smtClean="0">
              <a:latin typeface="Times New Roman" pitchFamily="18" charset="0"/>
              <a:cs typeface="Times New Roman" pitchFamily="18" charset="0"/>
            </a:endParaRPr>
          </a:p>
          <a:p>
            <a:pPr marL="0" indent="0" algn="just">
              <a:spcBef>
                <a:spcPts val="0"/>
              </a:spcBef>
              <a:buNone/>
            </a:pPr>
            <a:endParaRPr lang="en-US" sz="2200" dirty="0" smtClean="0">
              <a:latin typeface="Times New Roman" pitchFamily="18" charset="0"/>
              <a:cs typeface="Times New Roman" pitchFamily="18" charset="0"/>
            </a:endParaRPr>
          </a:p>
          <a:p>
            <a:pPr marL="0" indent="0" algn="just">
              <a:spcBef>
                <a:spcPts val="0"/>
              </a:spcBef>
              <a:buNone/>
            </a:pPr>
            <a:r>
              <a:rPr lang="en-US" sz="2200" b="1" dirty="0" smtClean="0">
                <a:latin typeface="Times New Roman" pitchFamily="18" charset="0"/>
                <a:cs typeface="Times New Roman" pitchFamily="18" charset="0"/>
              </a:rPr>
              <a:t>Section 552.1235</a:t>
            </a:r>
            <a:r>
              <a:rPr lang="en-US" sz="2200" dirty="0" smtClean="0">
                <a:latin typeface="Times New Roman" pitchFamily="18" charset="0"/>
                <a:cs typeface="Times New Roman" pitchFamily="18" charset="0"/>
              </a:rPr>
              <a:t> – Name/identifying information of donor of property (not amount and similar info). </a:t>
            </a:r>
            <a:r>
              <a:rPr lang="en-US" sz="2200" b="1" dirty="0" smtClean="0">
                <a:latin typeface="Times New Roman" pitchFamily="18" charset="0"/>
                <a:cs typeface="Times New Roman" pitchFamily="18" charset="0"/>
              </a:rPr>
              <a:t>(Confidential) </a:t>
            </a:r>
          </a:p>
          <a:p>
            <a:pPr marL="0" indent="0" algn="just">
              <a:spcBef>
                <a:spcPts val="0"/>
              </a:spcBef>
              <a:buNone/>
            </a:pPr>
            <a:endParaRPr lang="en-US" sz="2200" b="1" dirty="0" smtClean="0">
              <a:latin typeface="Times New Roman" pitchFamily="18" charset="0"/>
              <a:cs typeface="Times New Roman" pitchFamily="18" charset="0"/>
            </a:endParaRPr>
          </a:p>
          <a:p>
            <a:pPr marL="0" indent="0" algn="just">
              <a:spcBef>
                <a:spcPts val="0"/>
              </a:spcBef>
              <a:buNone/>
            </a:pPr>
            <a:r>
              <a:rPr lang="en-US" sz="2200" b="1" dirty="0" smtClean="0">
                <a:latin typeface="Times New Roman" pitchFamily="18" charset="0"/>
                <a:cs typeface="Times New Roman" pitchFamily="18" charset="0"/>
              </a:rPr>
              <a:t>Section 552.130 </a:t>
            </a:r>
            <a:r>
              <a:rPr lang="en-US" sz="2200" dirty="0" smtClean="0">
                <a:latin typeface="Times New Roman" pitchFamily="18" charset="0"/>
                <a:cs typeface="Times New Roman" pitchFamily="18" charset="0"/>
              </a:rPr>
              <a:t>– Certain motor vehicle information, DL info and numbers, license plate numbers, etc.  </a:t>
            </a:r>
            <a:r>
              <a:rPr lang="en-US" sz="2200" b="1" dirty="0" smtClean="0">
                <a:latin typeface="Times New Roman" pitchFamily="18" charset="0"/>
                <a:cs typeface="Times New Roman" pitchFamily="18" charset="0"/>
              </a:rPr>
              <a:t>(Confidential, AG decision for some info)</a:t>
            </a:r>
          </a:p>
          <a:p>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Agenda</a:t>
            </a:r>
            <a:br>
              <a:rPr lang="en-US" dirty="0" smtClean="0">
                <a:latin typeface="Times New Roman" pitchFamily="18" charset="0"/>
                <a:cs typeface="Times New Roman" pitchFamily="18" charset="0"/>
              </a:rPr>
            </a:br>
            <a:endParaRPr lang="en-US" dirty="0"/>
          </a:p>
        </p:txBody>
      </p:sp>
      <p:sp>
        <p:nvSpPr>
          <p:cNvPr id="9" name="Content Placeholder 8"/>
          <p:cNvSpPr>
            <a:spLocks noGrp="1"/>
          </p:cNvSpPr>
          <p:nvPr>
            <p:ph idx="1"/>
          </p:nvPr>
        </p:nvSpPr>
        <p:spPr/>
        <p:txBody>
          <a:bodyPr/>
          <a:lstStyle/>
          <a:p>
            <a:pPr marL="0" indent="-640080" algn="just">
              <a:spcBef>
                <a:spcPts val="0"/>
              </a:spcBef>
              <a:buNone/>
            </a:pPr>
            <a:r>
              <a:rPr lang="en-US" dirty="0" smtClean="0">
                <a:latin typeface="Times New Roman" charset="0"/>
                <a:ea typeface="Times New Roman" charset="0"/>
                <a:cs typeface="Times New Roman" charset="0"/>
              </a:rPr>
              <a:t>1) Scope of the Texas Public Information Act and Statutory Deadlines</a:t>
            </a:r>
          </a:p>
          <a:p>
            <a:pPr marL="0" indent="-742950" algn="just">
              <a:spcBef>
                <a:spcPts val="0"/>
              </a:spcBef>
              <a:buNone/>
            </a:pPr>
            <a:endParaRPr lang="en-US" dirty="0" smtClean="0">
              <a:latin typeface="Times New Roman" charset="0"/>
              <a:ea typeface="Times New Roman" charset="0"/>
              <a:cs typeface="Times New Roman" charset="0"/>
            </a:endParaRPr>
          </a:p>
          <a:p>
            <a:pPr marL="0" indent="-742950" algn="just">
              <a:spcBef>
                <a:spcPts val="0"/>
              </a:spcBef>
              <a:buNone/>
            </a:pPr>
            <a:r>
              <a:rPr lang="en-US" dirty="0" smtClean="0">
                <a:latin typeface="Times New Roman" charset="0"/>
                <a:ea typeface="Times New Roman" charset="0"/>
                <a:cs typeface="Times New Roman" charset="0"/>
              </a:rPr>
              <a:t>2) Notable Exceptions to Disclosure</a:t>
            </a:r>
          </a:p>
          <a:p>
            <a:pPr marL="0" indent="-742950" algn="just" eaLnBrk="1" hangingPunct="1">
              <a:spcBef>
                <a:spcPts val="0"/>
              </a:spcBef>
              <a:buNone/>
            </a:pPr>
            <a:endParaRPr lang="en-US" dirty="0" smtClean="0">
              <a:latin typeface="Times New Roman" charset="0"/>
              <a:ea typeface="Times New Roman" charset="0"/>
              <a:cs typeface="Times New Roman" charset="0"/>
            </a:endParaRPr>
          </a:p>
          <a:p>
            <a:pPr marL="0" indent="-742950" algn="just">
              <a:spcBef>
                <a:spcPts val="0"/>
              </a:spcBef>
              <a:buNone/>
            </a:pPr>
            <a:r>
              <a:rPr lang="en-US" dirty="0" smtClean="0">
                <a:latin typeface="Times New Roman" charset="0"/>
                <a:ea typeface="Times New Roman" charset="0"/>
                <a:cs typeface="Times New Roman" charset="0"/>
              </a:rPr>
              <a:t>3) Case Study</a:t>
            </a:r>
          </a:p>
          <a:p>
            <a:pPr marL="0" indent="-742950" algn="just" eaLnBrk="1" hangingPunct="1">
              <a:spcBef>
                <a:spcPts val="0"/>
              </a:spcBef>
              <a:buNone/>
            </a:pPr>
            <a:endParaRPr lang="en-US" u="sng" dirty="0" smtClean="0">
              <a:latin typeface="Times New Roman" charset="0"/>
              <a:ea typeface="Times New Roman" charset="0"/>
              <a:cs typeface="Times New Roman" charset="0"/>
            </a:endParaRPr>
          </a:p>
          <a:p>
            <a:pPr marL="0" indent="-742950" algn="just">
              <a:spcBef>
                <a:spcPts val="0"/>
              </a:spcBef>
              <a:buNone/>
            </a:pPr>
            <a:r>
              <a:rPr lang="en-US" dirty="0" smtClean="0">
                <a:latin typeface="Times New Roman" charset="0"/>
                <a:ea typeface="Times New Roman" charset="0"/>
                <a:cs typeface="Times New Roman" charset="0"/>
              </a:rPr>
              <a:t>4) Strategies to Protect Your Information and Reduce Risk</a:t>
            </a:r>
          </a:p>
          <a:p>
            <a:pPr>
              <a:buNone/>
            </a:pPr>
            <a:endParaRPr lang="en-US" dirty="0"/>
          </a:p>
        </p:txBody>
      </p:sp>
      <p:sp>
        <p:nvSpPr>
          <p:cNvPr id="155651" name="Slide Number Placeholder 6"/>
          <p:cNvSpPr>
            <a:spLocks noGrp="1"/>
          </p:cNvSpPr>
          <p:nvPr>
            <p:ph type="sldNum" sz="quarter" idx="10"/>
          </p:nvPr>
        </p:nvSpPr>
        <p:spPr/>
        <p:txBody>
          <a:bodyPr/>
          <a:lstStyle/>
          <a:p>
            <a:fld id="{502146DA-691C-4507-81E5-3CCBE6A3275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lnSpc>
                <a:spcPct val="80000"/>
              </a:lnSpc>
              <a:buNone/>
            </a:pPr>
            <a:r>
              <a:rPr lang="en-US" sz="2800" b="1" dirty="0" smtClean="0">
                <a:latin typeface="Times New Roman" pitchFamily="18" charset="0"/>
                <a:cs typeface="Times New Roman" pitchFamily="18" charset="0"/>
              </a:rPr>
              <a:t>Section 552.136</a:t>
            </a:r>
            <a:r>
              <a:rPr lang="en-US" sz="2800" dirty="0" smtClean="0">
                <a:latin typeface="Times New Roman" pitchFamily="18" charset="0"/>
                <a:cs typeface="Times New Roman" pitchFamily="18" charset="0"/>
              </a:rPr>
              <a:t> - Credit card, debit card, bank account numbers, etc. that can be used on their own or with other information to access and obtain money, goods and services. </a:t>
            </a:r>
            <a:r>
              <a:rPr lang="en-US" sz="2800" b="1" dirty="0" smtClean="0">
                <a:latin typeface="Times New Roman" pitchFamily="18" charset="0"/>
                <a:cs typeface="Times New Roman" pitchFamily="18" charset="0"/>
              </a:rPr>
              <a:t>(Confidential,</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no AG decision</a:t>
            </a:r>
            <a:r>
              <a:rPr lang="en-US" sz="2800" dirty="0" smtClean="0">
                <a:latin typeface="Times New Roman" pitchFamily="18" charset="0"/>
                <a:cs typeface="Times New Roman" pitchFamily="18" charset="0"/>
              </a:rPr>
              <a:t>) </a:t>
            </a:r>
          </a:p>
          <a:p>
            <a:pPr marL="0" indent="0" algn="just">
              <a:lnSpc>
                <a:spcPct val="80000"/>
              </a:lnSpc>
              <a:buNone/>
            </a:pPr>
            <a:endParaRPr lang="en-US" sz="2800" dirty="0" smtClean="0">
              <a:latin typeface="Times New Roman" pitchFamily="18" charset="0"/>
              <a:cs typeface="Times New Roman" pitchFamily="18" charset="0"/>
            </a:endParaRPr>
          </a:p>
          <a:p>
            <a:pPr marL="0" indent="0" algn="just">
              <a:lnSpc>
                <a:spcPct val="80000"/>
              </a:lnSpc>
              <a:buNone/>
            </a:pPr>
            <a:r>
              <a:rPr lang="en-US" sz="2800" b="1" dirty="0" smtClean="0">
                <a:latin typeface="Times New Roman" pitchFamily="18" charset="0"/>
                <a:cs typeface="Times New Roman" pitchFamily="18" charset="0"/>
              </a:rPr>
              <a:t>Section 552.137</a:t>
            </a:r>
            <a:r>
              <a:rPr lang="en-US" sz="2800" dirty="0" smtClean="0">
                <a:latin typeface="Times New Roman" pitchFamily="18" charset="0"/>
                <a:cs typeface="Times New Roman" pitchFamily="18" charset="0"/>
              </a:rPr>
              <a:t> - Certain e-mail addresses of members of the public that have been provided for the purpose of communicating with a governmental body. </a:t>
            </a:r>
            <a:r>
              <a:rPr lang="en-US" sz="2800" b="1" dirty="0" smtClean="0">
                <a:latin typeface="Times New Roman" pitchFamily="18" charset="0"/>
                <a:cs typeface="Times New Roman" pitchFamily="18" charset="0"/>
              </a:rPr>
              <a:t>(Confidential,</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no AG decision</a:t>
            </a:r>
            <a:r>
              <a:rPr lang="en-US" sz="2800" dirty="0" smtClean="0">
                <a:latin typeface="Times New Roman" pitchFamily="18" charset="0"/>
                <a:cs typeface="Times New Roman" pitchFamily="18" charset="0"/>
              </a:rPr>
              <a:t>) </a:t>
            </a:r>
          </a:p>
          <a:p>
            <a:pPr>
              <a:buNone/>
            </a:pPr>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latin typeface="Times New Roman" pitchFamily="18" charset="0"/>
                <a:cs typeface="Times New Roman" pitchFamily="18" charset="0"/>
              </a:rPr>
              <a:t>Section 552.152 - </a:t>
            </a:r>
            <a:r>
              <a:rPr lang="en-US" dirty="0" smtClean="0">
                <a:latin typeface="Times New Roman" pitchFamily="18" charset="0"/>
                <a:cs typeface="Times New Roman" pitchFamily="18" charset="0"/>
              </a:rPr>
              <a:t>Information relating to an employee or officer is excepted IF, “under the specific circumstances pertaining to the employee or officer, disclosure of the information would subject the employee or officer to a substantial threat of physical harm.” </a:t>
            </a:r>
            <a:r>
              <a:rPr lang="en-US" b="1" dirty="0" smtClean="0">
                <a:latin typeface="Times New Roman" pitchFamily="18" charset="0"/>
                <a:cs typeface="Times New Roman" pitchFamily="18" charset="0"/>
              </a:rPr>
              <a:t>(Confidential)</a:t>
            </a:r>
          </a:p>
          <a:p>
            <a:pPr>
              <a:buNone/>
            </a:pPr>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lnSpc>
                <a:spcPct val="80000"/>
              </a:lnSpc>
              <a:buNone/>
              <a:defRPr/>
            </a:pPr>
            <a:r>
              <a:rPr lang="en-US" sz="2000" b="1" dirty="0" smtClean="0">
                <a:solidFill>
                  <a:schemeClr val="accent5">
                    <a:lumMod val="50000"/>
                  </a:schemeClr>
                </a:solidFill>
                <a:latin typeface="Times New Roman" pitchFamily="18" charset="0"/>
                <a:cs typeface="Times New Roman" pitchFamily="18" charset="0"/>
              </a:rPr>
              <a:t>Examples of “Confidential Under Other Law” (statutes)</a:t>
            </a:r>
          </a:p>
          <a:p>
            <a:pPr marL="0" indent="0" algn="just">
              <a:lnSpc>
                <a:spcPct val="80000"/>
              </a:lnSpc>
              <a:buNone/>
              <a:defRPr/>
            </a:pPr>
            <a:endParaRPr lang="en-US" sz="2000" b="1" dirty="0" smtClean="0">
              <a:latin typeface="Times New Roman" pitchFamily="18" charset="0"/>
              <a:cs typeface="Times New Roman" pitchFamily="18" charset="0"/>
            </a:endParaRPr>
          </a:p>
          <a:p>
            <a:pPr marL="0" indent="0" algn="just">
              <a:lnSpc>
                <a:spcPct val="80000"/>
              </a:lnSpc>
              <a:defRPr/>
            </a:pPr>
            <a:r>
              <a:rPr lang="en-US" sz="2000" dirty="0" smtClean="0">
                <a:latin typeface="Times New Roman" pitchFamily="18" charset="0"/>
                <a:cs typeface="Times New Roman" pitchFamily="18" charset="0"/>
              </a:rPr>
              <a:t>FERPA</a:t>
            </a:r>
          </a:p>
          <a:p>
            <a:pPr marL="0" indent="0" algn="just">
              <a:lnSpc>
                <a:spcPct val="80000"/>
              </a:lnSpc>
              <a:defRPr/>
            </a:pPr>
            <a:r>
              <a:rPr lang="en-US" sz="2000" dirty="0" smtClean="0">
                <a:latin typeface="Times New Roman" pitchFamily="18" charset="0"/>
                <a:cs typeface="Times New Roman" pitchFamily="18" charset="0"/>
              </a:rPr>
              <a:t>Education Code provisions (chapter 51)</a:t>
            </a:r>
          </a:p>
          <a:p>
            <a:pPr marL="400050" lvl="1" indent="0" algn="just">
              <a:lnSpc>
                <a:spcPct val="80000"/>
              </a:lnSpc>
              <a:defRPr/>
            </a:pPr>
            <a:r>
              <a:rPr lang="en-US" sz="2000" b="1" dirty="0" smtClean="0">
                <a:latin typeface="Times New Roman" pitchFamily="18" charset="0"/>
                <a:cs typeface="Times New Roman" pitchFamily="18" charset="0"/>
              </a:rPr>
              <a:t>Section 51.914-</a:t>
            </a:r>
            <a:r>
              <a:rPr lang="en-US" sz="2000" dirty="0" smtClean="0">
                <a:latin typeface="Times New Roman" pitchFamily="18" charset="0"/>
                <a:cs typeface="Times New Roman" pitchFamily="18" charset="0"/>
              </a:rPr>
              <a:t>information related to our research data/products/devices/processes with potential to be commercialized, or similar info from research sponsor.</a:t>
            </a:r>
          </a:p>
          <a:p>
            <a:pPr marL="400050" lvl="1" indent="0" algn="just">
              <a:lnSpc>
                <a:spcPct val="80000"/>
              </a:lnSpc>
              <a:buNone/>
              <a:defRPr/>
            </a:pPr>
            <a:endParaRPr lang="en-US" sz="2000" dirty="0" smtClean="0">
              <a:latin typeface="Times New Roman" pitchFamily="18" charset="0"/>
              <a:cs typeface="Times New Roman" pitchFamily="18" charset="0"/>
            </a:endParaRPr>
          </a:p>
          <a:p>
            <a:pPr marL="400050" lvl="1" indent="0" algn="just">
              <a:lnSpc>
                <a:spcPct val="80000"/>
              </a:lnSpc>
              <a:defRPr/>
            </a:pPr>
            <a:r>
              <a:rPr lang="en-US" sz="2000" dirty="0" smtClean="0">
                <a:latin typeface="Times New Roman" pitchFamily="18" charset="0"/>
                <a:cs typeface="Times New Roman" pitchFamily="18" charset="0"/>
              </a:rPr>
              <a:t>Information that “would reveal the institution's plans or negotiations for commercialization or a proposed research agreement, contract, or grant, or that consists of unpublished research or data that may be commercialized, is not subject to Chapter 552, Government Code, unless the information has been published, is patented, or is otherwise subject to an executed license, sponsored research agreement, or research contract or grant.”</a:t>
            </a:r>
          </a:p>
          <a:p>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dirty="0" smtClean="0">
                <a:solidFill>
                  <a:schemeClr val="accent5">
                    <a:lumMod val="50000"/>
                  </a:schemeClr>
                </a:solidFill>
                <a:latin typeface="Times New Roman" pitchFamily="18" charset="0"/>
                <a:cs typeface="Times New Roman" pitchFamily="18" charset="0"/>
              </a:rPr>
              <a:t>Education Code provisions, contd.</a:t>
            </a:r>
          </a:p>
          <a:p>
            <a:pPr algn="just"/>
            <a:r>
              <a:rPr lang="en-US" b="1" dirty="0" smtClean="0">
                <a:latin typeface="Times New Roman" pitchFamily="18" charset="0"/>
                <a:cs typeface="Times New Roman" pitchFamily="18" charset="0"/>
              </a:rPr>
              <a:t>Sections 51.917 and 51.918 </a:t>
            </a:r>
            <a:r>
              <a:rPr lang="en-US" dirty="0" smtClean="0">
                <a:latin typeface="Times New Roman" pitchFamily="18" charset="0"/>
                <a:cs typeface="Times New Roman" pitchFamily="18" charset="0"/>
              </a:rPr>
              <a:t>– Personal identifying information maintained for institution’s emergency alert system (includes email address, telephone numbers).</a:t>
            </a:r>
          </a:p>
          <a:p>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spcBef>
                <a:spcPts val="0"/>
              </a:spcBef>
              <a:buNone/>
            </a:pPr>
            <a:r>
              <a:rPr lang="en-US" sz="2000" b="1" dirty="0" smtClean="0">
                <a:latin typeface="Times New Roman" pitchFamily="18" charset="0"/>
                <a:cs typeface="Times New Roman" pitchFamily="18" charset="0"/>
              </a:rPr>
              <a:t>Section 51.971</a:t>
            </a:r>
            <a:r>
              <a:rPr lang="en-US" sz="2000" dirty="0" smtClean="0">
                <a:latin typeface="Times New Roman" pitchFamily="18" charset="0"/>
                <a:cs typeface="Times New Roman" pitchFamily="18" charset="0"/>
              </a:rPr>
              <a:t> – Certain information related to institution/system compliance program.</a:t>
            </a:r>
          </a:p>
          <a:p>
            <a:pPr marL="400050" lvl="1" indent="0" algn="just">
              <a:spcBef>
                <a:spcPts val="0"/>
              </a:spcBef>
            </a:pPr>
            <a:r>
              <a:rPr lang="en-US" sz="2000" dirty="0" smtClean="0">
                <a:latin typeface="Times New Roman" pitchFamily="18" charset="0"/>
                <a:cs typeface="Times New Roman" pitchFamily="18" charset="0"/>
              </a:rPr>
              <a:t>Information revealing identity of person making report/seeking guidance/participated in investigation under compliance program is </a:t>
            </a:r>
            <a:r>
              <a:rPr lang="en-US" sz="2000" b="1" dirty="0" smtClean="0">
                <a:latin typeface="Times New Roman" pitchFamily="18" charset="0"/>
                <a:cs typeface="Times New Roman" pitchFamily="18" charset="0"/>
              </a:rPr>
              <a:t>confidential.</a:t>
            </a:r>
          </a:p>
          <a:p>
            <a:pPr marL="400050" lvl="1" indent="0" algn="just">
              <a:spcBef>
                <a:spcPts val="0"/>
              </a:spcBef>
            </a:pPr>
            <a:endParaRPr lang="en-US" sz="2000" b="1" dirty="0" smtClean="0">
              <a:latin typeface="Times New Roman" pitchFamily="18" charset="0"/>
              <a:cs typeface="Times New Roman" pitchFamily="18" charset="0"/>
            </a:endParaRPr>
          </a:p>
          <a:p>
            <a:pPr marL="400050" lvl="1" indent="0" algn="just">
              <a:spcBef>
                <a:spcPts val="0"/>
              </a:spcBef>
            </a:pPr>
            <a:r>
              <a:rPr lang="en-US" sz="2000" dirty="0" smtClean="0">
                <a:latin typeface="Times New Roman" pitchFamily="18" charset="0"/>
                <a:cs typeface="Times New Roman" pitchFamily="18" charset="0"/>
              </a:rPr>
              <a:t>Information revealing identity of person subject of allegation if report found to be unsubstantiated or without merit is </a:t>
            </a:r>
            <a:r>
              <a:rPr lang="en-US" sz="2000" b="1" dirty="0" smtClean="0">
                <a:latin typeface="Times New Roman" pitchFamily="18" charset="0"/>
                <a:cs typeface="Times New Roman" pitchFamily="18" charset="0"/>
              </a:rPr>
              <a:t>confidential.</a:t>
            </a:r>
          </a:p>
          <a:p>
            <a:pPr marL="400050" lvl="1" indent="0" algn="just">
              <a:spcBef>
                <a:spcPts val="0"/>
              </a:spcBef>
            </a:pPr>
            <a:endParaRPr lang="en-US" sz="2000" b="1" dirty="0" smtClean="0">
              <a:latin typeface="Times New Roman" pitchFamily="18" charset="0"/>
              <a:cs typeface="Times New Roman" pitchFamily="18" charset="0"/>
            </a:endParaRPr>
          </a:p>
          <a:p>
            <a:pPr marL="400050" lvl="1" indent="0" algn="just">
              <a:spcBef>
                <a:spcPts val="0"/>
              </a:spcBef>
            </a:pPr>
            <a:r>
              <a:rPr lang="en-US" sz="2000" dirty="0" smtClean="0">
                <a:latin typeface="Times New Roman" pitchFamily="18" charset="0"/>
                <a:cs typeface="Times New Roman" pitchFamily="18" charset="0"/>
              </a:rPr>
              <a:t>Pending investigation exception</a:t>
            </a:r>
          </a:p>
          <a:p>
            <a:pPr marL="400050" lvl="1" indent="0" algn="just">
              <a:spcBef>
                <a:spcPts val="0"/>
              </a:spcBef>
            </a:pPr>
            <a:endParaRPr lang="en-US" sz="2000" dirty="0" smtClean="0">
              <a:latin typeface="Times New Roman" pitchFamily="18" charset="0"/>
              <a:cs typeface="Times New Roman" pitchFamily="18" charset="0"/>
            </a:endParaRPr>
          </a:p>
          <a:p>
            <a:pPr marL="400050" lvl="1" indent="0" algn="just">
              <a:spcBef>
                <a:spcPts val="0"/>
              </a:spcBef>
            </a:pPr>
            <a:r>
              <a:rPr lang="en-US" sz="2000" dirty="0" smtClean="0">
                <a:latin typeface="Times New Roman" pitchFamily="18" charset="0"/>
                <a:cs typeface="Times New Roman" pitchFamily="18" charset="0"/>
              </a:rPr>
              <a:t>System compliance info concerning member compliance processes.</a:t>
            </a:r>
          </a:p>
          <a:p>
            <a:endParaRPr lang="en-US" sz="2000"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solidFill>
                <a:schemeClr val="accent5">
                  <a:lumMod val="50000"/>
                </a:schemeClr>
              </a:solidFill>
              <a:latin typeface="Times New Roman" pitchFamily="18" charset="0"/>
              <a:cs typeface="Times New Roman" pitchFamily="18" charset="0"/>
            </a:endParaRPr>
          </a:p>
          <a:p>
            <a:pPr algn="ctr"/>
            <a:endParaRPr lang="en-US" dirty="0" smtClean="0">
              <a:solidFill>
                <a:schemeClr val="accent5">
                  <a:lumMod val="50000"/>
                </a:schemeClr>
              </a:solidFill>
              <a:latin typeface="Times New Roman" pitchFamily="18" charset="0"/>
              <a:cs typeface="Times New Roman" pitchFamily="18" charset="0"/>
            </a:endParaRPr>
          </a:p>
          <a:p>
            <a:pPr algn="ctr"/>
            <a:endParaRPr lang="en-US" dirty="0" smtClean="0">
              <a:solidFill>
                <a:schemeClr val="accent5">
                  <a:lumMod val="50000"/>
                </a:schemeClr>
              </a:solidFill>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Case Study</a:t>
            </a:r>
          </a:p>
          <a:p>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spcBef>
                <a:spcPts val="0"/>
              </a:spcBef>
              <a:buNone/>
            </a:pPr>
            <a:r>
              <a:rPr lang="en-US" sz="2400" dirty="0" smtClean="0">
                <a:latin typeface="Times New Roman" pitchFamily="18" charset="0"/>
                <a:cs typeface="Times New Roman" pitchFamily="18" charset="0"/>
              </a:rPr>
              <a:t>“I Request all emails and text messages to or from Dr. Smith from September 1, 2010 to the present.”</a:t>
            </a:r>
          </a:p>
          <a:p>
            <a:pPr marL="0" indent="0" algn="just">
              <a:spcBef>
                <a:spcPts val="0"/>
              </a:spcBef>
              <a:buNone/>
            </a:pPr>
            <a:endParaRPr lang="en-US" sz="2400" dirty="0" smtClean="0">
              <a:latin typeface="Times New Roman" pitchFamily="18" charset="0"/>
              <a:cs typeface="Times New Roman" pitchFamily="18" charset="0"/>
            </a:endParaRPr>
          </a:p>
          <a:p>
            <a:pPr marL="0" indent="0" algn="just">
              <a:spcBef>
                <a:spcPts val="0"/>
              </a:spcBef>
            </a:pPr>
            <a:r>
              <a:rPr lang="en-US" sz="2400" dirty="0" smtClean="0">
                <a:latin typeface="Times New Roman" pitchFamily="18" charset="0"/>
                <a:cs typeface="Times New Roman" pitchFamily="18" charset="0"/>
              </a:rPr>
              <a:t> Personal emails (to/from friends/family members, re: community service, religious issues, local/state/national politics)?</a:t>
            </a:r>
          </a:p>
          <a:p>
            <a:pPr marL="0" indent="0" algn="just">
              <a:spcBef>
                <a:spcPts val="0"/>
              </a:spcBef>
              <a:buNone/>
            </a:pPr>
            <a:endParaRPr lang="en-US" sz="2400" dirty="0" smtClean="0">
              <a:latin typeface="Times New Roman" pitchFamily="18" charset="0"/>
              <a:cs typeface="Times New Roman" pitchFamily="18" charset="0"/>
            </a:endParaRPr>
          </a:p>
          <a:p>
            <a:pPr marL="0" indent="0" algn="just">
              <a:spcBef>
                <a:spcPts val="0"/>
              </a:spcBef>
            </a:pPr>
            <a:r>
              <a:rPr lang="en-US" sz="2400" dirty="0" smtClean="0">
                <a:latin typeface="Times New Roman" pitchFamily="18" charset="0"/>
                <a:cs typeface="Times New Roman" pitchFamily="18" charset="0"/>
              </a:rPr>
              <a:t>P&amp;T/Employment Issues? (Hiring docs, </a:t>
            </a:r>
            <a:r>
              <a:rPr lang="en-US" sz="2400" dirty="0" err="1" smtClean="0">
                <a:latin typeface="Times New Roman" pitchFamily="18" charset="0"/>
                <a:cs typeface="Times New Roman" pitchFamily="18" charset="0"/>
              </a:rPr>
              <a:t>evals</a:t>
            </a:r>
            <a:r>
              <a:rPr lang="en-US" sz="2400" dirty="0" smtClean="0">
                <a:latin typeface="Times New Roman" pitchFamily="18" charset="0"/>
                <a:cs typeface="Times New Roman" pitchFamily="18" charset="0"/>
              </a:rPr>
              <a:t>)</a:t>
            </a:r>
          </a:p>
          <a:p>
            <a:pPr marL="0" indent="0" algn="just">
              <a:spcBef>
                <a:spcPts val="0"/>
              </a:spcBef>
            </a:pPr>
            <a:endParaRPr lang="en-US" sz="2400" dirty="0" smtClean="0">
              <a:latin typeface="Times New Roman" pitchFamily="18" charset="0"/>
              <a:cs typeface="Times New Roman" pitchFamily="18" charset="0"/>
            </a:endParaRPr>
          </a:p>
          <a:p>
            <a:pPr marL="0" indent="0" algn="just">
              <a:spcBef>
                <a:spcPts val="0"/>
              </a:spcBef>
            </a:pPr>
            <a:r>
              <a:rPr lang="en-US" sz="2400" dirty="0" smtClean="0">
                <a:latin typeface="Times New Roman" pitchFamily="18" charset="0"/>
                <a:cs typeface="Times New Roman" pitchFamily="18" charset="0"/>
              </a:rPr>
              <a:t>Emails Sent/Received from Employee’s Private Email Account (Gmail, etc.)?</a:t>
            </a:r>
          </a:p>
          <a:p>
            <a:pPr marL="0" indent="0" algn="just">
              <a:spcBef>
                <a:spcPts val="0"/>
              </a:spcBef>
            </a:pPr>
            <a:endParaRPr lang="en-US" sz="2400" dirty="0" smtClean="0">
              <a:latin typeface="Times New Roman" pitchFamily="18" charset="0"/>
              <a:cs typeface="Times New Roman" pitchFamily="18" charset="0"/>
            </a:endParaRPr>
          </a:p>
          <a:p>
            <a:pPr marL="0" indent="0" algn="just">
              <a:spcBef>
                <a:spcPts val="0"/>
              </a:spcBef>
            </a:pPr>
            <a:r>
              <a:rPr lang="en-US" sz="2400" dirty="0" smtClean="0">
                <a:latin typeface="Times New Roman" pitchFamily="18" charset="0"/>
                <a:cs typeface="Times New Roman" pitchFamily="18" charset="0"/>
              </a:rPr>
              <a:t>Text messages?</a:t>
            </a:r>
          </a:p>
          <a:p>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latin typeface="Times New Roman" charset="0"/>
              <a:ea typeface="Times New Roman" charset="0"/>
              <a:cs typeface="Times New Roman" charset="0"/>
            </a:endParaRPr>
          </a:p>
          <a:p>
            <a:pPr algn="ctr"/>
            <a:endParaRPr lang="en-US" dirty="0" smtClean="0">
              <a:latin typeface="Times New Roman" charset="0"/>
              <a:ea typeface="Times New Roman" charset="0"/>
              <a:cs typeface="Times New Roman" charset="0"/>
            </a:endParaRPr>
          </a:p>
          <a:p>
            <a:pPr algn="ctr">
              <a:buNone/>
            </a:pPr>
            <a:r>
              <a:rPr lang="en-US" dirty="0" smtClean="0">
                <a:latin typeface="Times New Roman" charset="0"/>
                <a:ea typeface="Times New Roman" charset="0"/>
                <a:cs typeface="Times New Roman" charset="0"/>
              </a:rPr>
              <a:t>Key Strategies to Protect Information and Reduce Risk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latin typeface="Times New Roman" charset="0"/>
                <a:ea typeface="Times New Roman" charset="0"/>
                <a:cs typeface="Times New Roman" charset="0"/>
              </a:rPr>
              <a:t/>
            </a:r>
            <a:br>
              <a:rPr lang="en-US" dirty="0" smtClean="0">
                <a:solidFill>
                  <a:schemeClr val="accent5">
                    <a:lumMod val="50000"/>
                  </a:schemeClr>
                </a:solidFill>
                <a:latin typeface="Times New Roman" charset="0"/>
                <a:ea typeface="Times New Roman" charset="0"/>
                <a:cs typeface="Times New Roman" charset="0"/>
              </a:rPr>
            </a:br>
            <a:r>
              <a:rPr lang="en-US" dirty="0" smtClean="0">
                <a:latin typeface="Times New Roman" charset="0"/>
                <a:ea typeface="Times New Roman" charset="0"/>
                <a:cs typeface="Times New Roman" charset="0"/>
              </a:rPr>
              <a:t>Key Strategies</a:t>
            </a:r>
            <a:r>
              <a:rPr lang="en-US" sz="4000" dirty="0" smtClean="0">
                <a:latin typeface="Times New Roman" charset="0"/>
                <a:ea typeface="Times New Roman" charset="0"/>
                <a:cs typeface="Times New Roman" charset="0"/>
              </a:rPr>
              <a:t/>
            </a:r>
            <a:br>
              <a:rPr lang="en-US" sz="4000" dirty="0" smtClean="0">
                <a:latin typeface="Times New Roman" charset="0"/>
                <a:ea typeface="Times New Roman" charset="0"/>
                <a:cs typeface="Times New Roman" charset="0"/>
              </a:rPr>
            </a:br>
            <a:endParaRPr lang="en-US" dirty="0"/>
          </a:p>
        </p:txBody>
      </p:sp>
      <p:sp>
        <p:nvSpPr>
          <p:cNvPr id="3" name="Content Placeholder 2"/>
          <p:cNvSpPr>
            <a:spLocks noGrp="1"/>
          </p:cNvSpPr>
          <p:nvPr>
            <p:ph idx="1"/>
          </p:nvPr>
        </p:nvSpPr>
        <p:spPr/>
        <p:txBody>
          <a:bodyPr/>
          <a:lstStyle/>
          <a:p>
            <a:pPr marL="514350" indent="-514350" algn="just" eaLnBrk="1" hangingPunct="1">
              <a:spcBef>
                <a:spcPts val="0"/>
              </a:spcBef>
              <a:buNone/>
            </a:pPr>
            <a:r>
              <a:rPr lang="en-US" sz="2400" dirty="0" smtClean="0">
                <a:latin typeface="Times New Roman" charset="0"/>
                <a:ea typeface="Times New Roman" charset="0"/>
                <a:cs typeface="Times New Roman" charset="0"/>
              </a:rPr>
              <a:t>1)	Ask yourself: should I put this in writing (NYT test)?</a:t>
            </a:r>
          </a:p>
          <a:p>
            <a:pPr marL="514350" indent="-514350" algn="just" eaLnBrk="1" hangingPunct="1">
              <a:spcBef>
                <a:spcPts val="0"/>
              </a:spcBef>
              <a:buNone/>
            </a:pPr>
            <a:endParaRPr lang="en-US" sz="2400" dirty="0" smtClean="0">
              <a:latin typeface="Times New Roman" charset="0"/>
              <a:ea typeface="Times New Roman" charset="0"/>
              <a:cs typeface="Times New Roman" charset="0"/>
            </a:endParaRPr>
          </a:p>
          <a:p>
            <a:pPr marL="514350" indent="-514350" algn="just" eaLnBrk="1" hangingPunct="1">
              <a:spcBef>
                <a:spcPts val="0"/>
              </a:spcBef>
              <a:buNone/>
            </a:pPr>
            <a:r>
              <a:rPr lang="en-US" sz="2400" dirty="0" smtClean="0">
                <a:latin typeface="Times New Roman" charset="0"/>
                <a:ea typeface="Times New Roman" charset="0"/>
                <a:cs typeface="Times New Roman" charset="0"/>
              </a:rPr>
              <a:t>2)	Manage your email NOW (Delete, Auto-delete, etc.).</a:t>
            </a:r>
          </a:p>
          <a:p>
            <a:pPr marL="514350" indent="-514350" algn="just" eaLnBrk="1" hangingPunct="1">
              <a:spcBef>
                <a:spcPts val="0"/>
              </a:spcBef>
              <a:buNone/>
            </a:pPr>
            <a:endParaRPr lang="en-US" sz="2400" dirty="0" smtClean="0">
              <a:latin typeface="Times New Roman" charset="0"/>
              <a:ea typeface="Times New Roman" charset="0"/>
              <a:cs typeface="Times New Roman" charset="0"/>
            </a:endParaRPr>
          </a:p>
          <a:p>
            <a:pPr marL="514350" indent="-514350" algn="just" eaLnBrk="1" hangingPunct="1">
              <a:spcBef>
                <a:spcPts val="0"/>
              </a:spcBef>
              <a:buNone/>
            </a:pPr>
            <a:r>
              <a:rPr lang="en-US" sz="2400" dirty="0" smtClean="0">
                <a:latin typeface="Times New Roman" charset="0"/>
                <a:ea typeface="Times New Roman" charset="0"/>
                <a:cs typeface="Times New Roman" charset="0"/>
              </a:rPr>
              <a:t>3)	Avoid using personal email account(s) for business.</a:t>
            </a:r>
          </a:p>
          <a:p>
            <a:pPr marL="514350" indent="-514350" algn="just" eaLnBrk="1" hangingPunct="1">
              <a:spcBef>
                <a:spcPts val="0"/>
              </a:spcBef>
              <a:buNone/>
            </a:pPr>
            <a:endParaRPr lang="en-US" sz="2400" dirty="0" smtClean="0">
              <a:latin typeface="Times New Roman" charset="0"/>
              <a:ea typeface="Times New Roman" charset="0"/>
              <a:cs typeface="Times New Roman" charset="0"/>
            </a:endParaRPr>
          </a:p>
          <a:p>
            <a:pPr marL="514350" indent="-514350" algn="just" eaLnBrk="1" hangingPunct="1">
              <a:spcBef>
                <a:spcPts val="0"/>
              </a:spcBef>
              <a:buNone/>
            </a:pPr>
            <a:r>
              <a:rPr lang="en-US" sz="2400" dirty="0" smtClean="0">
                <a:latin typeface="Times New Roman" charset="0"/>
                <a:ea typeface="Times New Roman" charset="0"/>
                <a:cs typeface="Times New Roman" charset="0"/>
              </a:rPr>
              <a:t>4)	Segregate information relating to research with commercial potential (including potential to be published).</a:t>
            </a:r>
          </a:p>
          <a:p>
            <a:pPr marL="514350" indent="-514350" algn="just" eaLnBrk="1" hangingPunct="1">
              <a:spcBef>
                <a:spcPts val="0"/>
              </a:spcBef>
              <a:buNone/>
            </a:pPr>
            <a:endParaRPr lang="en-US" sz="2400" dirty="0" smtClean="0">
              <a:latin typeface="Times New Roman" charset="0"/>
              <a:ea typeface="Times New Roman" charset="0"/>
              <a:cs typeface="Times New Roman" charset="0"/>
            </a:endParaRPr>
          </a:p>
          <a:p>
            <a:pPr marL="512763" indent="-512763" algn="just" eaLnBrk="1" hangingPunct="1">
              <a:spcBef>
                <a:spcPts val="0"/>
              </a:spcBef>
              <a:buNone/>
            </a:pPr>
            <a:r>
              <a:rPr lang="en-US" sz="2400" dirty="0" smtClean="0">
                <a:latin typeface="Times New Roman" charset="0"/>
                <a:ea typeface="Times New Roman" charset="0"/>
                <a:cs typeface="Times New Roman" charset="0"/>
              </a:rPr>
              <a:t>5)	Develop a plan for quickly providing information in response to PIA request.</a:t>
            </a:r>
          </a:p>
          <a:p>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5">
                    <a:lumMod val="50000"/>
                  </a:schemeClr>
                </a:solidFill>
                <a:latin typeface="Times New Roman" charset="0"/>
                <a:ea typeface="Times New Roman" charset="0"/>
                <a:cs typeface="Times New Roman" charset="0"/>
              </a:rPr>
              <a:t/>
            </a:r>
            <a:br>
              <a:rPr lang="en-US" u="sng" dirty="0" smtClean="0">
                <a:solidFill>
                  <a:schemeClr val="accent5">
                    <a:lumMod val="50000"/>
                  </a:schemeClr>
                </a:solidFill>
                <a:latin typeface="Times New Roman" charset="0"/>
                <a:ea typeface="Times New Roman" charset="0"/>
                <a:cs typeface="Times New Roman" charset="0"/>
              </a:rPr>
            </a:br>
            <a:r>
              <a:rPr lang="en-US" u="sng" dirty="0" smtClean="0">
                <a:latin typeface="Times New Roman" charset="0"/>
                <a:ea typeface="Times New Roman" charset="0"/>
                <a:cs typeface="Times New Roman" charset="0"/>
              </a:rPr>
              <a:t>Contact information</a:t>
            </a:r>
            <a:r>
              <a:rPr lang="en-US" u="sng" dirty="0" smtClean="0">
                <a:solidFill>
                  <a:schemeClr val="accent5">
                    <a:lumMod val="50000"/>
                  </a:schemeClr>
                </a:solidFill>
              </a:rPr>
              <a:t/>
            </a:r>
            <a:br>
              <a:rPr lang="en-US" u="sng" dirty="0" smtClean="0">
                <a:solidFill>
                  <a:schemeClr val="accent5">
                    <a:lumMod val="50000"/>
                  </a:schemeClr>
                </a:solidFill>
              </a:rPr>
            </a:br>
            <a:endParaRPr lang="en-US" dirty="0"/>
          </a:p>
        </p:txBody>
      </p:sp>
      <p:sp>
        <p:nvSpPr>
          <p:cNvPr id="3" name="Content Placeholder 2"/>
          <p:cNvSpPr>
            <a:spLocks noGrp="1"/>
          </p:cNvSpPr>
          <p:nvPr>
            <p:ph idx="1"/>
          </p:nvPr>
        </p:nvSpPr>
        <p:spPr/>
        <p:txBody>
          <a:bodyPr/>
          <a:lstStyle/>
          <a:p>
            <a:pPr algn="ctr"/>
            <a:endParaRPr lang="en-US" dirty="0" smtClean="0"/>
          </a:p>
          <a:p>
            <a:pPr algn="ctr" eaLnBrk="1" hangingPunct="1">
              <a:buFont typeface="Arial" charset="0"/>
              <a:buNone/>
            </a:pPr>
            <a:r>
              <a:rPr lang="en-US" dirty="0" smtClean="0">
                <a:latin typeface="Times New Roman" charset="0"/>
                <a:ea typeface="Times New Roman" charset="0"/>
                <a:cs typeface="Times New Roman" charset="0"/>
              </a:rPr>
              <a:t>R. Brooks Moore</a:t>
            </a:r>
          </a:p>
          <a:p>
            <a:pPr algn="ctr" eaLnBrk="1" hangingPunct="1">
              <a:buFont typeface="Arial" charset="0"/>
              <a:buNone/>
            </a:pPr>
            <a:r>
              <a:rPr lang="en-US" dirty="0" smtClean="0">
                <a:latin typeface="Times New Roman" charset="0"/>
                <a:ea typeface="Times New Roman" charset="0"/>
                <a:cs typeface="Times New Roman" charset="0"/>
              </a:rPr>
              <a:t>Managing Counsel, Governance</a:t>
            </a:r>
          </a:p>
          <a:p>
            <a:pPr algn="ctr" eaLnBrk="1" hangingPunct="1">
              <a:buFont typeface="Arial" charset="0"/>
              <a:buNone/>
            </a:pPr>
            <a:r>
              <a:rPr lang="en-US" dirty="0" smtClean="0">
                <a:latin typeface="Times New Roman" charset="0"/>
                <a:ea typeface="Times New Roman" charset="0"/>
                <a:cs typeface="Times New Roman" charset="0"/>
              </a:rPr>
              <a:t>(979) 458-6144 (direct)</a:t>
            </a:r>
          </a:p>
          <a:p>
            <a:pPr algn="ctr" eaLnBrk="1" hangingPunct="1">
              <a:buFont typeface="Arial" charset="0"/>
              <a:buNone/>
            </a:pPr>
            <a:r>
              <a:rPr lang="en-US" dirty="0" smtClean="0">
                <a:latin typeface="Times New Roman" charset="0"/>
                <a:ea typeface="Times New Roman" charset="0"/>
                <a:cs typeface="Times New Roman" charset="0"/>
                <a:hlinkClick r:id="rId2"/>
              </a:rPr>
              <a:t>rbm@tamus.edu</a:t>
            </a:r>
            <a:r>
              <a:rPr lang="en-US" dirty="0" smtClean="0">
                <a:latin typeface="Times New Roman" charset="0"/>
                <a:ea typeface="Times New Roman" charset="0"/>
                <a:cs typeface="Times New Roman" charset="0"/>
              </a:rPr>
              <a:t> </a:t>
            </a:r>
          </a:p>
          <a:p>
            <a:pPr algn="ctr">
              <a:buNone/>
            </a:pPr>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dirty="0"/>
          </a:p>
        </p:txBody>
      </p:sp>
      <p:sp>
        <p:nvSpPr>
          <p:cNvPr id="13" name="Content Placeholder 12"/>
          <p:cNvSpPr>
            <a:spLocks noGrp="1"/>
          </p:cNvSpPr>
          <p:nvPr>
            <p:ph idx="1"/>
          </p:nvPr>
        </p:nvSpPr>
        <p:spPr/>
        <p:txBody>
          <a:bodyPr/>
          <a:lstStyle/>
          <a:p>
            <a:pPr algn="ctr"/>
            <a:endParaRPr lang="en-US" dirty="0" smtClean="0"/>
          </a:p>
          <a:p>
            <a:pPr algn="ctr"/>
            <a:endParaRPr lang="en-US" dirty="0" smtClean="0"/>
          </a:p>
          <a:p>
            <a:pPr algn="ctr"/>
            <a:r>
              <a:rPr lang="en-US" dirty="0" smtClean="0">
                <a:latin typeface="Times New Roman" pitchFamily="18" charset="0"/>
                <a:cs typeface="Times New Roman" pitchFamily="18" charset="0"/>
              </a:rPr>
              <a:t>Scope of the Texas Public Information Act (Chapter 552, Government Code) and Statutory Deadlines</a:t>
            </a:r>
          </a:p>
          <a:p>
            <a:pPr algn="ctr"/>
            <a:endParaRPr lang="en-US" dirty="0" smtClean="0"/>
          </a:p>
        </p:txBody>
      </p:sp>
      <p:sp>
        <p:nvSpPr>
          <p:cNvPr id="157699" name="Slide Number Placeholder 3"/>
          <p:cNvSpPr>
            <a:spLocks noGrp="1"/>
          </p:cNvSpPr>
          <p:nvPr>
            <p:ph type="sldNum" sz="quarter" idx="10"/>
          </p:nvPr>
        </p:nvSpPr>
        <p:spPr/>
        <p:txBody>
          <a:bodyPr/>
          <a:lstStyle/>
          <a:p>
            <a:fld id="{A84CE7D5-407F-4318-B607-C6E8FD47CFFE}"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ea typeface="Tahoma" pitchFamily="34" charset="0"/>
              <a:cs typeface="Times New Roman" pitchFamily="18" charset="0"/>
            </a:endParaRPr>
          </a:p>
        </p:txBody>
      </p:sp>
      <p:sp>
        <p:nvSpPr>
          <p:cNvPr id="3" name="Content Placeholder 2"/>
          <p:cNvSpPr>
            <a:spLocks noGrp="1"/>
          </p:cNvSpPr>
          <p:nvPr>
            <p:ph idx="1"/>
          </p:nvPr>
        </p:nvSpPr>
        <p:spPr>
          <a:xfrm>
            <a:off x="457200" y="1600200"/>
            <a:ext cx="8229600" cy="4648200"/>
          </a:xfrm>
        </p:spPr>
        <p:txBody>
          <a:bodyPr/>
          <a:lstStyle/>
          <a:p>
            <a:pPr marL="0" indent="0" algn="just">
              <a:buNone/>
            </a:pPr>
            <a:r>
              <a:rPr lang="en-US" sz="2000" dirty="0" smtClean="0">
                <a:latin typeface="Times New Roman" pitchFamily="18" charset="0"/>
                <a:cs typeface="Times New Roman" pitchFamily="18" charset="0"/>
              </a:rPr>
              <a:t>The Texas Public Information Act (PIA) guarantees copies/access to “</a:t>
            </a:r>
            <a:r>
              <a:rPr lang="en-US" sz="2000" b="1" dirty="0" smtClean="0">
                <a:latin typeface="Times New Roman" pitchFamily="18" charset="0"/>
                <a:cs typeface="Times New Roman" pitchFamily="18" charset="0"/>
              </a:rPr>
              <a:t>public information</a:t>
            </a:r>
            <a:r>
              <a:rPr lang="en-US" sz="2000" dirty="0" smtClean="0">
                <a:latin typeface="Times New Roman" pitchFamily="18" charset="0"/>
                <a:cs typeface="Times New Roman" pitchFamily="18" charset="0"/>
              </a:rPr>
              <a:t>.”</a:t>
            </a:r>
          </a:p>
          <a:p>
            <a:pPr marL="0" indent="0" algn="just">
              <a:buNone/>
            </a:pPr>
            <a:endParaRPr lang="en-US" sz="2000" dirty="0" smtClean="0">
              <a:latin typeface="Times New Roman" pitchFamily="18" charset="0"/>
              <a:cs typeface="Times New Roman" pitchFamily="18" charset="0"/>
            </a:endParaRPr>
          </a:p>
          <a:p>
            <a:pPr marL="0" indent="0" algn="just">
              <a:buNone/>
            </a:pPr>
            <a:r>
              <a:rPr lang="en-US" sz="2000" dirty="0" smtClean="0">
                <a:latin typeface="Times New Roman" pitchFamily="18" charset="0"/>
                <a:cs typeface="Times New Roman" pitchFamily="18" charset="0"/>
              </a:rPr>
              <a:t>What is “</a:t>
            </a:r>
            <a:r>
              <a:rPr lang="en-US" sz="2000" b="1" dirty="0" smtClean="0">
                <a:latin typeface="Times New Roman" pitchFamily="18" charset="0"/>
                <a:cs typeface="Times New Roman" pitchFamily="18" charset="0"/>
              </a:rPr>
              <a:t>public information</a:t>
            </a:r>
            <a:r>
              <a:rPr lang="en-US" sz="2000" dirty="0" smtClean="0">
                <a:latin typeface="Times New Roman" pitchFamily="18" charset="0"/>
                <a:cs typeface="Times New Roman" pitchFamily="18" charset="0"/>
              </a:rPr>
              <a:t>?”</a:t>
            </a:r>
          </a:p>
          <a:p>
            <a:pPr marL="0" indent="0" algn="just">
              <a:buNone/>
            </a:pPr>
            <a:r>
              <a:rPr lang="en-US" sz="2000" dirty="0" smtClean="0">
                <a:latin typeface="Times New Roman" pitchFamily="18" charset="0"/>
                <a:cs typeface="Times New Roman" pitchFamily="18" charset="0"/>
              </a:rPr>
              <a:t> </a:t>
            </a:r>
          </a:p>
          <a:p>
            <a:pPr marL="0" indent="0" algn="just">
              <a:buNone/>
            </a:pPr>
            <a:r>
              <a:rPr lang="en-US" sz="2000" dirty="0" smtClean="0">
                <a:latin typeface="Times New Roman" pitchFamily="18" charset="0"/>
                <a:cs typeface="Times New Roman" pitchFamily="18" charset="0"/>
              </a:rPr>
              <a:t>In this chapter, “public information” means information that is </a:t>
            </a:r>
            <a:r>
              <a:rPr lang="en-US" sz="2000" u="sng" dirty="0" smtClean="0">
                <a:latin typeface="Times New Roman" pitchFamily="18" charset="0"/>
                <a:cs typeface="Times New Roman" pitchFamily="18" charset="0"/>
              </a:rPr>
              <a:t>collected, assembled, or maintained</a:t>
            </a:r>
            <a:r>
              <a:rPr lang="en-US" sz="2000" dirty="0" smtClean="0">
                <a:latin typeface="Times New Roman" pitchFamily="18" charset="0"/>
                <a:cs typeface="Times New Roman" pitchFamily="18" charset="0"/>
              </a:rPr>
              <a:t> </a:t>
            </a:r>
            <a:r>
              <a:rPr lang="en-US" sz="2000" u="sng" dirty="0" smtClean="0">
                <a:latin typeface="Times New Roman" pitchFamily="18" charset="0"/>
                <a:cs typeface="Times New Roman" pitchFamily="18" charset="0"/>
              </a:rPr>
              <a:t>under a law or ordinance </a:t>
            </a:r>
            <a:r>
              <a:rPr lang="en-US" sz="2000" dirty="0" smtClean="0">
                <a:latin typeface="Times New Roman" pitchFamily="18" charset="0"/>
                <a:cs typeface="Times New Roman" pitchFamily="18" charset="0"/>
              </a:rPr>
              <a:t>or </a:t>
            </a:r>
            <a:r>
              <a:rPr lang="en-US" sz="2000" u="sng" dirty="0" smtClean="0">
                <a:latin typeface="Times New Roman" pitchFamily="18" charset="0"/>
                <a:cs typeface="Times New Roman" pitchFamily="18" charset="0"/>
              </a:rPr>
              <a:t>in connection with the transaction of official business</a:t>
            </a:r>
            <a:r>
              <a:rPr lang="en-US" sz="2000" dirty="0" smtClean="0">
                <a:latin typeface="Times New Roman" pitchFamily="18" charset="0"/>
                <a:cs typeface="Times New Roman" pitchFamily="18" charset="0"/>
              </a:rPr>
              <a:t>:</a:t>
            </a:r>
          </a:p>
          <a:p>
            <a:pPr algn="just">
              <a:buNone/>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(1) </a:t>
            </a:r>
            <a:r>
              <a:rPr lang="en-US" sz="2000" u="sng" dirty="0" smtClean="0">
                <a:latin typeface="Times New Roman" pitchFamily="18" charset="0"/>
                <a:cs typeface="Times New Roman" pitchFamily="18" charset="0"/>
              </a:rPr>
              <a:t>by a governmental body</a:t>
            </a:r>
            <a:r>
              <a:rPr lang="en-US" sz="2000" dirty="0" smtClean="0">
                <a:latin typeface="Times New Roman" pitchFamily="18" charset="0"/>
                <a:cs typeface="Times New Roman" pitchFamily="18" charset="0"/>
              </a:rPr>
              <a:t>; or </a:t>
            </a:r>
          </a:p>
          <a:p>
            <a:pPr algn="just">
              <a:buNone/>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(2) </a:t>
            </a:r>
            <a:r>
              <a:rPr lang="en-US" sz="2000" u="sng" dirty="0" smtClean="0">
                <a:latin typeface="Times New Roman" pitchFamily="18" charset="0"/>
                <a:cs typeface="Times New Roman" pitchFamily="18" charset="0"/>
              </a:rPr>
              <a:t>for a governmental body</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and</a:t>
            </a:r>
            <a:r>
              <a:rPr lang="en-US" sz="2000" dirty="0" smtClean="0">
                <a:latin typeface="Times New Roman" pitchFamily="18" charset="0"/>
                <a:cs typeface="Times New Roman" pitchFamily="18" charset="0"/>
              </a:rPr>
              <a:t> the governmental body </a:t>
            </a:r>
            <a:r>
              <a:rPr lang="en-US" sz="2000" u="sng" dirty="0" smtClean="0">
                <a:latin typeface="Times New Roman" pitchFamily="18" charset="0"/>
                <a:cs typeface="Times New Roman" pitchFamily="18" charset="0"/>
              </a:rPr>
              <a:t>owns the information</a:t>
            </a:r>
            <a:r>
              <a:rPr lang="en-US" sz="2000" dirty="0" smtClean="0">
                <a:latin typeface="Times New Roman" pitchFamily="18" charset="0"/>
                <a:cs typeface="Times New Roman" pitchFamily="18" charset="0"/>
              </a:rPr>
              <a:t> or </a:t>
            </a:r>
            <a:r>
              <a:rPr lang="en-US" sz="2000" u="sng" dirty="0" smtClean="0">
                <a:latin typeface="Times New Roman" pitchFamily="18" charset="0"/>
                <a:cs typeface="Times New Roman" pitchFamily="18" charset="0"/>
              </a:rPr>
              <a:t>has a right of access to it</a:t>
            </a:r>
            <a:r>
              <a:rPr lang="en-US" sz="2000" dirty="0" smtClean="0">
                <a:latin typeface="Times New Roman" pitchFamily="18" charset="0"/>
                <a:cs typeface="Times New Roman" pitchFamily="18" charset="0"/>
              </a:rPr>
              <a:t>. </a:t>
            </a:r>
          </a:p>
          <a:p>
            <a:endParaRPr lang="en-US" sz="2000"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sz="2400" dirty="0" smtClean="0">
                <a:latin typeface="Times New Roman" pitchFamily="18" charset="0"/>
                <a:cs typeface="Times New Roman" pitchFamily="18" charset="0"/>
              </a:rPr>
              <a:t>Information that is: </a:t>
            </a:r>
          </a:p>
          <a:p>
            <a:pPr marL="0" indent="0" algn="just"/>
            <a:r>
              <a:rPr lang="en-US" sz="2400" b="1" u="sng" dirty="0" smtClean="0">
                <a:latin typeface="Times New Roman" pitchFamily="18" charset="0"/>
                <a:cs typeface="Times New Roman" pitchFamily="18" charset="0"/>
              </a:rPr>
              <a:t>collected, assembled, or maintained</a:t>
            </a:r>
          </a:p>
          <a:p>
            <a:pPr marL="0" indent="0" algn="just">
              <a:buNone/>
            </a:pPr>
            <a:endParaRPr lang="en-US" sz="2400" dirty="0" smtClean="0">
              <a:latin typeface="Times New Roman" pitchFamily="18" charset="0"/>
              <a:cs typeface="Times New Roman" pitchFamily="18" charset="0"/>
            </a:endParaRPr>
          </a:p>
          <a:p>
            <a:pPr marL="0" indent="0" algn="just"/>
            <a:r>
              <a:rPr lang="en-US" sz="2400" u="sng" dirty="0" smtClean="0">
                <a:latin typeface="Times New Roman" pitchFamily="18" charset="0"/>
                <a:cs typeface="Times New Roman" pitchFamily="18" charset="0"/>
              </a:rPr>
              <a:t>Under law/</a:t>
            </a:r>
            <a:r>
              <a:rPr lang="en-US" sz="2400" b="1" u="sng" dirty="0" smtClean="0">
                <a:latin typeface="Times New Roman" pitchFamily="18" charset="0"/>
                <a:cs typeface="Times New Roman" pitchFamily="18" charset="0"/>
              </a:rPr>
              <a:t>in connection with the transaction of official business</a:t>
            </a:r>
            <a:endParaRPr lang="en-US" sz="2400" b="1"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(1) </a:t>
            </a:r>
            <a:r>
              <a:rPr lang="en-US" sz="2400" b="1" u="sng" dirty="0" smtClean="0">
                <a:latin typeface="Times New Roman" pitchFamily="18" charset="0"/>
                <a:cs typeface="Times New Roman" pitchFamily="18" charset="0"/>
              </a:rPr>
              <a:t>by</a:t>
            </a:r>
            <a:r>
              <a:rPr lang="en-US" sz="2400" u="sng" dirty="0" smtClean="0">
                <a:latin typeface="Times New Roman" pitchFamily="18" charset="0"/>
                <a:cs typeface="Times New Roman" pitchFamily="18" charset="0"/>
              </a:rPr>
              <a:t> a governmental body</a:t>
            </a:r>
            <a:r>
              <a:rPr lang="en-US" sz="2400" dirty="0" smtClean="0">
                <a:latin typeface="Times New Roman" pitchFamily="18" charset="0"/>
                <a:cs typeface="Times New Roman" pitchFamily="18" charset="0"/>
              </a:rPr>
              <a:t>; or </a:t>
            </a:r>
          </a:p>
          <a:p>
            <a:pPr algn="just">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(2) </a:t>
            </a:r>
            <a:r>
              <a:rPr lang="en-US" sz="2400" b="1" u="sng" dirty="0" smtClean="0">
                <a:latin typeface="Times New Roman" pitchFamily="18" charset="0"/>
                <a:cs typeface="Times New Roman" pitchFamily="18" charset="0"/>
              </a:rPr>
              <a:t>for</a:t>
            </a:r>
            <a:r>
              <a:rPr lang="en-US" sz="2400" u="sng" dirty="0" smtClean="0">
                <a:latin typeface="Times New Roman" pitchFamily="18" charset="0"/>
                <a:cs typeface="Times New Roman" pitchFamily="18" charset="0"/>
              </a:rPr>
              <a:t> a governmental body</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and</a:t>
            </a:r>
            <a:r>
              <a:rPr lang="en-US" sz="2400" dirty="0" smtClean="0">
                <a:latin typeface="Times New Roman" pitchFamily="18" charset="0"/>
                <a:cs typeface="Times New Roman" pitchFamily="18" charset="0"/>
              </a:rPr>
              <a:t> the governmental body </a:t>
            </a:r>
            <a:r>
              <a:rPr lang="en-US" sz="2400" u="sng" dirty="0" smtClean="0">
                <a:latin typeface="Times New Roman" pitchFamily="18" charset="0"/>
                <a:cs typeface="Times New Roman" pitchFamily="18" charset="0"/>
              </a:rPr>
              <a:t>owns the information</a:t>
            </a:r>
            <a:r>
              <a:rPr lang="en-US" sz="2400" dirty="0" smtClean="0">
                <a:latin typeface="Times New Roman" pitchFamily="18" charset="0"/>
                <a:cs typeface="Times New Roman" pitchFamily="18" charset="0"/>
              </a:rPr>
              <a:t> or </a:t>
            </a:r>
            <a:r>
              <a:rPr lang="en-US" sz="2400" u="sng" dirty="0" smtClean="0">
                <a:latin typeface="Times New Roman" pitchFamily="18" charset="0"/>
                <a:cs typeface="Times New Roman" pitchFamily="18" charset="0"/>
              </a:rPr>
              <a:t>has a right of access to it</a:t>
            </a:r>
            <a:r>
              <a:rPr lang="en-US" sz="2400" dirty="0" smtClean="0">
                <a:latin typeface="Times New Roman" pitchFamily="18" charset="0"/>
                <a:cs typeface="Times New Roman" pitchFamily="18" charset="0"/>
              </a:rPr>
              <a:t>. </a:t>
            </a:r>
          </a:p>
          <a:p>
            <a:pPr algn="ctr">
              <a:buNone/>
            </a:pPr>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Deadlines</a:t>
            </a:r>
            <a:endParaRPr lang="en-US" dirty="0"/>
          </a:p>
        </p:txBody>
      </p:sp>
      <p:sp>
        <p:nvSpPr>
          <p:cNvPr id="3" name="Content Placeholder 2"/>
          <p:cNvSpPr>
            <a:spLocks noGrp="1"/>
          </p:cNvSpPr>
          <p:nvPr>
            <p:ph idx="1"/>
          </p:nvPr>
        </p:nvSpPr>
        <p:spPr/>
        <p:txBody>
          <a:bodyPr/>
          <a:lstStyle/>
          <a:p>
            <a:pPr marL="0" indent="0" algn="just" eaLnBrk="1" hangingPunct="1">
              <a:lnSpc>
                <a:spcPct val="90000"/>
              </a:lnSpc>
              <a:buNone/>
              <a:defRPr/>
            </a:pPr>
            <a:r>
              <a:rPr lang="en-US" sz="2400" dirty="0" smtClean="0">
                <a:latin typeface="Times New Roman" pitchFamily="18" charset="0"/>
                <a:cs typeface="Times New Roman" pitchFamily="18" charset="0"/>
              </a:rPr>
              <a:t>The Act imposes mandatory </a:t>
            </a:r>
            <a:r>
              <a:rPr lang="en-US" sz="2400" b="1" dirty="0" smtClean="0">
                <a:latin typeface="Times New Roman" pitchFamily="18" charset="0"/>
                <a:cs typeface="Times New Roman" pitchFamily="18" charset="0"/>
              </a:rPr>
              <a:t>statutory</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deadlines</a:t>
            </a:r>
            <a:r>
              <a:rPr lang="en-US" sz="2400" dirty="0" smtClean="0">
                <a:latin typeface="Times New Roman" pitchFamily="18" charset="0"/>
                <a:cs typeface="Times New Roman" pitchFamily="18" charset="0"/>
              </a:rPr>
              <a:t> on both the requestor and the governmental body as well as the Attorney General’s office.</a:t>
            </a:r>
          </a:p>
          <a:p>
            <a:pPr marL="0" indent="0" algn="just" eaLnBrk="1" hangingPunct="1">
              <a:lnSpc>
                <a:spcPct val="90000"/>
              </a:lnSpc>
              <a:buNone/>
              <a:defRPr/>
            </a:pPr>
            <a:endParaRPr lang="en-US" sz="2400" dirty="0" smtClean="0">
              <a:latin typeface="Times New Roman" pitchFamily="18" charset="0"/>
              <a:cs typeface="Times New Roman" pitchFamily="18" charset="0"/>
            </a:endParaRPr>
          </a:p>
          <a:p>
            <a:pPr marL="0" indent="0" algn="just" eaLnBrk="1" hangingPunct="1">
              <a:lnSpc>
                <a:spcPct val="90000"/>
              </a:lnSpc>
              <a:buNone/>
              <a:defRPr/>
            </a:pPr>
            <a:r>
              <a:rPr lang="en-US" sz="2400" dirty="0" smtClean="0">
                <a:latin typeface="Times New Roman" pitchFamily="18" charset="0"/>
                <a:cs typeface="Times New Roman" pitchFamily="18" charset="0"/>
              </a:rPr>
              <a:t>What is the deadline for providing public information to the requestor? PROMPTLY</a:t>
            </a:r>
          </a:p>
          <a:p>
            <a:pPr marL="0" indent="0" algn="just" eaLnBrk="1" hangingPunct="1">
              <a:lnSpc>
                <a:spcPct val="90000"/>
              </a:lnSpc>
              <a:buNone/>
              <a:defRPr/>
            </a:pPr>
            <a:endParaRPr lang="en-US" sz="2400" dirty="0" smtClean="0">
              <a:latin typeface="Times New Roman" pitchFamily="18" charset="0"/>
              <a:cs typeface="Times New Roman" pitchFamily="18" charset="0"/>
            </a:endParaRPr>
          </a:p>
          <a:p>
            <a:pPr marL="0" indent="0" algn="just">
              <a:lnSpc>
                <a:spcPct val="90000"/>
              </a:lnSpc>
              <a:buNone/>
              <a:defRPr/>
            </a:pPr>
            <a:r>
              <a:rPr lang="en-US" sz="2400" dirty="0" smtClean="0">
                <a:latin typeface="Times New Roman" pitchFamily="18" charset="0"/>
                <a:cs typeface="Times New Roman" pitchFamily="18" charset="0"/>
              </a:rPr>
              <a:t>“An officer for public information of a governmental body shall promptly produce public information for inspection, duplication, or both on application by any person to the officer. In this subsection, ‘promptly’ means as soon as possible under the circumstances, that is, within a reasonable time, without delay.”</a:t>
            </a:r>
          </a:p>
          <a:p>
            <a:pPr marL="0" indent="0" algn="just">
              <a:lnSpc>
                <a:spcPct val="90000"/>
              </a:lnSpc>
              <a:buNone/>
              <a:defRPr/>
            </a:pPr>
            <a:r>
              <a:rPr lang="en-US" sz="2400" dirty="0" smtClean="0">
                <a:latin typeface="Times New Roman" pitchFamily="18" charset="0"/>
                <a:cs typeface="Times New Roman" pitchFamily="18" charset="0"/>
              </a:rPr>
              <a:t>Tex. </a:t>
            </a:r>
            <a:r>
              <a:rPr lang="en-US" sz="2400" dirty="0" err="1" smtClean="0">
                <a:latin typeface="Times New Roman" pitchFamily="18" charset="0"/>
                <a:cs typeface="Times New Roman" pitchFamily="18" charset="0"/>
              </a:rPr>
              <a:t>Gov’t</a:t>
            </a:r>
            <a:r>
              <a:rPr lang="en-US" sz="2400" dirty="0" smtClean="0">
                <a:latin typeface="Times New Roman" pitchFamily="18" charset="0"/>
                <a:cs typeface="Times New Roman" pitchFamily="18" charset="0"/>
              </a:rPr>
              <a:t> Code § 552.221(a).</a:t>
            </a:r>
          </a:p>
          <a:p>
            <a:pPr>
              <a:buNone/>
            </a:pPr>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1" indent="0" algn="just">
              <a:lnSpc>
                <a:spcPct val="90000"/>
              </a:lnSpc>
              <a:buNone/>
              <a:defRPr/>
            </a:pPr>
            <a:r>
              <a:rPr lang="en-US" sz="2400" b="1" dirty="0" smtClean="0">
                <a:latin typeface="Times New Roman" pitchFamily="18" charset="0"/>
                <a:cs typeface="Times New Roman" pitchFamily="18" charset="0"/>
              </a:rPr>
              <a:t>The 10-business day deadline</a:t>
            </a:r>
            <a:r>
              <a:rPr lang="en-US" sz="2400" dirty="0" smtClean="0">
                <a:latin typeface="Times New Roman" pitchFamily="18" charset="0"/>
                <a:cs typeface="Times New Roman" pitchFamily="18" charset="0"/>
              </a:rPr>
              <a:t>.  Within 10 days after the receipt of a request, a governmental body must do one of the following:</a:t>
            </a:r>
          </a:p>
          <a:p>
            <a:pPr marL="339725" lvl="1" indent="0" algn="just">
              <a:lnSpc>
                <a:spcPct val="90000"/>
              </a:lnSpc>
              <a:defRPr/>
            </a:pPr>
            <a:r>
              <a:rPr lang="en-US" sz="2400" b="1" dirty="0" smtClean="0">
                <a:latin typeface="Times New Roman" pitchFamily="18" charset="0"/>
                <a:cs typeface="Times New Roman" pitchFamily="18" charset="0"/>
              </a:rPr>
              <a:t>Provide the requested information to the requestor</a:t>
            </a:r>
          </a:p>
          <a:p>
            <a:pPr marL="339725" lvl="1" indent="0" algn="just">
              <a:lnSpc>
                <a:spcPct val="90000"/>
              </a:lnSpc>
              <a:buNone/>
              <a:defRPr/>
            </a:pPr>
            <a:endParaRPr lang="en-US" sz="2400" b="1" dirty="0" smtClean="0">
              <a:latin typeface="Times New Roman" pitchFamily="18" charset="0"/>
              <a:cs typeface="Times New Roman" pitchFamily="18" charset="0"/>
            </a:endParaRPr>
          </a:p>
          <a:p>
            <a:pPr marL="339725" lvl="1" indent="0" algn="just">
              <a:lnSpc>
                <a:spcPct val="90000"/>
              </a:lnSpc>
              <a:defRPr/>
            </a:pPr>
            <a:r>
              <a:rPr lang="en-US" sz="2400" b="1" dirty="0" smtClean="0">
                <a:latin typeface="Times New Roman" pitchFamily="18" charset="0"/>
                <a:cs typeface="Times New Roman" pitchFamily="18" charset="0"/>
              </a:rPr>
              <a:t>Inform the requestor that the requested information is being gathered and will be available to him by a specific date.   </a:t>
            </a:r>
          </a:p>
          <a:p>
            <a:pPr marL="339725" lvl="2" indent="0" algn="just">
              <a:lnSpc>
                <a:spcPct val="90000"/>
              </a:lnSpc>
              <a:buClr>
                <a:schemeClr val="tx1"/>
              </a:buClr>
              <a:buNone/>
              <a:defRPr/>
            </a:pPr>
            <a:endParaRPr lang="en-US" b="1" dirty="0" smtClean="0">
              <a:latin typeface="Times New Roman" pitchFamily="18" charset="0"/>
              <a:cs typeface="Times New Roman" pitchFamily="18" charset="0"/>
            </a:endParaRPr>
          </a:p>
          <a:p>
            <a:pPr marL="339725" lvl="2" indent="0" algn="just">
              <a:lnSpc>
                <a:spcPct val="90000"/>
              </a:lnSpc>
              <a:buClr>
                <a:schemeClr val="tx1"/>
              </a:buClr>
              <a:defRPr/>
            </a:pPr>
            <a:r>
              <a:rPr lang="en-US" b="1" dirty="0" smtClean="0">
                <a:latin typeface="Times New Roman" pitchFamily="18" charset="0"/>
                <a:cs typeface="Times New Roman" pitchFamily="18" charset="0"/>
              </a:rPr>
              <a:t>Request an open records decision from the Attorney General and provide the requestor with a copy of the request to the Attorney General.  OGC prepares and submits.</a:t>
            </a:r>
          </a:p>
          <a:p>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Deadlines, cont’d </a:t>
            </a:r>
            <a:endParaRPr lang="en-US" dirty="0"/>
          </a:p>
        </p:txBody>
      </p:sp>
      <p:sp>
        <p:nvSpPr>
          <p:cNvPr id="3" name="Content Placeholder 2"/>
          <p:cNvSpPr>
            <a:spLocks noGrp="1"/>
          </p:cNvSpPr>
          <p:nvPr>
            <p:ph idx="1"/>
          </p:nvPr>
        </p:nvSpPr>
        <p:spPr/>
        <p:txBody>
          <a:bodyPr/>
          <a:lstStyle/>
          <a:p>
            <a:pPr marL="0" lvl="1" indent="0" algn="just" eaLnBrk="1" hangingPunct="1">
              <a:spcBef>
                <a:spcPts val="0"/>
              </a:spcBef>
              <a:buNone/>
            </a:pPr>
            <a:r>
              <a:rPr lang="en-US" dirty="0" smtClean="0">
                <a:latin typeface="Times New Roman" pitchFamily="18" charset="0"/>
                <a:cs typeface="Times New Roman" pitchFamily="18" charset="0"/>
              </a:rPr>
              <a:t>If the request to the Attorney General is not made by the 10 business day deadline, the information is presumed to be  subject to disclosure and must be released to the requestor unless there is a compelling reason to withhold the information. </a:t>
            </a:r>
          </a:p>
          <a:p>
            <a:pPr lvl="1" algn="just" eaLnBrk="1" hangingPunct="1">
              <a:spcBef>
                <a:spcPts val="0"/>
              </a:spcBef>
            </a:pPr>
            <a:endParaRPr lang="en-US" dirty="0" smtClean="0">
              <a:latin typeface="Times New Roman" pitchFamily="18" charset="0"/>
              <a:cs typeface="Times New Roman" pitchFamily="18" charset="0"/>
            </a:endParaRPr>
          </a:p>
          <a:p>
            <a:pPr marL="0" lvl="1" indent="0" algn="just" eaLnBrk="1" hangingPunct="1">
              <a:spcBef>
                <a:spcPts val="0"/>
              </a:spcBef>
              <a:buNone/>
            </a:pPr>
            <a:r>
              <a:rPr lang="en-US" dirty="0" smtClean="0">
                <a:latin typeface="Times New Roman" pitchFamily="18" charset="0"/>
                <a:cs typeface="Times New Roman" pitchFamily="18" charset="0"/>
              </a:rPr>
              <a:t>Generally, the only acceptable “compelling reason”  that the Attorney General will consider is that the information involves confidential information, and the privacy or proprietary interests of third parties.</a:t>
            </a:r>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More Deadlines</a:t>
            </a:r>
            <a:endParaRPr lang="en-US" dirty="0"/>
          </a:p>
        </p:txBody>
      </p:sp>
      <p:sp>
        <p:nvSpPr>
          <p:cNvPr id="3" name="Content Placeholder 2"/>
          <p:cNvSpPr>
            <a:spLocks noGrp="1"/>
          </p:cNvSpPr>
          <p:nvPr>
            <p:ph idx="1"/>
          </p:nvPr>
        </p:nvSpPr>
        <p:spPr/>
        <p:txBody>
          <a:bodyPr/>
          <a:lstStyle/>
          <a:p>
            <a:pPr algn="just" eaLnBrk="1" hangingPunct="1">
              <a:defRPr/>
            </a:pPr>
            <a:r>
              <a:rPr lang="en-US" sz="2800" b="1" dirty="0" smtClean="0">
                <a:latin typeface="Times New Roman" pitchFamily="18" charset="0"/>
                <a:cs typeface="Times New Roman" pitchFamily="18" charset="0"/>
              </a:rPr>
              <a:t>The 15-day deadline</a:t>
            </a:r>
            <a:r>
              <a:rPr lang="en-US" sz="2800" dirty="0" smtClean="0">
                <a:latin typeface="Times New Roman" pitchFamily="18" charset="0"/>
                <a:cs typeface="Times New Roman" pitchFamily="18" charset="0"/>
              </a:rPr>
              <a:t>.  Within 15 business days after the receipt of a request for which an AG decision has been requested, the governmental body must submit</a:t>
            </a:r>
          </a:p>
          <a:p>
            <a:pPr lvl="1" algn="just" eaLnBrk="1" hangingPunct="1">
              <a:spcBef>
                <a:spcPts val="0"/>
              </a:spcBef>
              <a:defRPr/>
            </a:pPr>
            <a:r>
              <a:rPr lang="en-US" sz="2400" dirty="0" smtClean="0">
                <a:latin typeface="Times New Roman" pitchFamily="18" charset="0"/>
                <a:cs typeface="Times New Roman" pitchFamily="18" charset="0"/>
              </a:rPr>
              <a:t>Written comments stating the reasons the information should be withheld</a:t>
            </a:r>
          </a:p>
          <a:p>
            <a:pPr lvl="1" algn="just" eaLnBrk="1" hangingPunct="1">
              <a:spcBef>
                <a:spcPts val="0"/>
              </a:spcBef>
              <a:defRPr/>
            </a:pPr>
            <a:r>
              <a:rPr lang="en-US" sz="2400" dirty="0" smtClean="0">
                <a:latin typeface="Times New Roman" pitchFamily="18" charset="0"/>
                <a:cs typeface="Times New Roman" pitchFamily="18" charset="0"/>
              </a:rPr>
              <a:t>A copy of the public information request</a:t>
            </a:r>
          </a:p>
          <a:p>
            <a:pPr lvl="1" algn="just" eaLnBrk="1" hangingPunct="1">
              <a:spcBef>
                <a:spcPts val="0"/>
              </a:spcBef>
              <a:defRPr/>
            </a:pPr>
            <a:r>
              <a:rPr lang="en-US" sz="2400" dirty="0" smtClean="0">
                <a:latin typeface="Times New Roman" pitchFamily="18" charset="0"/>
                <a:cs typeface="Times New Roman" pitchFamily="18" charset="0"/>
              </a:rPr>
              <a:t>Copies of the requested records, or representative samples if a voluminous amount of material has been requested. </a:t>
            </a:r>
          </a:p>
          <a:p>
            <a:pPr lvl="1" algn="just" eaLnBrk="1" hangingPunct="1">
              <a:spcBef>
                <a:spcPts val="0"/>
              </a:spcBef>
              <a:buNone/>
              <a:defRPr/>
            </a:pPr>
            <a:endParaRPr lang="en-US" sz="2400" dirty="0" smtClean="0">
              <a:latin typeface="Times New Roman" pitchFamily="18" charset="0"/>
              <a:cs typeface="Times New Roman" pitchFamily="18" charset="0"/>
            </a:endParaRPr>
          </a:p>
          <a:p>
            <a:pPr algn="just">
              <a:spcBef>
                <a:spcPts val="0"/>
              </a:spcBef>
              <a:defRPr/>
            </a:pPr>
            <a:r>
              <a:rPr lang="en-US" sz="2800" dirty="0" smtClean="0">
                <a:latin typeface="Times New Roman" charset="0"/>
                <a:ea typeface="Times New Roman" charset="0"/>
                <a:cs typeface="Times New Roman" charset="0"/>
              </a:rPr>
              <a:t>AG’s office provides decision, usually within 45 business days of receiving a request for a decision.</a:t>
            </a:r>
          </a:p>
          <a:p>
            <a:endParaRPr lang="en-US" dirty="0"/>
          </a:p>
        </p:txBody>
      </p:sp>
      <p:sp>
        <p:nvSpPr>
          <p:cNvPr id="4" name="Slide Number Placeholder 3"/>
          <p:cNvSpPr>
            <a:spLocks noGrp="1"/>
          </p:cNvSpPr>
          <p:nvPr>
            <p:ph type="sldNum" sz="quarter" idx="10"/>
          </p:nvPr>
        </p:nvSpPr>
        <p:spPr/>
        <p:txBody>
          <a:bodyPr/>
          <a:lstStyle/>
          <a:p>
            <a:pPr>
              <a:defRPr/>
            </a:pPr>
            <a:fld id="{639E97B8-4532-408E-A5F7-ACF05B64D361}"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SystemOffice22June2010">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14544</TotalTime>
  <Words>1514</Words>
  <Application>Microsoft Office PowerPoint</Application>
  <PresentationFormat>On-screen Show (4:3)</PresentationFormat>
  <Paragraphs>205</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Times New Roman</vt:lpstr>
      <vt:lpstr>Verdana</vt:lpstr>
      <vt:lpstr>Tahoma</vt:lpstr>
      <vt:lpstr>Wingdings</vt:lpstr>
      <vt:lpstr>SystemOffice22June2010</vt:lpstr>
      <vt:lpstr>Slide 1</vt:lpstr>
      <vt:lpstr> Agenda </vt:lpstr>
      <vt:lpstr>Slide 3</vt:lpstr>
      <vt:lpstr>Slide 4</vt:lpstr>
      <vt:lpstr>Slide 5</vt:lpstr>
      <vt:lpstr>Deadlines</vt:lpstr>
      <vt:lpstr>Slide 7</vt:lpstr>
      <vt:lpstr>Deadlines, cont’d </vt:lpstr>
      <vt:lpstr>More Deadlines</vt:lpstr>
      <vt:lpstr>Cost Estimates</vt:lpstr>
      <vt:lpstr>General Process Recommendations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 Key Strategies </vt:lpstr>
      <vt:lpstr> Contact information </vt:lpstr>
    </vt:vector>
  </TitlesOfParts>
  <Company>TAMUS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A&amp;M University System Powerpoint Template</dc:title>
  <dc:creator>System Communications</dc:creator>
  <cp:lastModifiedBy>jsmalley</cp:lastModifiedBy>
  <cp:revision>402</cp:revision>
  <dcterms:created xsi:type="dcterms:W3CDTF">2009-01-05T19:05:15Z</dcterms:created>
  <dcterms:modified xsi:type="dcterms:W3CDTF">2012-11-07T19:57:26Z</dcterms:modified>
</cp:coreProperties>
</file>