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49" r:id="rId1"/>
  </p:sldMasterIdLst>
  <p:notesMasterIdLst>
    <p:notesMasterId r:id="rId34"/>
  </p:notesMasterIdLst>
  <p:handoutMasterIdLst>
    <p:handoutMasterId r:id="rId35"/>
  </p:handoutMasterIdLst>
  <p:sldIdLst>
    <p:sldId id="576" r:id="rId2"/>
    <p:sldId id="578" r:id="rId3"/>
    <p:sldId id="579" r:id="rId4"/>
    <p:sldId id="580" r:id="rId5"/>
    <p:sldId id="581" r:id="rId6"/>
    <p:sldId id="582" r:id="rId7"/>
    <p:sldId id="608" r:id="rId8"/>
    <p:sldId id="583" r:id="rId9"/>
    <p:sldId id="584" r:id="rId10"/>
    <p:sldId id="585" r:id="rId11"/>
    <p:sldId id="586" r:id="rId12"/>
    <p:sldId id="587" r:id="rId13"/>
    <p:sldId id="588" r:id="rId14"/>
    <p:sldId id="589" r:id="rId15"/>
    <p:sldId id="591" r:id="rId16"/>
    <p:sldId id="592" r:id="rId17"/>
    <p:sldId id="593" r:id="rId18"/>
    <p:sldId id="606" r:id="rId19"/>
    <p:sldId id="594" r:id="rId20"/>
    <p:sldId id="595" r:id="rId21"/>
    <p:sldId id="596" r:id="rId22"/>
    <p:sldId id="597" r:id="rId23"/>
    <p:sldId id="598" r:id="rId24"/>
    <p:sldId id="599" r:id="rId25"/>
    <p:sldId id="600" r:id="rId26"/>
    <p:sldId id="601" r:id="rId27"/>
    <p:sldId id="602" r:id="rId28"/>
    <p:sldId id="604" r:id="rId29"/>
    <p:sldId id="605" r:id="rId30"/>
    <p:sldId id="609" r:id="rId31"/>
    <p:sldId id="607" r:id="rId32"/>
    <p:sldId id="603" r:id="rId33"/>
  </p:sldIdLst>
  <p:sldSz cx="9144000" cy="6858000" type="screen4x3"/>
  <p:notesSz cx="6950075" cy="9236075"/>
  <p:embeddedFontLst>
    <p:embeddedFont>
      <p:font typeface="Tahoma" pitchFamily="34" charset="0"/>
      <p:regular r:id="rId36"/>
      <p:bold r:id="rId37"/>
    </p:embeddedFont>
    <p:embeddedFont>
      <p:font typeface="Verdana" pitchFamily="34" charset="0"/>
      <p:regular r:id="rId38"/>
      <p:bold r:id="rId39"/>
      <p:italic r:id="rId40"/>
      <p:boldItalic r:id="rId41"/>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a:srgbClr val="C00000"/>
    <a:srgbClr val="4F6228"/>
    <a:srgbClr val="800000"/>
    <a:srgbClr val="86855D"/>
    <a:srgbClr val="9D8645"/>
    <a:srgbClr val="756433"/>
    <a:srgbClr val="D4CB94"/>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587" autoAdjust="0"/>
    <p:restoredTop sz="99499" autoAdjust="0"/>
  </p:normalViewPr>
  <p:slideViewPr>
    <p:cSldViewPr>
      <p:cViewPr varScale="1">
        <p:scale>
          <a:sx n="104" d="100"/>
          <a:sy n="104" d="100"/>
        </p:scale>
        <p:origin x="-6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font" Target="fonts/font5.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937000" y="0"/>
            <a:ext cx="3011488" cy="461963"/>
          </a:xfrm>
          <a:prstGeom prst="rect">
            <a:avLst/>
          </a:prstGeom>
        </p:spPr>
        <p:txBody>
          <a:bodyPr vert="horz" lIns="91440" tIns="45720" rIns="91440" bIns="45720" rtlCol="0"/>
          <a:lstStyle>
            <a:lvl1pPr algn="r">
              <a:defRPr sz="1200" smtClean="0"/>
            </a:lvl1pPr>
          </a:lstStyle>
          <a:p>
            <a:pPr>
              <a:defRPr/>
            </a:pPr>
            <a:fld id="{88F260BE-9823-417B-8BE5-B72E57CD2BB3}" type="datetimeFigureOut">
              <a:rPr lang="en-US"/>
              <a:pPr>
                <a:defRPr/>
              </a:pPr>
              <a:t>8/30/2012</a:t>
            </a:fld>
            <a:endParaRPr lang="en-US"/>
          </a:p>
        </p:txBody>
      </p:sp>
      <p:sp>
        <p:nvSpPr>
          <p:cNvPr id="4" name="Footer Placeholder 3"/>
          <p:cNvSpPr>
            <a:spLocks noGrp="1"/>
          </p:cNvSpPr>
          <p:nvPr>
            <p:ph type="ftr" sz="quarter" idx="2"/>
          </p:nvPr>
        </p:nvSpPr>
        <p:spPr>
          <a:xfrm>
            <a:off x="0" y="8772525"/>
            <a:ext cx="3011488" cy="461963"/>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1440" tIns="45720" rIns="91440" bIns="45720" rtlCol="0" anchor="b"/>
          <a:lstStyle>
            <a:lvl1pPr algn="r">
              <a:defRPr sz="1200" smtClean="0"/>
            </a:lvl1pPr>
          </a:lstStyle>
          <a:p>
            <a:pPr>
              <a:defRPr/>
            </a:pPr>
            <a:fld id="{088C2BDD-B52A-4D78-86D8-42DD984EFE5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114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3075" name="Rectangle 3"/>
          <p:cNvSpPr>
            <a:spLocks noGrp="1" noChangeArrowheads="1"/>
          </p:cNvSpPr>
          <p:nvPr>
            <p:ph type="dt" idx="1"/>
          </p:nvPr>
        </p:nvSpPr>
        <p:spPr bwMode="auto">
          <a:xfrm>
            <a:off x="3937000" y="0"/>
            <a:ext cx="30114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65225" y="692150"/>
            <a:ext cx="4619625" cy="346392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95325" y="4387850"/>
            <a:ext cx="5559425" cy="4156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772525"/>
            <a:ext cx="30114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937000" y="8772525"/>
            <a:ext cx="30114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8BAFC263-010B-44AA-99B1-1B567F28C1F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77D46FE-6DCD-4A38-8142-56D3A6895A5E}" type="slidenum">
              <a:rPr lang="en-US" smtClean="0">
                <a:solidFill>
                  <a:srgbClr val="000000"/>
                </a:solidFill>
              </a:rPr>
              <a:pPr/>
              <a:t>1</a:t>
            </a:fld>
            <a:endParaRPr lang="en-US" smtClean="0">
              <a:solidFill>
                <a:srgbClr val="000000"/>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Line 31"/>
          <p:cNvSpPr>
            <a:spLocks noChangeShapeType="1"/>
          </p:cNvSpPr>
          <p:nvPr userDrawn="1"/>
        </p:nvSpPr>
        <p:spPr bwMode="auto">
          <a:xfrm>
            <a:off x="0" y="5562600"/>
            <a:ext cx="9144000" cy="0"/>
          </a:xfrm>
          <a:prstGeom prst="line">
            <a:avLst/>
          </a:prstGeom>
          <a:noFill/>
          <a:ln w="9525">
            <a:solidFill>
              <a:srgbClr val="B2B2B2"/>
            </a:solidFill>
            <a:round/>
            <a:headEnd/>
            <a:tailEnd/>
          </a:ln>
          <a:effectLst/>
        </p:spPr>
        <p:txBody>
          <a:bodyPr/>
          <a:lstStyle/>
          <a:p>
            <a:pPr>
              <a:defRPr/>
            </a:pPr>
            <a:endParaRPr lang="en-US"/>
          </a:p>
        </p:txBody>
      </p:sp>
      <p:pic>
        <p:nvPicPr>
          <p:cNvPr id="3" name="Picture 15" descr="top-bar.tif"/>
          <p:cNvPicPr>
            <a:picLocks noChangeAspect="1"/>
          </p:cNvPicPr>
          <p:nvPr userDrawn="1"/>
        </p:nvPicPr>
        <p:blipFill>
          <a:blip r:embed="rId2" cstate="print"/>
          <a:srcRect/>
          <a:stretch>
            <a:fillRect/>
          </a:stretch>
        </p:blipFill>
        <p:spPr bwMode="auto">
          <a:xfrm>
            <a:off x="0" y="0"/>
            <a:ext cx="9144000" cy="1106488"/>
          </a:xfrm>
          <a:prstGeom prst="rect">
            <a:avLst/>
          </a:prstGeom>
          <a:noFill/>
          <a:ln w="9525">
            <a:noFill/>
            <a:miter lim="800000"/>
            <a:headEnd/>
            <a:tailEnd/>
          </a:ln>
        </p:spPr>
      </p:pic>
      <p:pic>
        <p:nvPicPr>
          <p:cNvPr id="4" name="Picture 16" descr="bottom-bar.tif"/>
          <p:cNvPicPr>
            <a:picLocks noChangeAspect="1"/>
          </p:cNvPicPr>
          <p:nvPr userDrawn="1"/>
        </p:nvPicPr>
        <p:blipFill>
          <a:blip r:embed="rId3" cstate="print"/>
          <a:srcRect/>
          <a:stretch>
            <a:fillRect/>
          </a:stretch>
        </p:blipFill>
        <p:spPr bwMode="auto">
          <a:xfrm>
            <a:off x="0" y="5562600"/>
            <a:ext cx="9144000" cy="1295400"/>
          </a:xfrm>
          <a:prstGeom prst="rect">
            <a:avLst/>
          </a:prstGeom>
          <a:noFill/>
          <a:ln w="9525">
            <a:noFill/>
            <a:miter lim="800000"/>
            <a:headEnd/>
            <a:tailEnd/>
          </a:ln>
        </p:spPr>
      </p:pic>
      <p:sp>
        <p:nvSpPr>
          <p:cNvPr id="5" name="Rectangle 25" descr="20%"/>
          <p:cNvSpPr>
            <a:spLocks noChangeArrowheads="1"/>
          </p:cNvSpPr>
          <p:nvPr userDrawn="1"/>
        </p:nvSpPr>
        <p:spPr bwMode="auto">
          <a:xfrm>
            <a:off x="0" y="1066800"/>
            <a:ext cx="9144000" cy="4572000"/>
          </a:xfrm>
          <a:prstGeom prst="rect">
            <a:avLst/>
          </a:prstGeom>
          <a:pattFill prst="pct20">
            <a:fgClr>
              <a:srgbClr val="B2B2B2"/>
            </a:fgClr>
            <a:bgClr>
              <a:schemeClr val="bg1"/>
            </a:bgClr>
          </a:pattFill>
          <a:ln w="12700">
            <a:solidFill>
              <a:schemeClr val="bg2"/>
            </a:solidFill>
            <a:miter lim="800000"/>
            <a:headEnd/>
            <a:tailEnd/>
          </a:ln>
          <a:effectLst/>
        </p:spPr>
        <p:txBody>
          <a:bodyPr wrap="none" anchor="ctr"/>
          <a:lstStyle/>
          <a:p>
            <a:pPr>
              <a:defRPr/>
            </a:pPr>
            <a:endParaRPr lang="en-US" dirty="0"/>
          </a:p>
        </p:txBody>
      </p:sp>
      <p:sp>
        <p:nvSpPr>
          <p:cNvPr id="6" name="Rectangle 9"/>
          <p:cNvSpPr>
            <a:spLocks noGrp="1" noChangeArrowheads="1"/>
          </p:cNvSpPr>
          <p:nvPr>
            <p:ph type="dt" sz="half" idx="10"/>
          </p:nvPr>
        </p:nvSpPr>
        <p:spPr>
          <a:xfrm>
            <a:off x="228600" y="4572000"/>
            <a:ext cx="2133600" cy="476250"/>
          </a:xfrm>
        </p:spPr>
        <p:txBody>
          <a:bodyPr/>
          <a:lstStyle>
            <a:lvl1pPr>
              <a:defRPr dirty="0"/>
            </a:lvl1pPr>
          </a:lstStyle>
          <a:p>
            <a:pPr>
              <a:defRPr/>
            </a:pPr>
            <a:endParaRPr lang="en-US"/>
          </a:p>
        </p:txBody>
      </p:sp>
      <p:sp>
        <p:nvSpPr>
          <p:cNvPr id="7" name="Rectangle 10"/>
          <p:cNvSpPr>
            <a:spLocks noGrp="1" noChangeArrowheads="1"/>
          </p:cNvSpPr>
          <p:nvPr>
            <p:ph type="ftr" sz="quarter" idx="11"/>
          </p:nvPr>
        </p:nvSpPr>
        <p:spPr>
          <a:xfrm>
            <a:off x="2667000" y="4572000"/>
            <a:ext cx="2895600" cy="476250"/>
          </a:xfrm>
        </p:spPr>
        <p:txBody>
          <a:bodyPr/>
          <a:lstStyle>
            <a:lvl1pPr>
              <a:defRPr dirty="0"/>
            </a:lvl1pPr>
          </a:lstStyle>
          <a:p>
            <a:pPr>
              <a:defRPr/>
            </a:pPr>
            <a:endParaRPr lang="en-US"/>
          </a:p>
        </p:txBody>
      </p:sp>
      <p:sp>
        <p:nvSpPr>
          <p:cNvPr id="8" name="Rectangle 11"/>
          <p:cNvSpPr>
            <a:spLocks noGrp="1" noChangeArrowheads="1"/>
          </p:cNvSpPr>
          <p:nvPr>
            <p:ph type="sldNum" sz="quarter" idx="12"/>
          </p:nvPr>
        </p:nvSpPr>
        <p:spPr>
          <a:xfrm>
            <a:off x="6248400" y="4572000"/>
            <a:ext cx="2133600" cy="476250"/>
          </a:xfrm>
        </p:spPr>
        <p:txBody>
          <a:bodyPr/>
          <a:lstStyle>
            <a:lvl1pPr>
              <a:defRPr/>
            </a:lvl1pPr>
          </a:lstStyle>
          <a:p>
            <a:pPr>
              <a:defRPr/>
            </a:pPr>
            <a:fld id="{CCC98F38-9BB4-4470-B83D-B61F547642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9"/>
          <p:cNvSpPr>
            <a:spLocks noGrp="1" noChangeArrowheads="1"/>
          </p:cNvSpPr>
          <p:nvPr>
            <p:ph type="sldNum" sz="quarter" idx="10"/>
          </p:nvPr>
        </p:nvSpPr>
        <p:spPr>
          <a:xfrm>
            <a:off x="7010400" y="6477000"/>
            <a:ext cx="2133600" cy="476250"/>
          </a:xfrm>
        </p:spPr>
        <p:txBody>
          <a:bodyPr/>
          <a:lstStyle>
            <a:lvl1pPr>
              <a:defRPr/>
            </a:lvl1pPr>
          </a:lstStyle>
          <a:p>
            <a:pPr>
              <a:defRPr/>
            </a:pPr>
            <a:fld id="{D1041A9C-B8E8-452E-BF16-4E4FF03DCA40}"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2CEA334A-9003-4E37-9B9E-6F549730205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8382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95400"/>
            <a:ext cx="5111750" cy="4830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295400"/>
            <a:ext cx="3008313" cy="4830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34B1822C-0CED-417B-9CD7-4F97614E79C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2999"/>
            <a:ext cx="5486400"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837039EE-170F-4878-8296-34CD2573CF2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3" descr="top-bar.tif"/>
          <p:cNvPicPr>
            <a:picLocks noChangeAspect="1"/>
          </p:cNvPicPr>
          <p:nvPr userDrawn="1"/>
        </p:nvPicPr>
        <p:blipFill>
          <a:blip r:embed="rId7" cstate="print"/>
          <a:srcRect/>
          <a:stretch>
            <a:fillRect/>
          </a:stretch>
        </p:blipFill>
        <p:spPr bwMode="auto">
          <a:xfrm>
            <a:off x="0" y="0"/>
            <a:ext cx="9144000" cy="1401763"/>
          </a:xfrm>
          <a:prstGeom prst="rect">
            <a:avLst/>
          </a:prstGeom>
          <a:noFill/>
          <a:ln w="9525">
            <a:noFill/>
            <a:miter lim="800000"/>
            <a:headEnd/>
            <a:tailEnd/>
          </a:ln>
        </p:spPr>
      </p:pic>
      <p:sp>
        <p:nvSpPr>
          <p:cNvPr id="15" name="Rectangle 25" descr="20%"/>
          <p:cNvSpPr>
            <a:spLocks noChangeArrowheads="1"/>
          </p:cNvSpPr>
          <p:nvPr userDrawn="1"/>
        </p:nvSpPr>
        <p:spPr bwMode="auto">
          <a:xfrm>
            <a:off x="0" y="1295400"/>
            <a:ext cx="9144000" cy="5562600"/>
          </a:xfrm>
          <a:prstGeom prst="rect">
            <a:avLst/>
          </a:prstGeom>
          <a:pattFill prst="pct20">
            <a:fgClr>
              <a:srgbClr val="B2B2B2"/>
            </a:fgClr>
            <a:bgClr>
              <a:schemeClr val="bg1"/>
            </a:bgClr>
          </a:pattFill>
          <a:ln w="12700">
            <a:solidFill>
              <a:schemeClr val="bg2"/>
            </a:solidFill>
            <a:miter lim="800000"/>
            <a:headEnd/>
            <a:tailEnd/>
          </a:ln>
          <a:effectLst/>
        </p:spPr>
        <p:txBody>
          <a:bodyPr wrap="none" anchor="ctr"/>
          <a:lstStyle/>
          <a:p>
            <a:pPr>
              <a:defRPr/>
            </a:pPr>
            <a:endParaRPr lang="en-US" dirty="0"/>
          </a:p>
        </p:txBody>
      </p:sp>
      <p:sp>
        <p:nvSpPr>
          <p:cNvPr id="1028" name="Rectangle 5"/>
          <p:cNvSpPr>
            <a:spLocks noGrp="1" noChangeArrowheads="1"/>
          </p:cNvSpPr>
          <p:nvPr>
            <p:ph type="title"/>
          </p:nvPr>
        </p:nvSpPr>
        <p:spPr bwMode="auto">
          <a:xfrm>
            <a:off x="457200" y="-762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6"/>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5" name="Rectangle 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atin typeface="Arial" charset="0"/>
                <a:cs typeface="Arial" charset="0"/>
              </a:defRPr>
            </a:lvl1pPr>
          </a:lstStyle>
          <a:p>
            <a:pPr>
              <a:defRPr/>
            </a:pPr>
            <a:endParaRPr lang="en-US"/>
          </a:p>
        </p:txBody>
      </p:sp>
      <p:sp>
        <p:nvSpPr>
          <p:cNvPr id="7176" name="Rectangle 8"/>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latin typeface="Arial" charset="0"/>
                <a:cs typeface="Arial" charset="0"/>
              </a:defRPr>
            </a:lvl1pPr>
          </a:lstStyle>
          <a:p>
            <a:pPr>
              <a:defRPr/>
            </a:pPr>
            <a:endParaRPr lang="en-US"/>
          </a:p>
        </p:txBody>
      </p:sp>
      <p:sp>
        <p:nvSpPr>
          <p:cNvPr id="7177" name="Rectangle 9"/>
          <p:cNvSpPr>
            <a:spLocks noGrp="1" noChangeArrowheads="1"/>
          </p:cNvSpPr>
          <p:nvPr>
            <p:ph type="sldNum" sz="quarter" idx="4"/>
          </p:nvPr>
        </p:nvSpPr>
        <p:spPr bwMode="auto">
          <a:xfrm>
            <a:off x="70104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97BA1EC3-CA0C-44E6-99E2-03DBA98561EE}" type="slidenum">
              <a:rPr lang="en-US"/>
              <a:pPr>
                <a:defRPr/>
              </a:pPr>
              <a:t>‹#›</a:t>
            </a:fld>
            <a:endParaRPr lang="en-US" dirty="0"/>
          </a:p>
        </p:txBody>
      </p:sp>
      <p:sp>
        <p:nvSpPr>
          <p:cNvPr id="7179" name="Line 11"/>
          <p:cNvSpPr>
            <a:spLocks noChangeShapeType="1"/>
          </p:cNvSpPr>
          <p:nvPr/>
        </p:nvSpPr>
        <p:spPr bwMode="auto">
          <a:xfrm>
            <a:off x="1066800" y="6324600"/>
            <a:ext cx="6705600" cy="0"/>
          </a:xfrm>
          <a:prstGeom prst="line">
            <a:avLst/>
          </a:prstGeom>
          <a:noFill/>
          <a:ln w="28575">
            <a:solidFill>
              <a:srgbClr val="3E0000"/>
            </a:solidFill>
            <a:round/>
            <a:headEnd/>
            <a:tailEnd/>
          </a:ln>
          <a:effectLst/>
        </p:spPr>
        <p:txBody>
          <a:bodyPr/>
          <a:lstStyle/>
          <a:p>
            <a:pPr>
              <a:defRPr/>
            </a:pPr>
            <a:endParaRPr lang="en-US"/>
          </a:p>
        </p:txBody>
      </p:sp>
      <p:pic>
        <p:nvPicPr>
          <p:cNvPr id="1034" name="Picture 14" descr="Name and Title"/>
          <p:cNvPicPr>
            <a:picLocks noChangeAspect="1" noChangeArrowheads="1"/>
          </p:cNvPicPr>
          <p:nvPr userDrawn="1"/>
        </p:nvPicPr>
        <p:blipFill>
          <a:blip r:embed="rId8" cstate="print">
            <a:clrChange>
              <a:clrFrom>
                <a:srgbClr val="FFFFFF"/>
              </a:clrFrom>
              <a:clrTo>
                <a:srgbClr val="FFFFFF">
                  <a:alpha val="0"/>
                </a:srgbClr>
              </a:clrTo>
            </a:clrChange>
          </a:blip>
          <a:srcRect t="44980"/>
          <a:stretch>
            <a:fillRect/>
          </a:stretch>
        </p:blipFill>
        <p:spPr bwMode="auto">
          <a:xfrm>
            <a:off x="5181600" y="6354763"/>
            <a:ext cx="2590800" cy="503237"/>
          </a:xfrm>
          <a:prstGeom prst="rect">
            <a:avLst/>
          </a:prstGeom>
          <a:noFill/>
          <a:ln w="9525">
            <a:noFill/>
            <a:miter lim="800000"/>
            <a:headEnd/>
            <a:tailEnd/>
          </a:ln>
        </p:spPr>
      </p:pic>
      <p:pic>
        <p:nvPicPr>
          <p:cNvPr id="1035" name="Picture 12" descr="TAMUS maroon seal.png"/>
          <p:cNvPicPr>
            <a:picLocks noChangeAspect="1"/>
          </p:cNvPicPr>
          <p:nvPr userDrawn="1"/>
        </p:nvPicPr>
        <p:blipFill>
          <a:blip r:embed="rId9" cstate="print"/>
          <a:srcRect/>
          <a:stretch>
            <a:fillRect/>
          </a:stretch>
        </p:blipFill>
        <p:spPr bwMode="auto">
          <a:xfrm>
            <a:off x="7812088" y="5834063"/>
            <a:ext cx="950912" cy="9461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25" r:id="rId1"/>
    <p:sldLayoutId id="2147484026" r:id="rId2"/>
    <p:sldLayoutId id="2147484022" r:id="rId3"/>
    <p:sldLayoutId id="2147484023" r:id="rId4"/>
    <p:sldLayoutId id="2147484024" r:id="rId5"/>
  </p:sldLayoutIdLst>
  <p:hf hdr="0" ftr="0" dt="0"/>
  <p:txStyles>
    <p:titleStyle>
      <a:lvl1pPr algn="ctr" rtl="0" eaLnBrk="0" fontAlgn="base" hangingPunct="0">
        <a:spcBef>
          <a:spcPct val="0"/>
        </a:spcBef>
        <a:spcAft>
          <a:spcPct val="0"/>
        </a:spcAft>
        <a:defRPr sz="3600">
          <a:solidFill>
            <a:schemeClr val="bg1"/>
          </a:solidFill>
          <a:latin typeface="+mj-lt"/>
          <a:ea typeface="+mj-ea"/>
          <a:cs typeface="+mj-cs"/>
        </a:defRPr>
      </a:lvl1pPr>
      <a:lvl2pPr algn="ctr" rtl="0" eaLnBrk="0" fontAlgn="base" hangingPunct="0">
        <a:spcBef>
          <a:spcPct val="0"/>
        </a:spcBef>
        <a:spcAft>
          <a:spcPct val="0"/>
        </a:spcAft>
        <a:defRPr sz="3600">
          <a:solidFill>
            <a:schemeClr val="bg1"/>
          </a:solidFill>
          <a:latin typeface="Tahoma" pitchFamily="34" charset="0"/>
          <a:cs typeface="Arial" charset="0"/>
        </a:defRPr>
      </a:lvl2pPr>
      <a:lvl3pPr algn="ctr" rtl="0" eaLnBrk="0" fontAlgn="base" hangingPunct="0">
        <a:spcBef>
          <a:spcPct val="0"/>
        </a:spcBef>
        <a:spcAft>
          <a:spcPct val="0"/>
        </a:spcAft>
        <a:defRPr sz="3600">
          <a:solidFill>
            <a:schemeClr val="bg1"/>
          </a:solidFill>
          <a:latin typeface="Tahoma" pitchFamily="34" charset="0"/>
          <a:cs typeface="Arial" charset="0"/>
        </a:defRPr>
      </a:lvl3pPr>
      <a:lvl4pPr algn="ctr" rtl="0" eaLnBrk="0" fontAlgn="base" hangingPunct="0">
        <a:spcBef>
          <a:spcPct val="0"/>
        </a:spcBef>
        <a:spcAft>
          <a:spcPct val="0"/>
        </a:spcAft>
        <a:defRPr sz="3600">
          <a:solidFill>
            <a:schemeClr val="bg1"/>
          </a:solidFill>
          <a:latin typeface="Tahoma" pitchFamily="34" charset="0"/>
          <a:cs typeface="Arial" charset="0"/>
        </a:defRPr>
      </a:lvl4pPr>
      <a:lvl5pPr algn="ctr" rtl="0" eaLnBrk="0" fontAlgn="base" hangingPunct="0">
        <a:spcBef>
          <a:spcPct val="0"/>
        </a:spcBef>
        <a:spcAft>
          <a:spcPct val="0"/>
        </a:spcAft>
        <a:defRPr sz="3600">
          <a:solidFill>
            <a:schemeClr val="bg1"/>
          </a:solidFill>
          <a:latin typeface="Tahoma" pitchFamily="34" charset="0"/>
          <a:cs typeface="Arial" charset="0"/>
        </a:defRPr>
      </a:lvl5pPr>
      <a:lvl6pPr marL="457200" algn="ctr" rtl="0" eaLnBrk="1" fontAlgn="base" hangingPunct="1">
        <a:spcBef>
          <a:spcPct val="0"/>
        </a:spcBef>
        <a:spcAft>
          <a:spcPct val="0"/>
        </a:spcAft>
        <a:defRPr sz="3600">
          <a:solidFill>
            <a:schemeClr val="bg1"/>
          </a:solidFill>
          <a:latin typeface="Tahoma" pitchFamily="34" charset="0"/>
          <a:cs typeface="Arial" charset="0"/>
        </a:defRPr>
      </a:lvl6pPr>
      <a:lvl7pPr marL="914400" algn="ctr" rtl="0" eaLnBrk="1" fontAlgn="base" hangingPunct="1">
        <a:spcBef>
          <a:spcPct val="0"/>
        </a:spcBef>
        <a:spcAft>
          <a:spcPct val="0"/>
        </a:spcAft>
        <a:defRPr sz="3600">
          <a:solidFill>
            <a:schemeClr val="bg1"/>
          </a:solidFill>
          <a:latin typeface="Tahoma" pitchFamily="34" charset="0"/>
          <a:cs typeface="Arial" charset="0"/>
        </a:defRPr>
      </a:lvl7pPr>
      <a:lvl8pPr marL="1371600" algn="ctr" rtl="0" eaLnBrk="1" fontAlgn="base" hangingPunct="1">
        <a:spcBef>
          <a:spcPct val="0"/>
        </a:spcBef>
        <a:spcAft>
          <a:spcPct val="0"/>
        </a:spcAft>
        <a:defRPr sz="3600">
          <a:solidFill>
            <a:schemeClr val="bg1"/>
          </a:solidFill>
          <a:latin typeface="Tahoma" pitchFamily="34" charset="0"/>
          <a:cs typeface="Arial" charset="0"/>
        </a:defRPr>
      </a:lvl8pPr>
      <a:lvl9pPr marL="1828800" algn="ctr" rtl="0" eaLnBrk="1" fontAlgn="base" hangingPunct="1">
        <a:spcBef>
          <a:spcPct val="0"/>
        </a:spcBef>
        <a:spcAft>
          <a:spcPct val="0"/>
        </a:spcAft>
        <a:defRPr sz="3600">
          <a:solidFill>
            <a:schemeClr val="bg1"/>
          </a:solidFill>
          <a:latin typeface="Tahoma"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doc/Template-to-Rank-Risks.doc"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doc/Risk-Matrix-Sample-Template.docx"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policies.tamus.edu/16-01.pdf" TargetMode="External"/><Relationship Id="rId2" Type="http://schemas.openxmlformats.org/officeDocument/2006/relationships/hyperlink" Target="http://policies.tamus.edu/03-01.pdf" TargetMode="External"/><Relationship Id="rId1" Type="http://schemas.openxmlformats.org/officeDocument/2006/relationships/slideLayout" Target="../slideLayouts/slideLayout2.xml"/><Relationship Id="rId4" Type="http://schemas.openxmlformats.org/officeDocument/2006/relationships/hyperlink" Target="http://policies.tamus.edu/16-01-01.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09800" y="3200400"/>
            <a:ext cx="5029200" cy="912813"/>
          </a:xfrm>
          <a:prstGeom prst="rect">
            <a:avLst/>
          </a:prstGeom>
        </p:spPr>
        <p:txBody>
          <a:bodyPr>
            <a:spAutoFit/>
          </a:bodyPr>
          <a:lstStyle/>
          <a:p>
            <a:pPr marL="0" lvl="2" algn="ctr">
              <a:lnSpc>
                <a:spcPct val="150000"/>
              </a:lnSpc>
              <a:spcBef>
                <a:spcPts val="600"/>
              </a:spcBef>
              <a:defRPr/>
            </a:pPr>
            <a:r>
              <a:rPr lang="en-US" dirty="0">
                <a:solidFill>
                  <a:schemeClr val="tx1">
                    <a:lumMod val="75000"/>
                    <a:lumOff val="25000"/>
                  </a:schemeClr>
                </a:solidFill>
              </a:rPr>
              <a:t>To be used as a reference by Members when developing respective ERM Program</a:t>
            </a:r>
            <a:endParaRPr lang="en-US" sz="2000" dirty="0">
              <a:solidFill>
                <a:schemeClr val="tx1">
                  <a:lumMod val="75000"/>
                  <a:lumOff val="25000"/>
                </a:schemeClr>
              </a:solidFill>
            </a:endParaRPr>
          </a:p>
        </p:txBody>
      </p:sp>
      <p:sp>
        <p:nvSpPr>
          <p:cNvPr id="9227" name="Text Box 11"/>
          <p:cNvSpPr txBox="1">
            <a:spLocks noChangeArrowheads="1"/>
          </p:cNvSpPr>
          <p:nvPr/>
        </p:nvSpPr>
        <p:spPr bwMode="auto">
          <a:xfrm>
            <a:off x="1143000" y="1847850"/>
            <a:ext cx="7162800" cy="1323975"/>
          </a:xfrm>
          <a:prstGeom prst="rect">
            <a:avLst/>
          </a:prstGeom>
          <a:noFill/>
          <a:ln w="9525">
            <a:noFill/>
            <a:miter lim="800000"/>
            <a:headEnd/>
            <a:tailEnd/>
          </a:ln>
          <a:effectLst/>
        </p:spPr>
        <p:txBody>
          <a:bodyPr>
            <a:spAutoFit/>
          </a:bodyPr>
          <a:lstStyle/>
          <a:p>
            <a:pPr algn="ctr">
              <a:spcBef>
                <a:spcPct val="50000"/>
              </a:spcBef>
              <a:defRPr/>
            </a:pPr>
            <a:r>
              <a:rPr lang="en-US" sz="2400" dirty="0">
                <a:latin typeface="Verdana" pitchFamily="34" charset="0"/>
                <a:ea typeface="Verdana" pitchFamily="34" charset="0"/>
                <a:cs typeface="Verdana" pitchFamily="34" charset="0"/>
              </a:rPr>
              <a:t>The Texas A&amp;M University System Enterprise Risk Management Reference</a:t>
            </a:r>
            <a:r>
              <a:rPr lang="en-US" sz="2400" dirty="0"/>
              <a:t/>
            </a:r>
            <a:br>
              <a:rPr lang="en-US" sz="2400" dirty="0"/>
            </a:br>
            <a:endParaRPr lang="en-US" sz="3200" b="1" dirty="0">
              <a:solidFill>
                <a:srgbClr val="808080">
                  <a:lumMod val="50000"/>
                </a:srgbClr>
              </a:solidFill>
              <a:effectLst>
                <a:outerShdw blurRad="38100" dist="38100" dir="2700000" algn="tl">
                  <a:srgbClr val="C0C0C0"/>
                </a:outerShdw>
              </a:effectLst>
              <a:latin typeface="Verdana" pitchFamily="34" charset="0"/>
            </a:endParaRPr>
          </a:p>
        </p:txBody>
      </p:sp>
      <p:cxnSp>
        <p:nvCxnSpPr>
          <p:cNvPr id="18" name="Straight Connector 17"/>
          <p:cNvCxnSpPr/>
          <p:nvPr/>
        </p:nvCxnSpPr>
        <p:spPr>
          <a:xfrm>
            <a:off x="1358900" y="2667000"/>
            <a:ext cx="67056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101" name="TextBox 10"/>
          <p:cNvSpPr txBox="1">
            <a:spLocks noChangeArrowheads="1"/>
          </p:cNvSpPr>
          <p:nvPr/>
        </p:nvSpPr>
        <p:spPr bwMode="auto">
          <a:xfrm>
            <a:off x="228600" y="5875338"/>
            <a:ext cx="8382000" cy="646112"/>
          </a:xfrm>
          <a:prstGeom prst="rect">
            <a:avLst/>
          </a:prstGeom>
          <a:noFill/>
          <a:ln w="9525">
            <a:noFill/>
            <a:miter lim="800000"/>
            <a:headEnd/>
            <a:tailEnd/>
          </a:ln>
        </p:spPr>
        <p:txBody>
          <a:bodyPr>
            <a:spAutoFit/>
          </a:bodyPr>
          <a:lstStyle/>
          <a:p>
            <a:pPr algn="ctr"/>
            <a:r>
              <a:rPr lang="en-US" sz="1200">
                <a:solidFill>
                  <a:srgbClr val="FFFFFF"/>
                </a:solidFill>
              </a:rPr>
              <a:t>Developed by System Risk Management</a:t>
            </a:r>
          </a:p>
          <a:p>
            <a:pPr algn="ctr"/>
            <a:r>
              <a:rPr lang="en-US" sz="1200">
                <a:solidFill>
                  <a:srgbClr val="FFFFFF"/>
                </a:solidFill>
              </a:rPr>
              <a:t>Contact: Henry D. Judah, CPCU CLU ChFC or Risk Management Coordinator Charles Longoria</a:t>
            </a:r>
          </a:p>
          <a:p>
            <a:pPr algn="ctr"/>
            <a:r>
              <a:rPr lang="en-US" sz="1200">
                <a:solidFill>
                  <a:srgbClr val="FFFFFF"/>
                </a:solidFill>
              </a:rPr>
              <a:t>August 29, 2012</a:t>
            </a:r>
          </a:p>
        </p:txBody>
      </p:sp>
      <p:pic>
        <p:nvPicPr>
          <p:cNvPr id="4102" name="Picture 19" descr="TAMUS maroon seal.png"/>
          <p:cNvPicPr>
            <a:picLocks noChangeAspect="1"/>
          </p:cNvPicPr>
          <p:nvPr/>
        </p:nvPicPr>
        <p:blipFill>
          <a:blip r:embed="rId3" cstate="print"/>
          <a:srcRect/>
          <a:stretch>
            <a:fillRect/>
          </a:stretch>
        </p:blipFill>
        <p:spPr bwMode="auto">
          <a:xfrm>
            <a:off x="7772400" y="4040188"/>
            <a:ext cx="1103313" cy="1096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Risk Management Assessment Cycle</a:t>
            </a:r>
          </a:p>
        </p:txBody>
      </p:sp>
      <p:sp>
        <p:nvSpPr>
          <p:cNvPr id="12291" name="Content Placeholder 2"/>
          <p:cNvSpPr>
            <a:spLocks noGrp="1"/>
          </p:cNvSpPr>
          <p:nvPr>
            <p:ph idx="1"/>
          </p:nvPr>
        </p:nvSpPr>
        <p:spPr/>
        <p:txBody>
          <a:bodyPr/>
          <a:lstStyle/>
          <a:p>
            <a:r>
              <a:rPr lang="en-US" sz="2000" dirty="0" smtClean="0"/>
              <a:t>Review Strategic Objectives</a:t>
            </a:r>
          </a:p>
          <a:p>
            <a:pPr>
              <a:buFontTx/>
              <a:buNone/>
            </a:pPr>
            <a:endParaRPr lang="en-US" sz="2000" dirty="0" smtClean="0"/>
          </a:p>
          <a:p>
            <a:r>
              <a:rPr lang="en-US" sz="2000" dirty="0" smtClean="0"/>
              <a:t>Perform Risk Assessment</a:t>
            </a:r>
          </a:p>
          <a:p>
            <a:pPr>
              <a:buFontTx/>
              <a:buNone/>
            </a:pPr>
            <a:endParaRPr lang="en-US" sz="2000" dirty="0" smtClean="0"/>
          </a:p>
          <a:p>
            <a:r>
              <a:rPr lang="en-US" sz="2000" dirty="0" smtClean="0"/>
              <a:t>Evaluate Risk</a:t>
            </a:r>
          </a:p>
          <a:p>
            <a:endParaRPr lang="en-US" sz="2000" dirty="0" smtClean="0"/>
          </a:p>
          <a:p>
            <a:r>
              <a:rPr lang="en-US" sz="2000" dirty="0" smtClean="0"/>
              <a:t>Treat Risk</a:t>
            </a:r>
          </a:p>
          <a:p>
            <a:endParaRPr lang="en-US" sz="2000" dirty="0" smtClean="0"/>
          </a:p>
          <a:p>
            <a:r>
              <a:rPr lang="en-US" sz="2000" dirty="0" smtClean="0"/>
              <a:t>Monitor Risk Mitigation Process</a:t>
            </a:r>
          </a:p>
          <a:p>
            <a:pPr>
              <a:buFontTx/>
              <a:buNone/>
            </a:pPr>
            <a:endParaRPr lang="en-US" dirty="0" smtClean="0"/>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Review Strategic Objectives</a:t>
            </a:r>
          </a:p>
        </p:txBody>
      </p:sp>
      <p:sp>
        <p:nvSpPr>
          <p:cNvPr id="3" name="Content Placeholder 2"/>
          <p:cNvSpPr>
            <a:spLocks noGrp="1"/>
          </p:cNvSpPr>
          <p:nvPr>
            <p:ph idx="1"/>
          </p:nvPr>
        </p:nvSpPr>
        <p:spPr/>
        <p:txBody>
          <a:bodyPr>
            <a:normAutofit/>
          </a:bodyPr>
          <a:lstStyle/>
          <a:p>
            <a:pPr>
              <a:defRPr/>
            </a:pPr>
            <a:r>
              <a:rPr lang="en-US" sz="2000" dirty="0" smtClean="0"/>
              <a:t>A review of the member’s strategic objectives is performed to identify what actions must be taken for the member to succeed.</a:t>
            </a:r>
          </a:p>
          <a:p>
            <a:pPr>
              <a:buFontTx/>
              <a:buNone/>
              <a:defRPr/>
            </a:pPr>
            <a:endParaRPr lang="en-US" sz="2000" dirty="0" smtClean="0"/>
          </a:p>
          <a:p>
            <a:pPr>
              <a:defRPr/>
            </a:pPr>
            <a:r>
              <a:rPr lang="en-US" sz="2000" dirty="0" smtClean="0"/>
              <a:t>Effective performance of this step requires knowledge of the member and the context within which the member operates.</a:t>
            </a:r>
          </a:p>
          <a:p>
            <a:pPr>
              <a:buFontTx/>
              <a:buNone/>
              <a:defRPr/>
            </a:pPr>
            <a:endParaRPr lang="en-US" sz="2000" dirty="0" smtClean="0"/>
          </a:p>
          <a:p>
            <a:pPr>
              <a:defRPr/>
            </a:pPr>
            <a:r>
              <a:rPr lang="en-US" sz="2000" dirty="0" smtClean="0"/>
              <a:t>An important outcome of this review is the identification of the “owner” of each objective or the department, personnel or person who is responsible for its success.</a:t>
            </a:r>
          </a:p>
          <a:p>
            <a:pPr>
              <a:buFontTx/>
              <a:buNone/>
              <a:defRPr/>
            </a:pPr>
            <a:endParaRPr lang="en-US" sz="2000" dirty="0" smtClean="0"/>
          </a:p>
          <a:p>
            <a:pPr>
              <a:defRPr/>
            </a:pPr>
            <a:r>
              <a:rPr lang="en-US" sz="2000" dirty="0" smtClean="0"/>
              <a:t>That group or person is then assigned to perform the risk review for that objective.</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Perform Risk Assessment</a:t>
            </a:r>
          </a:p>
        </p:txBody>
      </p:sp>
      <p:sp>
        <p:nvSpPr>
          <p:cNvPr id="3" name="Content Placeholder 2"/>
          <p:cNvSpPr>
            <a:spLocks noGrp="1"/>
          </p:cNvSpPr>
          <p:nvPr>
            <p:ph idx="1"/>
          </p:nvPr>
        </p:nvSpPr>
        <p:spPr/>
        <p:txBody>
          <a:bodyPr>
            <a:normAutofit/>
          </a:bodyPr>
          <a:lstStyle/>
          <a:p>
            <a:pPr>
              <a:defRPr/>
            </a:pPr>
            <a:r>
              <a:rPr lang="en-US" sz="2000" dirty="0" smtClean="0"/>
              <a:t>Now that the key strategic objectives are identified and assigned, it is important to complete a Risk Assessment.  The first step in the assessment process is the risk analysis phase.</a:t>
            </a:r>
          </a:p>
          <a:p>
            <a:pPr>
              <a:buFontTx/>
              <a:buNone/>
              <a:defRPr/>
            </a:pPr>
            <a:endParaRPr lang="en-US" sz="2000" dirty="0" smtClean="0"/>
          </a:p>
          <a:p>
            <a:pPr>
              <a:defRPr/>
            </a:pPr>
            <a:r>
              <a:rPr lang="en-US" sz="2000" dirty="0" smtClean="0"/>
              <a:t>This includes:</a:t>
            </a:r>
          </a:p>
          <a:p>
            <a:pPr lvl="1">
              <a:defRPr/>
            </a:pPr>
            <a:r>
              <a:rPr lang="en-US" sz="2000" dirty="0" smtClean="0"/>
              <a:t>Identification</a:t>
            </a:r>
          </a:p>
          <a:p>
            <a:pPr lvl="1">
              <a:defRPr/>
            </a:pPr>
            <a:r>
              <a:rPr lang="en-US" sz="2000" dirty="0" smtClean="0"/>
              <a:t>Description</a:t>
            </a:r>
          </a:p>
          <a:p>
            <a:pPr lvl="1">
              <a:defRPr/>
            </a:pPr>
            <a:r>
              <a:rPr lang="en-US" sz="2000" dirty="0" smtClean="0"/>
              <a:t>Estimation</a:t>
            </a:r>
          </a:p>
          <a:p>
            <a:pPr lvl="1">
              <a:defRPr/>
            </a:pPr>
            <a:endParaRPr lang="en-US" sz="2000" dirty="0" smtClean="0"/>
          </a:p>
          <a:p>
            <a:pPr>
              <a:defRPr/>
            </a:pPr>
            <a:r>
              <a:rPr lang="en-US" sz="2000" dirty="0" smtClean="0"/>
              <a:t>Each of these sub-steps will be reviewed</a:t>
            </a:r>
          </a:p>
          <a:p>
            <a:pPr lvl="1">
              <a:defRPr/>
            </a:pP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Risk Identification</a:t>
            </a:r>
          </a:p>
        </p:txBody>
      </p:sp>
      <p:sp>
        <p:nvSpPr>
          <p:cNvPr id="3" name="Content Placeholder 2"/>
          <p:cNvSpPr>
            <a:spLocks noGrp="1"/>
          </p:cNvSpPr>
          <p:nvPr>
            <p:ph idx="1"/>
          </p:nvPr>
        </p:nvSpPr>
        <p:spPr/>
        <p:txBody>
          <a:bodyPr>
            <a:normAutofit/>
          </a:bodyPr>
          <a:lstStyle/>
          <a:p>
            <a:pPr>
              <a:defRPr/>
            </a:pPr>
            <a:r>
              <a:rPr lang="en-US" sz="2000" dirty="0" smtClean="0"/>
              <a:t>The purpose of risk identification is to identity the member’s exposure to events that prevent it from reaching its strategic goals.  It should include:</a:t>
            </a:r>
          </a:p>
          <a:p>
            <a:pPr lvl="1">
              <a:defRPr/>
            </a:pPr>
            <a:r>
              <a:rPr lang="en-US" sz="2000" dirty="0" smtClean="0"/>
              <a:t>List of threats or risk</a:t>
            </a:r>
          </a:p>
          <a:p>
            <a:pPr lvl="1">
              <a:defRPr/>
            </a:pPr>
            <a:r>
              <a:rPr lang="en-US" sz="2000" dirty="0" smtClean="0"/>
              <a:t>Areas where the member may exploit for competitive advantage</a:t>
            </a:r>
          </a:p>
          <a:p>
            <a:pPr lvl="1">
              <a:buFontTx/>
              <a:buNone/>
              <a:defRPr/>
            </a:pPr>
            <a:endParaRPr lang="en-US" sz="2000" dirty="0" smtClean="0"/>
          </a:p>
          <a:p>
            <a:pPr>
              <a:defRPr/>
            </a:pPr>
            <a:r>
              <a:rPr lang="en-US" sz="2000" dirty="0" smtClean="0"/>
              <a:t>Effective risk identification helps the member:</a:t>
            </a:r>
          </a:p>
          <a:p>
            <a:pPr lvl="1">
              <a:defRPr/>
            </a:pPr>
            <a:r>
              <a:rPr lang="en-US" sz="2000" dirty="0" smtClean="0"/>
              <a:t>Document and compile a comprehensive list of risks</a:t>
            </a:r>
          </a:p>
          <a:p>
            <a:pPr lvl="1">
              <a:defRPr/>
            </a:pPr>
            <a:r>
              <a:rPr lang="en-US" sz="2000" dirty="0" smtClean="0"/>
              <a:t>Determine scope of risks</a:t>
            </a:r>
          </a:p>
          <a:p>
            <a:pPr lvl="1">
              <a:defRPr/>
            </a:pPr>
            <a:r>
              <a:rPr lang="en-US" sz="2000" dirty="0" smtClean="0"/>
              <a:t>Categorize risks</a:t>
            </a:r>
          </a:p>
          <a:p>
            <a:pPr lvl="1">
              <a:defRPr/>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Categories of Potential Risks</a:t>
            </a:r>
          </a:p>
        </p:txBody>
      </p:sp>
      <p:sp>
        <p:nvSpPr>
          <p:cNvPr id="3" name="Content Placeholder 2"/>
          <p:cNvSpPr>
            <a:spLocks noGrp="1"/>
          </p:cNvSpPr>
          <p:nvPr>
            <p:ph idx="1"/>
          </p:nvPr>
        </p:nvSpPr>
        <p:spPr>
          <a:xfrm>
            <a:off x="533400" y="1447800"/>
            <a:ext cx="8305800" cy="5257800"/>
          </a:xfrm>
        </p:spPr>
        <p:txBody>
          <a:bodyPr>
            <a:normAutofit fontScale="25000" lnSpcReduction="20000"/>
          </a:bodyPr>
          <a:lstStyle/>
          <a:p>
            <a:pPr>
              <a:defRPr/>
            </a:pPr>
            <a:r>
              <a:rPr lang="en-US" sz="7200" b="1" u="sng" dirty="0" smtClean="0"/>
              <a:t>Strategic Risk/ Operational Risk </a:t>
            </a:r>
            <a:r>
              <a:rPr lang="en-US" sz="7200" dirty="0" smtClean="0"/>
              <a:t>-These concern the long-term strategic risks of the organization such as capital availability, political risks, regulatory changes and reputation. </a:t>
            </a:r>
          </a:p>
          <a:p>
            <a:pPr>
              <a:buFontTx/>
              <a:buNone/>
              <a:defRPr/>
            </a:pPr>
            <a:endParaRPr lang="en-US" sz="7200" dirty="0" smtClean="0"/>
          </a:p>
          <a:p>
            <a:pPr>
              <a:defRPr/>
            </a:pPr>
            <a:r>
              <a:rPr lang="en-US" sz="7200" b="1" u="sng" dirty="0" smtClean="0"/>
              <a:t>Financial Risk </a:t>
            </a:r>
            <a:r>
              <a:rPr lang="en-US" sz="7200" dirty="0" smtClean="0"/>
              <a:t>- These concern the effective management and control of the finances of the member.  For state higher education institutions, this is likely centered on legislative funding, federal student aid funding and research grant funding.</a:t>
            </a:r>
          </a:p>
          <a:p>
            <a:pPr>
              <a:defRPr/>
            </a:pPr>
            <a:endParaRPr lang="en-US" sz="7200" dirty="0" smtClean="0"/>
          </a:p>
          <a:p>
            <a:pPr>
              <a:defRPr/>
            </a:pPr>
            <a:r>
              <a:rPr lang="en-US" sz="7200" b="1" u="sng" dirty="0" smtClean="0"/>
              <a:t>Compliance Risk</a:t>
            </a:r>
            <a:r>
              <a:rPr lang="en-US" sz="7200" dirty="0" smtClean="0"/>
              <a:t>-These concern the adherence to applicable laws and regulations, both internal and external.  This category of risk is supported and monitored via the System Ethics and Compliance Officer and program.</a:t>
            </a:r>
          </a:p>
          <a:p>
            <a:pPr>
              <a:defRPr/>
            </a:pPr>
            <a:endParaRPr lang="en-US" sz="7200" dirty="0" smtClean="0"/>
          </a:p>
          <a:p>
            <a:pPr>
              <a:defRPr/>
            </a:pPr>
            <a:r>
              <a:rPr lang="en-US" sz="7200" b="1" u="sng" dirty="0" smtClean="0"/>
              <a:t>Reputational Risk:</a:t>
            </a:r>
            <a:r>
              <a:rPr lang="en-US" sz="7200" dirty="0" smtClean="0"/>
              <a:t>-Any risk that affects public perception and reputation.</a:t>
            </a:r>
          </a:p>
          <a:p>
            <a:pPr>
              <a:defRPr/>
            </a:pPr>
            <a:endParaRPr lang="en-US" sz="7200" dirty="0" smtClean="0"/>
          </a:p>
          <a:p>
            <a:pPr>
              <a:defRPr/>
            </a:pPr>
            <a:r>
              <a:rPr lang="en-US" sz="7200" b="1" u="sng" dirty="0" smtClean="0"/>
              <a:t>Hazard Risk- </a:t>
            </a:r>
            <a:r>
              <a:rPr lang="en-US" sz="7200" dirty="0" smtClean="0"/>
              <a:t>These concern factors such as liability suits, theft, personal injury and business interruptions.</a:t>
            </a:r>
          </a:p>
          <a:p>
            <a:pPr>
              <a:defRPr/>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Driving Factors of Potential Risks</a:t>
            </a:r>
          </a:p>
        </p:txBody>
      </p:sp>
      <p:sp>
        <p:nvSpPr>
          <p:cNvPr id="17411" name="Content Placeholder 2"/>
          <p:cNvSpPr>
            <a:spLocks noGrp="1"/>
          </p:cNvSpPr>
          <p:nvPr>
            <p:ph idx="1"/>
          </p:nvPr>
        </p:nvSpPr>
        <p:spPr/>
        <p:txBody>
          <a:bodyPr/>
          <a:lstStyle/>
          <a:p>
            <a:r>
              <a:rPr lang="en-US" sz="2000" dirty="0" smtClean="0"/>
              <a:t>There may be more than one potential risk category and the probability and severity for each category should be addressed during the risk analysis.</a:t>
            </a:r>
          </a:p>
          <a:p>
            <a:pPr lvl="1"/>
            <a:r>
              <a:rPr lang="en-US" sz="2000" dirty="0" smtClean="0"/>
              <a:t>It is recommended to use a probability and severity risk rating.  High, Medium, and Low ratings should be assigned to probability and severity areas.  </a:t>
            </a:r>
          </a:p>
          <a:p>
            <a:pPr lvl="1"/>
            <a:r>
              <a:rPr lang="en-US" sz="2000" dirty="0" smtClean="0"/>
              <a:t>The member should only be concerned, for the purposes of the ERM process, for those risk that either have a high/high, high/medium, medium/high and medium/medium probability/severity rating.</a:t>
            </a:r>
          </a:p>
          <a:p>
            <a:pPr lvl="1"/>
            <a:r>
              <a:rPr lang="en-US" sz="2000" dirty="0" smtClean="0">
                <a:solidFill>
                  <a:srgbClr val="FF0000"/>
                </a:solidFill>
              </a:rPr>
              <a:t>See </a:t>
            </a:r>
            <a:r>
              <a:rPr lang="en-US" sz="2000" dirty="0" smtClean="0">
                <a:solidFill>
                  <a:srgbClr val="FF0000"/>
                </a:solidFill>
                <a:hlinkClick r:id="rId2" action="ppaction://hlinkfile"/>
              </a:rPr>
              <a:t>sample table</a:t>
            </a:r>
            <a:endParaRPr lang="en-US" sz="2000" dirty="0" smtClean="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Risk Identification Techniques</a:t>
            </a:r>
          </a:p>
        </p:txBody>
      </p:sp>
      <p:sp>
        <p:nvSpPr>
          <p:cNvPr id="3" name="Content Placeholder 2"/>
          <p:cNvSpPr>
            <a:spLocks noGrp="1"/>
          </p:cNvSpPr>
          <p:nvPr>
            <p:ph idx="1"/>
          </p:nvPr>
        </p:nvSpPr>
        <p:spPr/>
        <p:txBody>
          <a:bodyPr>
            <a:normAutofit/>
          </a:bodyPr>
          <a:lstStyle/>
          <a:p>
            <a:pPr>
              <a:defRPr/>
            </a:pPr>
            <a:r>
              <a:rPr lang="en-US" sz="2000" dirty="0" smtClean="0"/>
              <a:t>The objective of these techniques is to gain a better understanding of where and what areas pose a threat to the success of the member’s strategic objectives.</a:t>
            </a:r>
          </a:p>
          <a:p>
            <a:pPr>
              <a:buFontTx/>
              <a:buNone/>
              <a:defRPr/>
            </a:pPr>
            <a:endParaRPr lang="en-US" sz="2000" dirty="0" smtClean="0"/>
          </a:p>
          <a:p>
            <a:pPr>
              <a:defRPr/>
            </a:pPr>
            <a:r>
              <a:rPr lang="en-US" sz="2000" dirty="0" smtClean="0"/>
              <a:t>Example identification techniques include:</a:t>
            </a:r>
          </a:p>
          <a:p>
            <a:pPr lvl="1">
              <a:defRPr/>
            </a:pPr>
            <a:r>
              <a:rPr lang="en-US" sz="2000" dirty="0" smtClean="0"/>
              <a:t>Brainstorming</a:t>
            </a:r>
          </a:p>
          <a:p>
            <a:pPr lvl="1">
              <a:defRPr/>
            </a:pPr>
            <a:r>
              <a:rPr lang="en-US" sz="2000" dirty="0" smtClean="0"/>
              <a:t>Questionnaires</a:t>
            </a:r>
          </a:p>
          <a:p>
            <a:pPr lvl="1">
              <a:defRPr/>
            </a:pPr>
            <a:r>
              <a:rPr lang="en-US" sz="2000" dirty="0" smtClean="0"/>
              <a:t>Scenario Analysis</a:t>
            </a:r>
          </a:p>
          <a:p>
            <a:pPr lvl="1">
              <a:defRPr/>
            </a:pPr>
            <a:r>
              <a:rPr lang="en-US" sz="2000" dirty="0" smtClean="0"/>
              <a:t>Risk Assessment Workshops</a:t>
            </a:r>
          </a:p>
          <a:p>
            <a:pPr lvl="1">
              <a:defRPr/>
            </a:pPr>
            <a:r>
              <a:rPr lang="en-US" sz="2000" dirty="0" smtClean="0"/>
              <a:t>Incident Investigation</a:t>
            </a:r>
          </a:p>
          <a:p>
            <a:pPr lvl="1">
              <a:defRPr/>
            </a:pPr>
            <a:r>
              <a:rPr lang="en-US" sz="2000" dirty="0" smtClean="0"/>
              <a:t>Auditing and Inspection</a:t>
            </a:r>
          </a:p>
          <a:p>
            <a:pPr lvl="1">
              <a:defRPr/>
            </a:pPr>
            <a:r>
              <a:rPr lang="en-US" sz="2000" dirty="0" smtClean="0"/>
              <a:t>Industry Brainstorming</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Risk Description</a:t>
            </a:r>
          </a:p>
        </p:txBody>
      </p:sp>
      <p:sp>
        <p:nvSpPr>
          <p:cNvPr id="3" name="Content Placeholder 2"/>
          <p:cNvSpPr>
            <a:spLocks noGrp="1"/>
          </p:cNvSpPr>
          <p:nvPr>
            <p:ph idx="1"/>
          </p:nvPr>
        </p:nvSpPr>
        <p:spPr/>
        <p:txBody>
          <a:bodyPr>
            <a:normAutofit/>
          </a:bodyPr>
          <a:lstStyle/>
          <a:p>
            <a:pPr>
              <a:defRPr/>
            </a:pPr>
            <a:r>
              <a:rPr lang="en-US" sz="2000" dirty="0" smtClean="0"/>
              <a:t>The next step is to organize the high/high, high/medium/, medium/high and medium/medium risks in a formal and organized manner.  The risk description should be brief but include sufficient information to allow the member to prioritize and assess each risk in relation to:</a:t>
            </a:r>
          </a:p>
          <a:p>
            <a:pPr>
              <a:defRPr/>
            </a:pPr>
            <a:endParaRPr lang="en-US" sz="2000" dirty="0" smtClean="0"/>
          </a:p>
          <a:p>
            <a:pPr lvl="1">
              <a:defRPr/>
            </a:pPr>
            <a:r>
              <a:rPr lang="en-US" sz="2000" dirty="0" smtClean="0"/>
              <a:t>Scope-qualitative description of the potential event (size, type, number and dependencies</a:t>
            </a:r>
          </a:p>
          <a:p>
            <a:pPr lvl="1">
              <a:defRPr/>
            </a:pPr>
            <a:r>
              <a:rPr lang="en-US" sz="2000" dirty="0" smtClean="0"/>
              <a:t>Nature-strategic</a:t>
            </a:r>
            <a:r>
              <a:rPr lang="en-US" sz="2000" dirty="0" smtClean="0"/>
              <a:t>, operational, financial, hazard or compliance</a:t>
            </a:r>
          </a:p>
          <a:p>
            <a:pPr lvl="1">
              <a:defRPr/>
            </a:pPr>
            <a:r>
              <a:rPr lang="en-US" sz="2000" dirty="0" smtClean="0"/>
              <a:t>Stakeholders-public</a:t>
            </a:r>
            <a:r>
              <a:rPr lang="en-US" sz="2000" dirty="0" smtClean="0"/>
              <a:t>, students, faculty, staff </a:t>
            </a:r>
          </a:p>
          <a:p>
            <a:pPr lvl="1">
              <a:defRPr/>
            </a:pPr>
            <a:r>
              <a:rPr lang="en-US" sz="2000" dirty="0" smtClean="0"/>
              <a:t>Risk </a:t>
            </a:r>
            <a:r>
              <a:rPr lang="en-US" sz="2000" dirty="0" smtClean="0"/>
              <a:t>Tolerance-ability/importance to survive the risk of it occurs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Risk Description Continued</a:t>
            </a:r>
          </a:p>
        </p:txBody>
      </p:sp>
      <p:sp>
        <p:nvSpPr>
          <p:cNvPr id="20483" name="Content Placeholder 2"/>
          <p:cNvSpPr>
            <a:spLocks noGrp="1"/>
          </p:cNvSpPr>
          <p:nvPr>
            <p:ph idx="1"/>
          </p:nvPr>
        </p:nvSpPr>
        <p:spPr/>
        <p:txBody>
          <a:bodyPr/>
          <a:lstStyle/>
          <a:p>
            <a:pPr lvl="1"/>
            <a:r>
              <a:rPr lang="en-US" sz="2000" dirty="0" smtClean="0"/>
              <a:t>Risk mitigation and control mechanisms-how to control the likelihood and/or severity if a risk </a:t>
            </a:r>
            <a:r>
              <a:rPr lang="en-US" sz="2000" dirty="0" smtClean="0"/>
              <a:t>occurs</a:t>
            </a:r>
          </a:p>
          <a:p>
            <a:pPr lvl="1"/>
            <a:r>
              <a:rPr lang="en-US" sz="2000" dirty="0" smtClean="0"/>
              <a:t>Action </a:t>
            </a:r>
            <a:r>
              <a:rPr lang="en-US" sz="2000" dirty="0" smtClean="0"/>
              <a:t>Plans-plans on how to minimize both severity and likelihood of risk occurring</a:t>
            </a:r>
          </a:p>
          <a:p>
            <a:pPr lvl="1"/>
            <a:r>
              <a:rPr lang="en-US" sz="2000" dirty="0" smtClean="0"/>
              <a:t>Strategy </a:t>
            </a:r>
            <a:r>
              <a:rPr lang="en-US" sz="2000" dirty="0" smtClean="0"/>
              <a:t>and policy development-who will develop actions plans to minimize the likelihood/severity of risk and monitor the plan over the course of the year</a:t>
            </a:r>
          </a:p>
          <a:p>
            <a:pPr lvl="1"/>
            <a:r>
              <a:rPr lang="en-US" sz="2000" dirty="0" smtClean="0"/>
              <a:t>See </a:t>
            </a:r>
            <a:r>
              <a:rPr lang="en-US" sz="2000" dirty="0" smtClean="0">
                <a:hlinkClick r:id="rId2" action="ppaction://hlinkfile"/>
              </a:rPr>
              <a:t>sample matrix</a:t>
            </a:r>
            <a:endParaRPr lang="en-US" sz="2000" dirty="0" smtClean="0"/>
          </a:p>
          <a:p>
            <a:endParaRPr lang="en-US" dirty="0" smtClean="0"/>
          </a:p>
        </p:txBody>
      </p:sp>
      <p:sp>
        <p:nvSpPr>
          <p:cNvPr id="20484" name="Slide Number Placeholder 3"/>
          <p:cNvSpPr>
            <a:spLocks noGrp="1"/>
          </p:cNvSpPr>
          <p:nvPr>
            <p:ph type="sldNum" sz="quarter" idx="10"/>
          </p:nvPr>
        </p:nvSpPr>
        <p:spPr>
          <a:noFill/>
        </p:spPr>
        <p:txBody>
          <a:bodyPr/>
          <a:lstStyle/>
          <a:p>
            <a:fld id="{B400C05A-26C7-4EBD-A164-2FCAC9EFDCF5}" type="slidenum">
              <a:rPr lang="en-US" smtClean="0"/>
              <a:pPr/>
              <a:t>18</a:t>
            </a:fld>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Risk Evaluation</a:t>
            </a:r>
          </a:p>
        </p:txBody>
      </p:sp>
      <p:sp>
        <p:nvSpPr>
          <p:cNvPr id="3" name="Content Placeholder 2"/>
          <p:cNvSpPr>
            <a:spLocks noGrp="1"/>
          </p:cNvSpPr>
          <p:nvPr>
            <p:ph idx="1"/>
          </p:nvPr>
        </p:nvSpPr>
        <p:spPr/>
        <p:txBody>
          <a:bodyPr>
            <a:normAutofit fontScale="62500" lnSpcReduction="20000"/>
          </a:bodyPr>
          <a:lstStyle/>
          <a:p>
            <a:pPr>
              <a:defRPr/>
            </a:pPr>
            <a:r>
              <a:rPr lang="en-US" dirty="0" smtClean="0"/>
              <a:t>The risk evaluation is used to make decisions about the significance of risks to the strategic goals of the member and whether each specific risks should be accepted or treated</a:t>
            </a:r>
          </a:p>
          <a:p>
            <a:pPr>
              <a:buFontTx/>
              <a:buNone/>
              <a:defRPr/>
            </a:pPr>
            <a:r>
              <a:rPr lang="en-US" dirty="0" smtClean="0"/>
              <a:t>.</a:t>
            </a:r>
          </a:p>
          <a:p>
            <a:pPr>
              <a:defRPr/>
            </a:pPr>
            <a:r>
              <a:rPr lang="en-US" dirty="0" smtClean="0"/>
              <a:t>As outlined, only those risks rated as high/high, medium/high, high medium and medium/medium should be included in the ERM process.</a:t>
            </a:r>
          </a:p>
          <a:p>
            <a:pPr>
              <a:buFontTx/>
              <a:buNone/>
              <a:defRPr/>
            </a:pPr>
            <a:endParaRPr lang="en-US" dirty="0" smtClean="0"/>
          </a:p>
          <a:p>
            <a:pPr>
              <a:defRPr/>
            </a:pPr>
            <a:r>
              <a:rPr lang="en-US" dirty="0" smtClean="0"/>
              <a:t>Those risks lower in either severity or likelihood should be evaluate and mitigated, however those mitigation activities should be handled with the appropriate level of administration for the particular area.</a:t>
            </a:r>
          </a:p>
          <a:p>
            <a:pPr>
              <a:buFontTx/>
              <a:buNone/>
              <a:defRPr/>
            </a:pPr>
            <a:endParaRPr lang="en-US" dirty="0" smtClean="0"/>
          </a:p>
          <a:p>
            <a:pPr>
              <a:defRPr/>
            </a:pPr>
            <a:r>
              <a:rPr lang="en-US" dirty="0" smtClean="0"/>
              <a:t>The risk evaluation may result in a decision to accept the potential for a negative outcome due to a low probability or severity of an occurrence.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effectLst>
                  <a:outerShdw blurRad="38100" dist="38100" dir="2700000" algn="tl">
                    <a:srgbClr val="000000">
                      <a:alpha val="43137"/>
                    </a:srgbClr>
                  </a:outerShdw>
                </a:effectLst>
              </a:rPr>
              <a:t>Introduction</a:t>
            </a:r>
            <a:r>
              <a:rPr lang="en-US" dirty="0" smtClean="0"/>
              <a:t>	</a:t>
            </a:r>
            <a:endParaRPr lang="en-US" dirty="0"/>
          </a:p>
        </p:txBody>
      </p:sp>
      <p:sp>
        <p:nvSpPr>
          <p:cNvPr id="5123" name="Content Placeholder 2"/>
          <p:cNvSpPr>
            <a:spLocks noGrp="1"/>
          </p:cNvSpPr>
          <p:nvPr>
            <p:ph idx="1"/>
          </p:nvPr>
        </p:nvSpPr>
        <p:spPr>
          <a:xfrm>
            <a:off x="457200" y="1600201"/>
            <a:ext cx="8001000" cy="4419599"/>
          </a:xfrm>
        </p:spPr>
        <p:txBody>
          <a:bodyPr/>
          <a:lstStyle/>
          <a:p>
            <a:r>
              <a:rPr lang="en-US" sz="2000" dirty="0" smtClean="0"/>
              <a:t>Events such as management changes and reorganizations, demands for increased accountability by funding sources and new legislation have heightened the awareness of the various risks facing the university community.  </a:t>
            </a:r>
          </a:p>
          <a:p>
            <a:endParaRPr lang="en-US" sz="2000" dirty="0" smtClean="0"/>
          </a:p>
          <a:p>
            <a:r>
              <a:rPr lang="en-US" sz="2000" dirty="0" smtClean="0"/>
              <a:t>The course will introduce the basis concepts of Enterprise Risk Management (ERM) and provide a core program for System members to use when working through the ERM process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Risk Mitigation</a:t>
            </a:r>
          </a:p>
        </p:txBody>
      </p:sp>
      <p:sp>
        <p:nvSpPr>
          <p:cNvPr id="3" name="Content Placeholder 2"/>
          <p:cNvSpPr>
            <a:spLocks noGrp="1"/>
          </p:cNvSpPr>
          <p:nvPr>
            <p:ph idx="1"/>
          </p:nvPr>
        </p:nvSpPr>
        <p:spPr>
          <a:xfrm>
            <a:off x="457200" y="1600201"/>
            <a:ext cx="8229600" cy="4191000"/>
          </a:xfrm>
        </p:spPr>
        <p:txBody>
          <a:bodyPr>
            <a:normAutofit fontScale="85000" lnSpcReduction="20000"/>
          </a:bodyPr>
          <a:lstStyle/>
          <a:p>
            <a:pPr>
              <a:defRPr/>
            </a:pPr>
            <a:r>
              <a:rPr lang="en-US" sz="2400" dirty="0" smtClean="0"/>
              <a:t>Risk mitigation is the process of selecting and implementing measures to modify or mitigate risk.  Any risk mitigation process should:</a:t>
            </a:r>
          </a:p>
          <a:p>
            <a:pPr lvl="1">
              <a:defRPr/>
            </a:pPr>
            <a:r>
              <a:rPr lang="en-US" sz="2400" dirty="0" smtClean="0"/>
              <a:t>Be effective and efficient in operation</a:t>
            </a:r>
          </a:p>
          <a:p>
            <a:pPr lvl="1">
              <a:defRPr/>
            </a:pPr>
            <a:r>
              <a:rPr lang="en-US" sz="2400" dirty="0" smtClean="0"/>
              <a:t>Possess effective internal controls</a:t>
            </a:r>
          </a:p>
          <a:p>
            <a:pPr lvl="1">
              <a:defRPr/>
            </a:pPr>
            <a:r>
              <a:rPr lang="en-US" sz="2400" dirty="0" smtClean="0"/>
              <a:t>Be in compliance with laws and regulations</a:t>
            </a:r>
          </a:p>
          <a:p>
            <a:pPr>
              <a:defRPr/>
            </a:pPr>
            <a:endParaRPr lang="en-US" sz="2400" dirty="0" smtClean="0"/>
          </a:p>
          <a:p>
            <a:pPr>
              <a:defRPr/>
            </a:pPr>
            <a:r>
              <a:rPr lang="en-US" sz="2400" dirty="0" smtClean="0"/>
              <a:t>Effectiveness relates the cost of implementing the control to the risk reduction benefits expected.  Additionally, the potential economic effect if no action is taken versus the cost of proposed action must be considered.  The responsible part of the risk mitigation strategy should develop a risk mitigation plan to provide a framework for implementing, monitoring and reporting actions put in place to mitigate the risk.</a:t>
            </a:r>
          </a:p>
          <a:p>
            <a:pPr lvl="1">
              <a:defRPr/>
            </a:pPr>
            <a:endParaRPr lang="en-US" dirty="0" smtClean="0"/>
          </a:p>
          <a:p>
            <a:pPr lvl="1">
              <a:buFontTx/>
              <a:buNone/>
              <a:defRPr/>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Risk Mitigation Plan</a:t>
            </a:r>
          </a:p>
        </p:txBody>
      </p:sp>
      <p:sp>
        <p:nvSpPr>
          <p:cNvPr id="3" name="Content Placeholder 2"/>
          <p:cNvSpPr>
            <a:spLocks noGrp="1"/>
          </p:cNvSpPr>
          <p:nvPr>
            <p:ph idx="1"/>
          </p:nvPr>
        </p:nvSpPr>
        <p:spPr/>
        <p:txBody>
          <a:bodyPr>
            <a:normAutofit/>
          </a:bodyPr>
          <a:lstStyle/>
          <a:p>
            <a:pPr>
              <a:defRPr/>
            </a:pPr>
            <a:r>
              <a:rPr lang="en-US" sz="2000" dirty="0" smtClean="0"/>
              <a:t>The Risk Mitigation Plan is developed as a result of the Risk Assessment process.  It defines how the risk is to be addressed within the ERM process</a:t>
            </a:r>
          </a:p>
          <a:p>
            <a:pPr>
              <a:buFontTx/>
              <a:buNone/>
              <a:defRPr/>
            </a:pPr>
            <a:endParaRPr lang="en-US" sz="2000" dirty="0" smtClean="0"/>
          </a:p>
          <a:p>
            <a:pPr>
              <a:defRPr/>
            </a:pPr>
            <a:r>
              <a:rPr lang="en-US" sz="2000" dirty="0" smtClean="0"/>
              <a:t>Again, the ERM Risk Mitigation Plan should focus on those risks that could impact the strategic goals of the Member that have a high/high, medium/high, high/medium and medium/medium rating for probability/severity.</a:t>
            </a: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Options To Treat Risk</a:t>
            </a:r>
          </a:p>
        </p:txBody>
      </p:sp>
      <p:sp>
        <p:nvSpPr>
          <p:cNvPr id="24579" name="Content Placeholder 2"/>
          <p:cNvSpPr>
            <a:spLocks noGrp="1"/>
          </p:cNvSpPr>
          <p:nvPr>
            <p:ph idx="1"/>
          </p:nvPr>
        </p:nvSpPr>
        <p:spPr/>
        <p:txBody>
          <a:bodyPr/>
          <a:lstStyle/>
          <a:p>
            <a:r>
              <a:rPr lang="en-US" sz="2000" dirty="0" smtClean="0"/>
              <a:t>Accept the risk (risk deemed acceptable, compared to the cost of improving controls to mitigate)</a:t>
            </a:r>
          </a:p>
          <a:p>
            <a:pPr>
              <a:buFontTx/>
              <a:buNone/>
            </a:pPr>
            <a:endParaRPr lang="en-US" sz="2000" dirty="0" smtClean="0"/>
          </a:p>
          <a:p>
            <a:r>
              <a:rPr lang="en-US" sz="2000" dirty="0" smtClean="0"/>
              <a:t>Implement a suitable control strategy using controls to reduce the risk</a:t>
            </a:r>
          </a:p>
          <a:p>
            <a:pPr>
              <a:buFontTx/>
              <a:buNone/>
            </a:pPr>
            <a:endParaRPr lang="en-US" sz="2000" dirty="0" smtClean="0"/>
          </a:p>
          <a:p>
            <a:r>
              <a:rPr lang="en-US" sz="2000" dirty="0" smtClean="0"/>
              <a:t>Avoid the risk (don’t do the activity)</a:t>
            </a:r>
          </a:p>
          <a:p>
            <a:pPr>
              <a:buFontTx/>
              <a:buNone/>
            </a:pPr>
            <a:endParaRPr lang="en-US" sz="2000" dirty="0" smtClean="0"/>
          </a:p>
          <a:p>
            <a:r>
              <a:rPr lang="en-US" sz="2000" dirty="0" smtClean="0"/>
              <a:t>Transfer the risk to another entity (insurance company, via contractual transfer etc)</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smtClean="0"/>
              <a:t>ERM Monitoring and Follow-up</a:t>
            </a:r>
          </a:p>
        </p:txBody>
      </p:sp>
      <p:sp>
        <p:nvSpPr>
          <p:cNvPr id="25603" name="Content Placeholder 2"/>
          <p:cNvSpPr>
            <a:spLocks noGrp="1"/>
          </p:cNvSpPr>
          <p:nvPr>
            <p:ph idx="1"/>
          </p:nvPr>
        </p:nvSpPr>
        <p:spPr/>
        <p:txBody>
          <a:bodyPr/>
          <a:lstStyle/>
          <a:p>
            <a:r>
              <a:rPr lang="en-US" sz="2000" dirty="0" smtClean="0"/>
              <a:t>After completion of the ERM process and the development of action plans to mitigate risk, members must observe and monitor those operations to determine if the prescribed action plans are implemented, monitored and measured.</a:t>
            </a:r>
          </a:p>
          <a:p>
            <a:pPr>
              <a:buFontTx/>
              <a:buNone/>
            </a:pPr>
            <a:endParaRPr lang="en-US" sz="2000" dirty="0" smtClean="0"/>
          </a:p>
          <a:p>
            <a:r>
              <a:rPr lang="en-US" sz="2000" dirty="0" smtClean="0"/>
              <a:t>The assigned department responsible for the action plan should report at regular intervals to the ERM Committee about their ongoing management of the risk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Suggested Enterprise Risk Management Structure</a:t>
            </a:r>
            <a:endParaRPr lang="en-US" dirty="0"/>
          </a:p>
        </p:txBody>
      </p:sp>
      <p:sp>
        <p:nvSpPr>
          <p:cNvPr id="26627" name="Content Placeholder 2"/>
          <p:cNvSpPr>
            <a:spLocks noGrp="1"/>
          </p:cNvSpPr>
          <p:nvPr>
            <p:ph idx="1"/>
          </p:nvPr>
        </p:nvSpPr>
        <p:spPr/>
        <p:txBody>
          <a:bodyPr/>
          <a:lstStyle/>
          <a:p>
            <a:r>
              <a:rPr lang="en-US" sz="2000" dirty="0" smtClean="0"/>
              <a:t>The institutional body responsible for the overall implementation and monitoring of the ERM process should be the member’s Executive Committee.</a:t>
            </a:r>
          </a:p>
          <a:p>
            <a:pPr>
              <a:buFontTx/>
              <a:buNone/>
            </a:pPr>
            <a:endParaRPr lang="en-US" sz="2000" dirty="0" smtClean="0"/>
          </a:p>
          <a:p>
            <a:r>
              <a:rPr lang="en-US" sz="2000" dirty="0" smtClean="0"/>
              <a:t>Direct reporting to the president or agency director by the Executive Committee is critical for an effective ERM process.</a:t>
            </a:r>
          </a:p>
          <a:p>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ERM and Compliance-Working Together</a:t>
            </a:r>
          </a:p>
        </p:txBody>
      </p:sp>
      <p:sp>
        <p:nvSpPr>
          <p:cNvPr id="27651" name="Content Placeholder 2"/>
          <p:cNvSpPr>
            <a:spLocks noGrp="1"/>
          </p:cNvSpPr>
          <p:nvPr>
            <p:ph idx="1"/>
          </p:nvPr>
        </p:nvSpPr>
        <p:spPr/>
        <p:txBody>
          <a:bodyPr/>
          <a:lstStyle/>
          <a:p>
            <a:r>
              <a:rPr lang="en-US" sz="2000" dirty="0" smtClean="0"/>
              <a:t>Compliance is one area of a complete ERM Program</a:t>
            </a:r>
          </a:p>
          <a:p>
            <a:pPr>
              <a:buFontTx/>
              <a:buNone/>
            </a:pPr>
            <a:endParaRPr lang="en-US" sz="2000" dirty="0" smtClean="0"/>
          </a:p>
          <a:p>
            <a:r>
              <a:rPr lang="en-US" sz="2000" dirty="0" smtClean="0"/>
              <a:t>Member’s have the option of placing the ERM process within the System Ethics and Compliance Committee as outlined in System Policy 16.01 System Ethics and Compliance Program and System Regulation16.01.01 System Ethics and Compliance for ease of management and elimination of redundancy.</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Enterprise Risk Management System Policy</a:t>
            </a:r>
            <a:endParaRPr lang="en-US" dirty="0"/>
          </a:p>
        </p:txBody>
      </p:sp>
      <p:sp>
        <p:nvSpPr>
          <p:cNvPr id="3" name="Content Placeholder 2"/>
          <p:cNvSpPr>
            <a:spLocks noGrp="1"/>
          </p:cNvSpPr>
          <p:nvPr>
            <p:ph idx="1"/>
          </p:nvPr>
        </p:nvSpPr>
        <p:spPr/>
        <p:txBody>
          <a:bodyPr>
            <a:normAutofit/>
          </a:bodyPr>
          <a:lstStyle/>
          <a:p>
            <a:pPr>
              <a:defRPr/>
            </a:pPr>
            <a:r>
              <a:rPr lang="en-US" sz="2000" dirty="0" smtClean="0"/>
              <a:t>The Strategic Planning Framework of System Policy 03.01 includes System Mission, Vision, Core Values and Strategic Planning Policy.  The ERM process provides the mechanism to identify risks which may impact each of these components</a:t>
            </a:r>
          </a:p>
          <a:p>
            <a:pPr>
              <a:buFontTx/>
              <a:buNone/>
              <a:defRPr/>
            </a:pPr>
            <a:endParaRPr lang="en-US" sz="2000" dirty="0" smtClean="0"/>
          </a:p>
          <a:p>
            <a:pPr>
              <a:defRPr/>
            </a:pPr>
            <a:r>
              <a:rPr lang="en-US" sz="2000" dirty="0" smtClean="0"/>
              <a:t>It states: “Enterprise Risk Management assesses and defines actions to be taken by the system members, the System Offices, and/or the system to identify, monitor, and mitigate risks that threaten the achievement of strategic plan goals and/or continuing operational programs.”</a:t>
            </a:r>
            <a:endParaRPr 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Summary</a:t>
            </a:r>
          </a:p>
        </p:txBody>
      </p:sp>
      <p:sp>
        <p:nvSpPr>
          <p:cNvPr id="29699" name="Content Placeholder 2"/>
          <p:cNvSpPr>
            <a:spLocks noGrp="1"/>
          </p:cNvSpPr>
          <p:nvPr>
            <p:ph idx="1"/>
          </p:nvPr>
        </p:nvSpPr>
        <p:spPr/>
        <p:txBody>
          <a:bodyPr/>
          <a:lstStyle/>
          <a:p>
            <a:r>
              <a:rPr lang="en-US" sz="2000" dirty="0" smtClean="0"/>
              <a:t>ERM is a management tool used to positively change culture</a:t>
            </a:r>
          </a:p>
          <a:p>
            <a:pPr>
              <a:buFontTx/>
              <a:buNone/>
            </a:pPr>
            <a:endParaRPr lang="en-US" sz="2000" dirty="0" smtClean="0"/>
          </a:p>
          <a:p>
            <a:r>
              <a:rPr lang="en-US" sz="2000" dirty="0" smtClean="0"/>
              <a:t>Risk Management is part of an organization’s strategic plan that benefits and compliments the successful pursuit of the member’s strategic objectives.</a:t>
            </a:r>
          </a:p>
          <a:p>
            <a:endParaRPr lang="en-US" sz="2000" dirty="0" smtClean="0"/>
          </a:p>
          <a:p>
            <a:r>
              <a:rPr lang="en-US" sz="2000" dirty="0" smtClean="0"/>
              <a:t>ERM is a continuous process of identifying, analyzing, prioritizing and assessing, treating and monitoring risks.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Suggested ERM Timeline</a:t>
            </a:r>
          </a:p>
        </p:txBody>
      </p:sp>
      <p:sp>
        <p:nvSpPr>
          <p:cNvPr id="30723" name="Content Placeholder 2"/>
          <p:cNvSpPr>
            <a:spLocks noGrp="1"/>
          </p:cNvSpPr>
          <p:nvPr>
            <p:ph idx="1"/>
          </p:nvPr>
        </p:nvSpPr>
        <p:spPr/>
        <p:txBody>
          <a:bodyPr/>
          <a:lstStyle/>
          <a:p>
            <a:r>
              <a:rPr lang="en-US" sz="2000" b="1" u="sng" dirty="0" smtClean="0"/>
              <a:t>September</a:t>
            </a:r>
            <a:r>
              <a:rPr lang="en-US" sz="2000" dirty="0" smtClean="0"/>
              <a:t>: Begin collection of information on high/high, high/medium, medium/high and medium/medium risks from across the institution/agency</a:t>
            </a:r>
            <a:r>
              <a:rPr lang="en-US" sz="2000" dirty="0" smtClean="0"/>
              <a:t>.</a:t>
            </a:r>
          </a:p>
          <a:p>
            <a:endParaRPr lang="en-US" sz="2000" dirty="0" smtClean="0"/>
          </a:p>
          <a:p>
            <a:r>
              <a:rPr lang="en-US" sz="2000" b="1" u="sng" dirty="0" smtClean="0"/>
              <a:t>November:</a:t>
            </a:r>
            <a:r>
              <a:rPr lang="en-US" sz="2000" dirty="0" smtClean="0"/>
              <a:t> Identified risks are presented to Executive Leadership for review and approval of inclusion on institutional risk matrix</a:t>
            </a:r>
          </a:p>
          <a:p>
            <a:endParaRPr lang="en-US" sz="2000" b="1" u="sng" dirty="0" smtClean="0"/>
          </a:p>
          <a:p>
            <a:r>
              <a:rPr lang="en-US" sz="2000" b="1" u="sng" dirty="0" smtClean="0"/>
              <a:t>December</a:t>
            </a:r>
            <a:r>
              <a:rPr lang="en-US" sz="2000" dirty="0" smtClean="0"/>
              <a:t>: Submit member risk matrix to System Risk Management</a:t>
            </a:r>
          </a:p>
          <a:p>
            <a:endParaRPr lang="en-US" sz="2000" b="1" u="sng" dirty="0" smtClean="0"/>
          </a:p>
          <a:p>
            <a:r>
              <a:rPr lang="en-US" sz="2000" b="1" u="sng" dirty="0" smtClean="0"/>
              <a:t>January</a:t>
            </a:r>
            <a:r>
              <a:rPr lang="en-US" sz="2000" b="1" u="sng" dirty="0" smtClean="0"/>
              <a:t>:</a:t>
            </a:r>
            <a:r>
              <a:rPr lang="en-US" sz="2000" dirty="0" smtClean="0"/>
              <a:t> Follow up action taken on a quarterly basis through the calendar year to monitor and management risk mitigation activities.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ERM Staff Roles And Responsibilities</a:t>
            </a:r>
          </a:p>
        </p:txBody>
      </p:sp>
      <p:sp>
        <p:nvSpPr>
          <p:cNvPr id="31747" name="Content Placeholder 2"/>
          <p:cNvSpPr>
            <a:spLocks noGrp="1"/>
          </p:cNvSpPr>
          <p:nvPr>
            <p:ph idx="1"/>
          </p:nvPr>
        </p:nvSpPr>
        <p:spPr/>
        <p:txBody>
          <a:bodyPr/>
          <a:lstStyle/>
          <a:p>
            <a:pPr>
              <a:buFontTx/>
              <a:buNone/>
            </a:pPr>
            <a:r>
              <a:rPr lang="en-US" sz="2000" b="1" dirty="0" smtClean="0"/>
              <a:t>Executive CEO		</a:t>
            </a:r>
            <a:endParaRPr lang="en-US" sz="2000" dirty="0" smtClean="0"/>
          </a:p>
          <a:p>
            <a:endParaRPr lang="en-US" sz="2000" dirty="0" smtClean="0"/>
          </a:p>
          <a:p>
            <a:r>
              <a:rPr lang="en-US" sz="2000" dirty="0" smtClean="0"/>
              <a:t>Oversees </a:t>
            </a:r>
            <a:r>
              <a:rPr lang="en-US" sz="2000" dirty="0" smtClean="0"/>
              <a:t>the development and implementation of the Risk Management Plan; </a:t>
            </a:r>
            <a:endParaRPr lang="en-US" sz="2000" dirty="0" smtClean="0"/>
          </a:p>
          <a:p>
            <a:endParaRPr lang="en-US" sz="2000" dirty="0" smtClean="0"/>
          </a:p>
          <a:p>
            <a:r>
              <a:rPr lang="en-US" sz="2000" dirty="0" smtClean="0"/>
              <a:t>Ensures the ongoing review of risks and updates the Register of Major Risks as needed; </a:t>
            </a:r>
          </a:p>
          <a:p>
            <a:endParaRPr lang="en-US" sz="2000" dirty="0" smtClean="0"/>
          </a:p>
          <a:p>
            <a:r>
              <a:rPr lang="en-US" sz="2000" dirty="0" smtClean="0"/>
              <a:t>Encourages </a:t>
            </a:r>
            <a:r>
              <a:rPr lang="en-US" sz="2000" dirty="0" smtClean="0"/>
              <a:t>a management climate which is aware of and supports risk management; and </a:t>
            </a:r>
          </a:p>
          <a:p>
            <a:endParaRPr lang="en-US" sz="2000" dirty="0" smtClean="0"/>
          </a:p>
          <a:p>
            <a:r>
              <a:rPr lang="en-US" sz="2000" dirty="0" smtClean="0"/>
              <a:t>Oversees </a:t>
            </a:r>
            <a:r>
              <a:rPr lang="en-US" sz="2000" dirty="0" smtClean="0"/>
              <a:t>development of processes to define and address new risks. </a:t>
            </a:r>
          </a:p>
          <a:p>
            <a:endParaRPr lang="en-US" sz="2000" b="1" dirty="0" smtClean="0"/>
          </a:p>
          <a:p>
            <a:endParaRPr lang="en-US" sz="1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System ERM Course Objectives</a:t>
            </a:r>
          </a:p>
        </p:txBody>
      </p:sp>
      <p:sp>
        <p:nvSpPr>
          <p:cNvPr id="6147" name="Content Placeholder 2"/>
          <p:cNvSpPr>
            <a:spLocks noGrp="1"/>
          </p:cNvSpPr>
          <p:nvPr>
            <p:ph idx="1"/>
          </p:nvPr>
        </p:nvSpPr>
        <p:spPr>
          <a:xfrm>
            <a:off x="457200" y="1600200"/>
            <a:ext cx="8382000" cy="4525963"/>
          </a:xfrm>
        </p:spPr>
        <p:txBody>
          <a:bodyPr/>
          <a:lstStyle/>
          <a:p>
            <a:r>
              <a:rPr lang="en-US" sz="2400" dirty="0" smtClean="0"/>
              <a:t>At the conclusion of this presentation, you will be able </a:t>
            </a:r>
            <a:r>
              <a:rPr lang="en-US" sz="2400" dirty="0" smtClean="0"/>
              <a:t>to:</a:t>
            </a:r>
            <a:endParaRPr lang="en-US" sz="2400" dirty="0" smtClean="0"/>
          </a:p>
          <a:p>
            <a:pPr>
              <a:buFontTx/>
              <a:buNone/>
            </a:pPr>
            <a:endParaRPr lang="en-US" sz="2000" dirty="0" smtClean="0"/>
          </a:p>
          <a:p>
            <a:pPr lvl="1">
              <a:buFont typeface="Arial" pitchFamily="34" charset="0"/>
              <a:buChar char="–"/>
            </a:pPr>
            <a:r>
              <a:rPr lang="en-US" sz="2000" dirty="0" smtClean="0"/>
              <a:t>Define important Enterprise Risk Management terms and activities</a:t>
            </a:r>
          </a:p>
          <a:p>
            <a:pPr lvl="1">
              <a:buFont typeface="Arial" pitchFamily="34" charset="0"/>
              <a:buChar char="–"/>
            </a:pPr>
            <a:endParaRPr lang="en-US" sz="2000" dirty="0" smtClean="0"/>
          </a:p>
          <a:p>
            <a:pPr lvl="1">
              <a:buFont typeface="Arial" pitchFamily="34" charset="0"/>
              <a:buChar char="–"/>
            </a:pPr>
            <a:r>
              <a:rPr lang="en-US" sz="2000" dirty="0" smtClean="0"/>
              <a:t>Describe </a:t>
            </a:r>
            <a:r>
              <a:rPr lang="en-US" sz="2000" dirty="0" smtClean="0"/>
              <a:t>the reporting process</a:t>
            </a:r>
          </a:p>
          <a:p>
            <a:pPr lvl="1">
              <a:buFont typeface="Arial" pitchFamily="34" charset="0"/>
              <a:buChar char="–"/>
            </a:pPr>
            <a:endParaRPr lang="en-US" sz="2000" dirty="0" smtClean="0"/>
          </a:p>
          <a:p>
            <a:pPr lvl="1">
              <a:buFont typeface="Arial" pitchFamily="34" charset="0"/>
              <a:buChar char="–"/>
            </a:pPr>
            <a:r>
              <a:rPr lang="en-US" sz="2000" dirty="0" smtClean="0"/>
              <a:t>Identify </a:t>
            </a:r>
            <a:r>
              <a:rPr lang="en-US" sz="2000" dirty="0" smtClean="0"/>
              <a:t>and apply the major steps of the Enterprise Risk Management process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ERM Staff Roles And Responsibilities</a:t>
            </a:r>
          </a:p>
        </p:txBody>
      </p:sp>
      <p:sp>
        <p:nvSpPr>
          <p:cNvPr id="31747" name="Content Placeholder 2"/>
          <p:cNvSpPr>
            <a:spLocks noGrp="1"/>
          </p:cNvSpPr>
          <p:nvPr>
            <p:ph idx="1"/>
          </p:nvPr>
        </p:nvSpPr>
        <p:spPr/>
        <p:txBody>
          <a:bodyPr/>
          <a:lstStyle/>
          <a:p>
            <a:pPr>
              <a:buFontTx/>
              <a:buNone/>
            </a:pPr>
            <a:r>
              <a:rPr lang="en-US" sz="2000" b="1" dirty="0" smtClean="0"/>
              <a:t>Risk Management/Executive Compliance Committee</a:t>
            </a:r>
          </a:p>
          <a:p>
            <a:pPr>
              <a:buFontTx/>
              <a:buNone/>
            </a:pPr>
            <a:endParaRPr lang="en-US" sz="2000" dirty="0" smtClean="0"/>
          </a:p>
          <a:p>
            <a:r>
              <a:rPr lang="en-US" sz="2000" dirty="0" smtClean="0"/>
              <a:t>Coordinates, on an ongoing basis, the implementation of the Risk Management Plan; </a:t>
            </a:r>
          </a:p>
          <a:p>
            <a:endParaRPr lang="en-US" sz="2000" dirty="0" smtClean="0"/>
          </a:p>
          <a:p>
            <a:r>
              <a:rPr lang="en-US" sz="2000" dirty="0" smtClean="0"/>
              <a:t>Reviews Risk Matrix and reports to the CEO on recommended changes; </a:t>
            </a:r>
          </a:p>
          <a:p>
            <a:endParaRPr lang="en-US" sz="2000" dirty="0" smtClean="0"/>
          </a:p>
          <a:p>
            <a:r>
              <a:rPr lang="en-US" sz="2000" dirty="0" smtClean="0"/>
              <a:t>Regularly convenes the Executive Committee to discuss the Register of Major Risks and necessary changes to that register; and </a:t>
            </a:r>
          </a:p>
          <a:p>
            <a:endParaRPr lang="en-US" sz="2000" dirty="0" smtClean="0"/>
          </a:p>
          <a:p>
            <a:r>
              <a:rPr lang="en-US" sz="2000" dirty="0" smtClean="0"/>
              <a:t>Develops and implements risk management procedures and training as needed. </a:t>
            </a:r>
          </a:p>
          <a:p>
            <a:endParaRPr lang="en-US" sz="2000" b="1" dirty="0" smtClean="0"/>
          </a:p>
          <a:p>
            <a:endParaRPr lang="en-US" sz="16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ERM Staff Roles And Responsibilities</a:t>
            </a:r>
          </a:p>
        </p:txBody>
      </p:sp>
      <p:sp>
        <p:nvSpPr>
          <p:cNvPr id="32771" name="Content Placeholder 2"/>
          <p:cNvSpPr>
            <a:spLocks noGrp="1"/>
          </p:cNvSpPr>
          <p:nvPr>
            <p:ph idx="1"/>
          </p:nvPr>
        </p:nvSpPr>
        <p:spPr>
          <a:xfrm>
            <a:off x="457200" y="1447800"/>
            <a:ext cx="8229600" cy="4525963"/>
          </a:xfrm>
        </p:spPr>
        <p:txBody>
          <a:bodyPr/>
          <a:lstStyle/>
          <a:p>
            <a:pPr>
              <a:buFontTx/>
              <a:buNone/>
            </a:pPr>
            <a:r>
              <a:rPr lang="en-US" sz="2000" b="1" dirty="0" smtClean="0"/>
              <a:t>Department </a:t>
            </a:r>
            <a:r>
              <a:rPr lang="en-US" sz="2000" b="1" dirty="0" smtClean="0"/>
              <a:t>Heads</a:t>
            </a:r>
          </a:p>
          <a:p>
            <a:pPr>
              <a:buFontTx/>
              <a:buNone/>
            </a:pPr>
            <a:endParaRPr lang="en-US" sz="2000" dirty="0" smtClean="0"/>
          </a:p>
          <a:p>
            <a:r>
              <a:rPr lang="en-US" sz="2000" dirty="0" smtClean="0"/>
              <a:t>Ensure </a:t>
            </a:r>
            <a:r>
              <a:rPr lang="en-US" sz="2000" dirty="0" smtClean="0"/>
              <a:t>that risk management controls and processes are included in all planning and research; </a:t>
            </a:r>
          </a:p>
          <a:p>
            <a:endParaRPr lang="en-US" sz="2000" dirty="0" smtClean="0"/>
          </a:p>
          <a:p>
            <a:r>
              <a:rPr lang="en-US" sz="2000" dirty="0" smtClean="0"/>
              <a:t>Encourage </a:t>
            </a:r>
            <a:r>
              <a:rPr lang="en-US" sz="2000" dirty="0" smtClean="0"/>
              <a:t>an organizational climate that supports risk management; </a:t>
            </a:r>
          </a:p>
          <a:p>
            <a:endParaRPr lang="en-US" sz="2000" dirty="0" smtClean="0"/>
          </a:p>
          <a:p>
            <a:r>
              <a:rPr lang="en-US" sz="2000" dirty="0" smtClean="0"/>
              <a:t>Ensure </a:t>
            </a:r>
            <a:r>
              <a:rPr lang="en-US" sz="2000" dirty="0" smtClean="0"/>
              <a:t>that employees understand the importance and consequences of risk management issues in their immediate work areas </a:t>
            </a:r>
          </a:p>
          <a:p>
            <a:endParaRPr lang="en-US" sz="2000" dirty="0" smtClean="0"/>
          </a:p>
          <a:p>
            <a:r>
              <a:rPr lang="en-US" sz="2000" dirty="0" smtClean="0"/>
              <a:t>Identify </a:t>
            </a:r>
            <a:r>
              <a:rPr lang="en-US" sz="2000" dirty="0" smtClean="0"/>
              <a:t>any new risks and report them to an Executive </a:t>
            </a:r>
            <a:endParaRPr lang="en-US" sz="2000" dirty="0" smtClean="0"/>
          </a:p>
          <a:p>
            <a:pPr>
              <a:buNone/>
            </a:pPr>
            <a:r>
              <a:rPr lang="en-US" sz="2000" dirty="0" smtClean="0"/>
              <a:t> </a:t>
            </a:r>
            <a:r>
              <a:rPr lang="en-US" sz="2000" dirty="0" smtClean="0"/>
              <a:t>    committee </a:t>
            </a:r>
            <a:r>
              <a:rPr lang="en-US" sz="2000" dirty="0" smtClean="0"/>
              <a:t>member. </a:t>
            </a:r>
          </a:p>
          <a:p>
            <a:pPr>
              <a:buFontTx/>
              <a:buNone/>
            </a:pPr>
            <a:endParaRPr lang="en-US" sz="2000" b="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References</a:t>
            </a:r>
          </a:p>
        </p:txBody>
      </p:sp>
      <p:sp>
        <p:nvSpPr>
          <p:cNvPr id="33795" name="Content Placeholder 2"/>
          <p:cNvSpPr>
            <a:spLocks noGrp="1"/>
          </p:cNvSpPr>
          <p:nvPr>
            <p:ph idx="1"/>
          </p:nvPr>
        </p:nvSpPr>
        <p:spPr/>
        <p:txBody>
          <a:bodyPr/>
          <a:lstStyle/>
          <a:p>
            <a:r>
              <a:rPr lang="en-US" sz="2000" dirty="0" smtClean="0">
                <a:hlinkClick r:id="rId2"/>
              </a:rPr>
              <a:t>System Policy 03.01 System Mission, Vision, Core Values and Strategic Planning</a:t>
            </a:r>
            <a:endParaRPr lang="en-US" sz="2000" dirty="0" smtClean="0"/>
          </a:p>
          <a:p>
            <a:pPr>
              <a:buFontTx/>
              <a:buNone/>
            </a:pPr>
            <a:endParaRPr lang="en-US" sz="2000" dirty="0" smtClean="0"/>
          </a:p>
          <a:p>
            <a:r>
              <a:rPr lang="en-US" sz="2000" dirty="0" smtClean="0">
                <a:hlinkClick r:id="rId3"/>
              </a:rPr>
              <a:t>System Policy 16.01 System Ethics and Compliance Program</a:t>
            </a:r>
            <a:endParaRPr lang="en-US" sz="2000" dirty="0" smtClean="0"/>
          </a:p>
          <a:p>
            <a:pPr>
              <a:buFontTx/>
              <a:buNone/>
            </a:pPr>
            <a:endParaRPr lang="en-US" sz="2000" dirty="0" smtClean="0"/>
          </a:p>
          <a:p>
            <a:r>
              <a:rPr lang="en-US" sz="2000" dirty="0" smtClean="0">
                <a:hlinkClick r:id="rId4"/>
              </a:rPr>
              <a:t>System Regulation 16.01.01 System Ethics and Compliance</a:t>
            </a:r>
            <a:endParaRPr lang="en-US" sz="2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What is Risk?</a:t>
            </a:r>
          </a:p>
        </p:txBody>
      </p:sp>
      <p:sp>
        <p:nvSpPr>
          <p:cNvPr id="3" name="Content Placeholder 2"/>
          <p:cNvSpPr>
            <a:spLocks noGrp="1"/>
          </p:cNvSpPr>
          <p:nvPr>
            <p:ph idx="1"/>
          </p:nvPr>
        </p:nvSpPr>
        <p:spPr>
          <a:xfrm>
            <a:off x="457200" y="1600200"/>
            <a:ext cx="8534400" cy="4525963"/>
          </a:xfrm>
        </p:spPr>
        <p:txBody>
          <a:bodyPr>
            <a:normAutofit/>
          </a:bodyPr>
          <a:lstStyle/>
          <a:p>
            <a:pPr>
              <a:defRPr/>
            </a:pPr>
            <a:r>
              <a:rPr lang="en-US" sz="2400" dirty="0" smtClean="0"/>
              <a:t>Various Definitions of Risk:</a:t>
            </a:r>
          </a:p>
          <a:p>
            <a:pPr lvl="1">
              <a:buFont typeface="Arial" pitchFamily="34" charset="0"/>
              <a:buChar char="–"/>
              <a:defRPr/>
            </a:pPr>
            <a:endParaRPr lang="en-US" sz="2000" dirty="0" smtClean="0"/>
          </a:p>
          <a:p>
            <a:pPr lvl="1">
              <a:buFont typeface="Arial" pitchFamily="34" charset="0"/>
              <a:buChar char="–"/>
              <a:defRPr/>
            </a:pPr>
            <a:r>
              <a:rPr lang="en-US" sz="2000" dirty="0" smtClean="0"/>
              <a:t>Possibility </a:t>
            </a:r>
            <a:r>
              <a:rPr lang="en-US" sz="2000" dirty="0" smtClean="0"/>
              <a:t>of loss or injury; peril</a:t>
            </a:r>
          </a:p>
          <a:p>
            <a:pPr lvl="1">
              <a:buFont typeface="Arial" pitchFamily="34" charset="0"/>
              <a:buChar char="–"/>
              <a:defRPr/>
            </a:pPr>
            <a:endParaRPr lang="en-US" sz="2000" dirty="0" smtClean="0"/>
          </a:p>
          <a:p>
            <a:pPr lvl="1">
              <a:buFont typeface="Arial" pitchFamily="34" charset="0"/>
              <a:buChar char="–"/>
              <a:defRPr/>
            </a:pPr>
            <a:r>
              <a:rPr lang="en-US" sz="2000" dirty="0" smtClean="0"/>
              <a:t>The International Organization for Standardization (ISO) Guide 73, Risk Management, has defined risk as the combination of the probability of an event and its consequences.</a:t>
            </a:r>
          </a:p>
          <a:p>
            <a:pPr lvl="1">
              <a:buFont typeface="Arial" pitchFamily="34" charset="0"/>
              <a:buChar char="–"/>
              <a:defRPr/>
            </a:pPr>
            <a:endParaRPr lang="en-US" sz="2000" dirty="0" smtClean="0"/>
          </a:p>
          <a:p>
            <a:pPr lvl="1">
              <a:buFont typeface="Arial" pitchFamily="34" charset="0"/>
              <a:buChar char="–"/>
              <a:defRPr/>
            </a:pPr>
            <a:r>
              <a:rPr lang="en-US" sz="2000" dirty="0" smtClean="0"/>
              <a:t>Possibility that taking action or the lack of action could adversely affect the ability to achieve strategic goals and operational objectives.</a:t>
            </a:r>
          </a:p>
          <a:p>
            <a:pPr lvl="1">
              <a:defRPr/>
            </a:pPr>
            <a:endParaRPr lang="en-US" sz="2600" dirty="0" smtClean="0"/>
          </a:p>
          <a:p>
            <a:pPr lvl="1">
              <a:buFontTx/>
              <a:buNone/>
              <a:defRPr/>
            </a:pPr>
            <a:endParaRPr lang="en-US" sz="2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Risk and Risk Management</a:t>
            </a:r>
          </a:p>
        </p:txBody>
      </p:sp>
      <p:sp>
        <p:nvSpPr>
          <p:cNvPr id="3" name="Content Placeholder 2"/>
          <p:cNvSpPr>
            <a:spLocks noGrp="1"/>
          </p:cNvSpPr>
          <p:nvPr>
            <p:ph idx="1"/>
          </p:nvPr>
        </p:nvSpPr>
        <p:spPr/>
        <p:txBody>
          <a:bodyPr>
            <a:normAutofit/>
          </a:bodyPr>
          <a:lstStyle/>
          <a:p>
            <a:pPr>
              <a:defRPr/>
            </a:pPr>
            <a:r>
              <a:rPr lang="en-US" sz="2000" dirty="0" smtClean="0"/>
              <a:t>In all activities, there is the potential for events and consequences that may result in opportunities for benefits or threats to success, particularly as it relates to strategic objectives.</a:t>
            </a:r>
          </a:p>
          <a:p>
            <a:pPr>
              <a:defRPr/>
            </a:pPr>
            <a:endParaRPr lang="en-US" sz="2000" dirty="0" smtClean="0"/>
          </a:p>
          <a:p>
            <a:pPr>
              <a:defRPr/>
            </a:pPr>
            <a:r>
              <a:rPr lang="en-US" sz="2000" dirty="0" smtClean="0"/>
              <a:t>The key is to decide if an activity should be undertaken or avoided based on whether the probability of a positive outcome outweighs the probability of a negative consequence in the activity.  This in essence is the decision process of risk management.</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Risk Management Defined</a:t>
            </a:r>
          </a:p>
        </p:txBody>
      </p:sp>
      <p:sp>
        <p:nvSpPr>
          <p:cNvPr id="3" name="Content Placeholder 2"/>
          <p:cNvSpPr>
            <a:spLocks noGrp="1"/>
          </p:cNvSpPr>
          <p:nvPr>
            <p:ph idx="1"/>
          </p:nvPr>
        </p:nvSpPr>
        <p:spPr>
          <a:xfrm>
            <a:off x="381000" y="1600200"/>
            <a:ext cx="8229600" cy="4525963"/>
          </a:xfrm>
        </p:spPr>
        <p:txBody>
          <a:bodyPr>
            <a:noAutofit/>
          </a:bodyPr>
          <a:lstStyle/>
          <a:p>
            <a:pPr>
              <a:defRPr/>
            </a:pPr>
            <a:r>
              <a:rPr lang="en-US" sz="2000" dirty="0" smtClean="0"/>
              <a:t>Traditionally, business has considered risk primarily as a personnel safety or financial loss issue and has focused on the mitigation of the negative consequences. </a:t>
            </a:r>
          </a:p>
          <a:p>
            <a:pPr>
              <a:defRPr/>
            </a:pPr>
            <a:endParaRPr lang="en-US" sz="2000" dirty="0" smtClean="0"/>
          </a:p>
          <a:p>
            <a:pPr>
              <a:defRPr/>
            </a:pPr>
            <a:r>
              <a:rPr lang="en-US" sz="2000" dirty="0" smtClean="0"/>
              <a:t>For </a:t>
            </a:r>
            <a:r>
              <a:rPr lang="en-US" sz="2000" dirty="0" smtClean="0"/>
              <a:t>the success of any organization, both the positive and the negative aspects of risk must be considered.</a:t>
            </a:r>
            <a:endParaRPr lang="en-US" sz="2000" dirty="0" smtClean="0"/>
          </a:p>
          <a:p>
            <a:pPr>
              <a:buFontTx/>
              <a:buNone/>
              <a:defRPr/>
            </a:pPr>
            <a:endParaRPr lang="en-US" sz="2000" dirty="0" smtClean="0"/>
          </a:p>
          <a:p>
            <a:pPr>
              <a:defRPr/>
            </a:pPr>
            <a:r>
              <a:rPr lang="en-US" sz="2000" dirty="0" smtClean="0"/>
              <a:t>Enterprise Risk Management is the process used to methodically address risk with the goal of achieving sustained benefit to the organization and the minimization of negative consequences to the organization.</a:t>
            </a:r>
          </a:p>
          <a:p>
            <a:pPr>
              <a:buFontTx/>
              <a:buNone/>
              <a:defRPr/>
            </a:pPr>
            <a:endParaRPr lang="en-US" sz="20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Risk Management Defined</a:t>
            </a:r>
          </a:p>
        </p:txBody>
      </p:sp>
      <p:sp>
        <p:nvSpPr>
          <p:cNvPr id="3" name="Content Placeholder 2"/>
          <p:cNvSpPr>
            <a:spLocks noGrp="1"/>
          </p:cNvSpPr>
          <p:nvPr>
            <p:ph idx="1"/>
          </p:nvPr>
        </p:nvSpPr>
        <p:spPr>
          <a:xfrm>
            <a:off x="381000" y="1600200"/>
            <a:ext cx="8229600" cy="4525963"/>
          </a:xfrm>
        </p:spPr>
        <p:txBody>
          <a:bodyPr>
            <a:noAutofit/>
          </a:bodyPr>
          <a:lstStyle/>
          <a:p>
            <a:pPr>
              <a:defRPr/>
            </a:pPr>
            <a:r>
              <a:rPr lang="en-US" sz="2000" dirty="0" smtClean="0"/>
              <a:t>All this is done in direct relation to the institutional mission of the organization and the strategic objectives established to fulfill the mission.</a:t>
            </a:r>
          </a:p>
          <a:p>
            <a:pPr>
              <a:defRPr/>
            </a:pPr>
            <a:endParaRPr lang="en-US" sz="2000" dirty="0" smtClean="0"/>
          </a:p>
          <a:p>
            <a:pPr>
              <a:defRPr/>
            </a:pPr>
            <a:r>
              <a:rPr lang="en-US" sz="2000" dirty="0" smtClean="0"/>
              <a:t>The application of this process within an institution is known as the Enterprise Risk Management Process (ERM)</a:t>
            </a:r>
          </a:p>
          <a:p>
            <a:pPr>
              <a:buFontTx/>
              <a:buNone/>
              <a:defRPr/>
            </a:pPr>
            <a:endParaRPr lang="en-US"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Enterprise Risk Management	</a:t>
            </a:r>
          </a:p>
        </p:txBody>
      </p:sp>
      <p:sp>
        <p:nvSpPr>
          <p:cNvPr id="10243" name="Content Placeholder 2"/>
          <p:cNvSpPr>
            <a:spLocks noGrp="1"/>
          </p:cNvSpPr>
          <p:nvPr>
            <p:ph idx="1"/>
          </p:nvPr>
        </p:nvSpPr>
        <p:spPr/>
        <p:txBody>
          <a:bodyPr/>
          <a:lstStyle/>
          <a:p>
            <a:r>
              <a:rPr lang="en-US" sz="2000" dirty="0" smtClean="0"/>
              <a:t>Enterprise Risk Management (ERM) is a process-driven tool enabling management to visualize, assess, and manage significant risk. </a:t>
            </a:r>
          </a:p>
          <a:p>
            <a:pPr>
              <a:buFontTx/>
              <a:buNone/>
            </a:pPr>
            <a:endParaRPr lang="en-US" sz="2000" dirty="0" smtClean="0"/>
          </a:p>
          <a:p>
            <a:r>
              <a:rPr lang="en-US" sz="2000" dirty="0" smtClean="0"/>
              <a:t>ERM can be described as a risk-based, intentional approach to assigning the likelihood and severity of risk which could prevent the attainment of the strategic goals of the member.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ERM Process</a:t>
            </a:r>
          </a:p>
        </p:txBody>
      </p:sp>
      <p:sp>
        <p:nvSpPr>
          <p:cNvPr id="11267" name="Content Placeholder 2"/>
          <p:cNvSpPr>
            <a:spLocks noGrp="1"/>
          </p:cNvSpPr>
          <p:nvPr>
            <p:ph idx="1"/>
          </p:nvPr>
        </p:nvSpPr>
        <p:spPr/>
        <p:txBody>
          <a:bodyPr/>
          <a:lstStyle/>
          <a:p>
            <a:r>
              <a:rPr lang="en-US" sz="2000" dirty="0" smtClean="0"/>
              <a:t>The Risk Management Assessment (RMA) is a process used to identify, quantify, evaluate and treat risk to the member.  </a:t>
            </a:r>
          </a:p>
          <a:p>
            <a:pPr>
              <a:buFontTx/>
              <a:buNone/>
            </a:pPr>
            <a:endParaRPr lang="en-US" sz="2000" dirty="0" smtClean="0"/>
          </a:p>
          <a:p>
            <a:r>
              <a:rPr lang="en-US" sz="2000" dirty="0" smtClean="0"/>
              <a:t>The process starts with a review of the member’s strategic objectives and then uses a systematic review process to identify and manage risks which could impact the successful attainment of the strategic objectives.</a:t>
            </a:r>
          </a:p>
        </p:txBody>
      </p:sp>
    </p:spTree>
  </p:cSld>
  <p:clrMapOvr>
    <a:masterClrMapping/>
  </p:clrMapOvr>
</p:sld>
</file>

<file path=ppt/theme/theme1.xml><?xml version="1.0" encoding="utf-8"?>
<a:theme xmlns:a="http://schemas.openxmlformats.org/drawingml/2006/main" name="SystemOffice22June2010">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Tahom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14473</TotalTime>
  <Words>2083</Words>
  <Application>Microsoft Office PowerPoint</Application>
  <PresentationFormat>On-screen Show (4:3)</PresentationFormat>
  <Paragraphs>217</Paragraphs>
  <Slides>32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Tahoma</vt:lpstr>
      <vt:lpstr>Verdana</vt:lpstr>
      <vt:lpstr>SystemOffice22June2010</vt:lpstr>
      <vt:lpstr>Slide 1</vt:lpstr>
      <vt:lpstr>Introduction </vt:lpstr>
      <vt:lpstr>System ERM Course Objectives</vt:lpstr>
      <vt:lpstr>What is Risk?</vt:lpstr>
      <vt:lpstr>Risk and Risk Management</vt:lpstr>
      <vt:lpstr>Risk Management Defined</vt:lpstr>
      <vt:lpstr>Risk Management Defined</vt:lpstr>
      <vt:lpstr>Enterprise Risk Management </vt:lpstr>
      <vt:lpstr>ERM Process</vt:lpstr>
      <vt:lpstr>Risk Management Assessment Cycle</vt:lpstr>
      <vt:lpstr>Review Strategic Objectives</vt:lpstr>
      <vt:lpstr>Perform Risk Assessment</vt:lpstr>
      <vt:lpstr>Risk Identification</vt:lpstr>
      <vt:lpstr>Categories of Potential Risks</vt:lpstr>
      <vt:lpstr>Driving Factors of Potential Risks</vt:lpstr>
      <vt:lpstr>Risk Identification Techniques</vt:lpstr>
      <vt:lpstr>Risk Description</vt:lpstr>
      <vt:lpstr>Risk Description Continued</vt:lpstr>
      <vt:lpstr>Risk Evaluation</vt:lpstr>
      <vt:lpstr>Risk Mitigation</vt:lpstr>
      <vt:lpstr>Risk Mitigation Plan</vt:lpstr>
      <vt:lpstr>Options To Treat Risk</vt:lpstr>
      <vt:lpstr>ERM Monitoring and Follow-up</vt:lpstr>
      <vt:lpstr>Suggested Enterprise Risk Management Structure</vt:lpstr>
      <vt:lpstr>ERM and Compliance-Working Together</vt:lpstr>
      <vt:lpstr>Enterprise Risk Management System Policy</vt:lpstr>
      <vt:lpstr>Summary</vt:lpstr>
      <vt:lpstr>Suggested ERM Timeline</vt:lpstr>
      <vt:lpstr>ERM Staff Roles And Responsibilities</vt:lpstr>
      <vt:lpstr>ERM Staff Roles And Responsibilities</vt:lpstr>
      <vt:lpstr>ERM Staff Roles And Responsibilities</vt:lpstr>
      <vt:lpstr>References</vt:lpstr>
    </vt:vector>
  </TitlesOfParts>
  <Company>TAMUS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A&amp;M University System Powerpoint Template</dc:title>
  <dc:creator>System Communications</dc:creator>
  <cp:lastModifiedBy>abeasley</cp:lastModifiedBy>
  <cp:revision>400</cp:revision>
  <dcterms:created xsi:type="dcterms:W3CDTF">2009-01-05T19:05:15Z</dcterms:created>
  <dcterms:modified xsi:type="dcterms:W3CDTF">2012-08-30T20:17:55Z</dcterms:modified>
</cp:coreProperties>
</file>