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342" r:id="rId2"/>
    <p:sldId id="348" r:id="rId3"/>
    <p:sldId id="325" r:id="rId4"/>
    <p:sldId id="356" r:id="rId5"/>
    <p:sldId id="357" r:id="rId6"/>
    <p:sldId id="327" r:id="rId7"/>
    <p:sldId id="335" r:id="rId8"/>
    <p:sldId id="354" r:id="rId9"/>
    <p:sldId id="355" r:id="rId10"/>
    <p:sldId id="353" r:id="rId11"/>
    <p:sldId id="352" r:id="rId12"/>
    <p:sldId id="350"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2A28"/>
    <a:srgbClr val="883230"/>
    <a:srgbClr val="8531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64" autoAdjust="0"/>
    <p:restoredTop sz="76686" autoAdjust="0"/>
  </p:normalViewPr>
  <p:slideViewPr>
    <p:cSldViewPr>
      <p:cViewPr>
        <p:scale>
          <a:sx n="60" d="100"/>
          <a:sy n="60" d="100"/>
        </p:scale>
        <p:origin x="-44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23FDD003-5832-472E-A287-CB2B41FF3A31}" type="datetimeFigureOut">
              <a:rPr lang="en-US" smtClean="0"/>
              <a:pPr/>
              <a:t>10/24/2012</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0F908F35-12FF-4841-B2A6-BCD2F33FC530}" type="slidenum">
              <a:rPr lang="en-US" smtClean="0"/>
              <a:pPr/>
              <a:t>‹#›</a:t>
            </a:fld>
            <a:endParaRPr lang="en-US" dirty="0"/>
          </a:p>
        </p:txBody>
      </p:sp>
    </p:spTree>
    <p:extLst>
      <p:ext uri="{BB962C8B-B14F-4D97-AF65-F5344CB8AC3E}">
        <p14:creationId xmlns:p14="http://schemas.microsoft.com/office/powerpoint/2010/main" val="3248077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B002E225-FC73-47D6-ACCA-839CC9BD9ACE}" type="datetimeFigureOut">
              <a:rPr lang="en-US" smtClean="0"/>
              <a:pPr/>
              <a:t>10/24/2012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96266664-9E87-4528-8B47-DE5AD30E4851}" type="slidenum">
              <a:rPr lang="en-US" smtClean="0"/>
              <a:pPr/>
              <a:t>‹#›</a:t>
            </a:fld>
            <a:endParaRPr lang="en-US" dirty="0"/>
          </a:p>
        </p:txBody>
      </p:sp>
    </p:spTree>
    <p:extLst>
      <p:ext uri="{BB962C8B-B14F-4D97-AF65-F5344CB8AC3E}">
        <p14:creationId xmlns:p14="http://schemas.microsoft.com/office/powerpoint/2010/main" val="117414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Mission Statement</a:t>
            </a:r>
          </a:p>
          <a:p>
            <a:r>
              <a:rPr lang="en-US" sz="1200" kern="1200" dirty="0" smtClean="0">
                <a:solidFill>
                  <a:schemeClr val="tx1"/>
                </a:solidFill>
                <a:effectLst/>
                <a:latin typeface="+mn-lt"/>
                <a:ea typeface="+mn-ea"/>
                <a:cs typeface="+mn-cs"/>
              </a:rPr>
              <a:t>Our mission is to provide quality service in assisting our military service members and veterans in making their transition from military to academic life. </a:t>
            </a:r>
          </a:p>
          <a:p>
            <a:r>
              <a:rPr lang="en-US" sz="1200" b="1" kern="1200" dirty="0" smtClean="0">
                <a:solidFill>
                  <a:schemeClr val="tx1"/>
                </a:solidFill>
                <a:effectLst/>
                <a:latin typeface="+mn-lt"/>
                <a:ea typeface="+mn-ea"/>
                <a:cs typeface="+mn-cs"/>
              </a:rPr>
              <a:t>Goals</a:t>
            </a:r>
          </a:p>
          <a:p>
            <a:r>
              <a:rPr lang="en-US" sz="1200" kern="1200" dirty="0" smtClean="0">
                <a:solidFill>
                  <a:schemeClr val="tx1"/>
                </a:solidFill>
                <a:effectLst/>
                <a:latin typeface="+mn-lt"/>
                <a:ea typeface="+mn-ea"/>
                <a:cs typeface="+mn-cs"/>
              </a:rPr>
              <a:t>Our goals of the Veterans Certification and Military Community Relations Office are to provide quality service to our students who have served our country on active duty, and as reservists, National Guard, and their dependents (spouses and children). We expand our military-friendly services and programs for America’s finest who are returning home from over sea’s by preparing them with all information on well earned and deserved educational benefits. Our office is a guided resource to insure our students pursue and achieve their educational goals, along with professional and vocational objectives. </a:t>
            </a:r>
          </a:p>
          <a:p>
            <a:endParaRPr lang="en-US" dirty="0"/>
          </a:p>
        </p:txBody>
      </p:sp>
      <p:sp>
        <p:nvSpPr>
          <p:cNvPr id="4" name="Slide Number Placeholder 3"/>
          <p:cNvSpPr>
            <a:spLocks noGrp="1"/>
          </p:cNvSpPr>
          <p:nvPr>
            <p:ph type="sldNum" sz="quarter" idx="10"/>
          </p:nvPr>
        </p:nvSpPr>
        <p:spPr/>
        <p:txBody>
          <a:bodyPr/>
          <a:lstStyle/>
          <a:p>
            <a:fld id="{96266664-9E87-4528-8B47-DE5AD30E4851}" type="slidenum">
              <a:rPr lang="en-US" smtClean="0"/>
              <a:pPr/>
              <a:t>1</a:t>
            </a:fld>
            <a:endParaRPr lang="en-US" dirty="0"/>
          </a:p>
        </p:txBody>
      </p:sp>
    </p:spTree>
    <p:extLst>
      <p:ext uri="{BB962C8B-B14F-4D97-AF65-F5344CB8AC3E}">
        <p14:creationId xmlns:p14="http://schemas.microsoft.com/office/powerpoint/2010/main" val="2828181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way to</a:t>
            </a:r>
            <a:r>
              <a:rPr lang="en-US" baseline="0" dirty="0" smtClean="0"/>
              <a:t> enter into our accelerated Army ROTC program please contact our office for more details or to apply for the program. </a:t>
            </a:r>
            <a:endParaRPr lang="en-US" dirty="0"/>
          </a:p>
        </p:txBody>
      </p:sp>
      <p:sp>
        <p:nvSpPr>
          <p:cNvPr id="4" name="Slide Number Placeholder 3"/>
          <p:cNvSpPr>
            <a:spLocks noGrp="1"/>
          </p:cNvSpPr>
          <p:nvPr>
            <p:ph type="sldNum" sz="quarter" idx="10"/>
          </p:nvPr>
        </p:nvSpPr>
        <p:spPr/>
        <p:txBody>
          <a:bodyPr/>
          <a:lstStyle/>
          <a:p>
            <a:fld id="{96266664-9E87-4528-8B47-DE5AD30E4851}" type="slidenum">
              <a:rPr lang="en-US" smtClean="0"/>
              <a:pPr/>
              <a:t>10</a:t>
            </a:fld>
            <a:endParaRPr lang="en-US" dirty="0"/>
          </a:p>
        </p:txBody>
      </p:sp>
    </p:spTree>
    <p:extLst>
      <p:ext uri="{BB962C8B-B14F-4D97-AF65-F5344CB8AC3E}">
        <p14:creationId xmlns:p14="http://schemas.microsoft.com/office/powerpoint/2010/main" val="404986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66664-9E87-4528-8B47-DE5AD30E4851}" type="slidenum">
              <a:rPr lang="en-US" smtClean="0"/>
              <a:pPr/>
              <a:t>11</a:t>
            </a:fld>
            <a:endParaRPr lang="en-US" dirty="0"/>
          </a:p>
        </p:txBody>
      </p:sp>
    </p:spTree>
    <p:extLst>
      <p:ext uri="{BB962C8B-B14F-4D97-AF65-F5344CB8AC3E}">
        <p14:creationId xmlns:p14="http://schemas.microsoft.com/office/powerpoint/2010/main" val="1094541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office is lead by Dr. Charles</a:t>
            </a:r>
            <a:r>
              <a:rPr lang="en-US" baseline="0" dirty="0" smtClean="0"/>
              <a:t> Rodriguez, Major General, US Army Retired</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6266664-9E87-4528-8B47-DE5AD30E4851}" type="slidenum">
              <a:rPr lang="en-US" smtClean="0"/>
              <a:pPr/>
              <a:t>12</a:t>
            </a:fld>
            <a:endParaRPr lang="en-US" dirty="0"/>
          </a:p>
        </p:txBody>
      </p:sp>
    </p:spTree>
    <p:extLst>
      <p:ext uri="{BB962C8B-B14F-4D97-AF65-F5344CB8AC3E}">
        <p14:creationId xmlns:p14="http://schemas.microsoft.com/office/powerpoint/2010/main" val="360184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effectLst/>
                <a:latin typeface="Arial"/>
                <a:ea typeface="Calibri"/>
              </a:rPr>
              <a:t>TAMU-SA was named as a top military friendly school for 2013; </a:t>
            </a:r>
            <a:endParaRPr lang="en-US" dirty="0"/>
          </a:p>
        </p:txBody>
      </p:sp>
      <p:sp>
        <p:nvSpPr>
          <p:cNvPr id="4" name="Slide Number Placeholder 3"/>
          <p:cNvSpPr>
            <a:spLocks noGrp="1"/>
          </p:cNvSpPr>
          <p:nvPr>
            <p:ph type="sldNum" sz="quarter" idx="10"/>
          </p:nvPr>
        </p:nvSpPr>
        <p:spPr/>
        <p:txBody>
          <a:bodyPr/>
          <a:lstStyle/>
          <a:p>
            <a:fld id="{96266664-9E87-4528-8B47-DE5AD30E4851}"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Arial"/>
                <a:ea typeface="Calibri"/>
              </a:rPr>
              <a:t>We are excited about our Patriots' Casa , a free-standing building dedicated to the University‘s military student community. The Patriots‘ Casa will be the first of its kind in the country as a stand-alone building designed to provide a space to guide veterans and their families through the transition from military life to higher education and into the civilian workforce ready to begin new careers.</a:t>
            </a:r>
            <a:br>
              <a:rPr lang="en-US" sz="1200" dirty="0" smtClean="0">
                <a:effectLst/>
                <a:latin typeface="Arial"/>
                <a:ea typeface="Calibri"/>
              </a:rPr>
            </a:br>
            <a:endParaRPr lang="en-US" dirty="0"/>
          </a:p>
        </p:txBody>
      </p:sp>
      <p:sp>
        <p:nvSpPr>
          <p:cNvPr id="4" name="Slide Number Placeholder 3"/>
          <p:cNvSpPr>
            <a:spLocks noGrp="1"/>
          </p:cNvSpPr>
          <p:nvPr>
            <p:ph type="sldNum" sz="quarter" idx="10"/>
          </p:nvPr>
        </p:nvSpPr>
        <p:spPr/>
        <p:txBody>
          <a:bodyPr/>
          <a:lstStyle/>
          <a:p>
            <a:fld id="{96266664-9E87-4528-8B47-DE5AD30E4851}" type="slidenum">
              <a:rPr lang="en-US" smtClean="0"/>
              <a:pPr/>
              <a:t>3</a:t>
            </a:fld>
            <a:endParaRPr lang="en-US" dirty="0"/>
          </a:p>
        </p:txBody>
      </p:sp>
    </p:spTree>
    <p:extLst>
      <p:ext uri="{BB962C8B-B14F-4D97-AF65-F5344CB8AC3E}">
        <p14:creationId xmlns:p14="http://schemas.microsoft.com/office/powerpoint/2010/main" val="25010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way to</a:t>
            </a:r>
            <a:r>
              <a:rPr lang="en-US" baseline="0" dirty="0" smtClean="0"/>
              <a:t> enter into our accelerated Army ROTC program please contact our office for more details or to apply for the program. </a:t>
            </a:r>
            <a:endParaRPr lang="en-US" dirty="0"/>
          </a:p>
        </p:txBody>
      </p:sp>
      <p:sp>
        <p:nvSpPr>
          <p:cNvPr id="4" name="Slide Number Placeholder 3"/>
          <p:cNvSpPr>
            <a:spLocks noGrp="1"/>
          </p:cNvSpPr>
          <p:nvPr>
            <p:ph type="sldNum" sz="quarter" idx="10"/>
          </p:nvPr>
        </p:nvSpPr>
        <p:spPr/>
        <p:txBody>
          <a:bodyPr/>
          <a:lstStyle/>
          <a:p>
            <a:fld id="{96266664-9E87-4528-8B47-DE5AD30E4851}" type="slidenum">
              <a:rPr lang="en-US" smtClean="0"/>
              <a:pPr/>
              <a:t>4</a:t>
            </a:fld>
            <a:endParaRPr lang="en-US" dirty="0"/>
          </a:p>
        </p:txBody>
      </p:sp>
    </p:spTree>
    <p:extLst>
      <p:ext uri="{BB962C8B-B14F-4D97-AF65-F5344CB8AC3E}">
        <p14:creationId xmlns:p14="http://schemas.microsoft.com/office/powerpoint/2010/main" val="404986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way to</a:t>
            </a:r>
            <a:r>
              <a:rPr lang="en-US" baseline="0" dirty="0" smtClean="0"/>
              <a:t> enter into our accelerated Army ROTC program please contact our office for more details or to apply for the program. </a:t>
            </a:r>
            <a:endParaRPr lang="en-US" dirty="0"/>
          </a:p>
        </p:txBody>
      </p:sp>
      <p:sp>
        <p:nvSpPr>
          <p:cNvPr id="4" name="Slide Number Placeholder 3"/>
          <p:cNvSpPr>
            <a:spLocks noGrp="1"/>
          </p:cNvSpPr>
          <p:nvPr>
            <p:ph type="sldNum" sz="quarter" idx="10"/>
          </p:nvPr>
        </p:nvSpPr>
        <p:spPr/>
        <p:txBody>
          <a:bodyPr/>
          <a:lstStyle/>
          <a:p>
            <a:fld id="{96266664-9E87-4528-8B47-DE5AD30E4851}" type="slidenum">
              <a:rPr lang="en-US" smtClean="0"/>
              <a:pPr/>
              <a:t>5</a:t>
            </a:fld>
            <a:endParaRPr lang="en-US" dirty="0"/>
          </a:p>
        </p:txBody>
      </p:sp>
    </p:spTree>
    <p:extLst>
      <p:ext uri="{BB962C8B-B14F-4D97-AF65-F5344CB8AC3E}">
        <p14:creationId xmlns:p14="http://schemas.microsoft.com/office/powerpoint/2010/main" val="4049865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266664-9E87-4528-8B47-DE5AD30E4851}" type="slidenum">
              <a:rPr lang="en-US" smtClean="0"/>
              <a:pPr/>
              <a:t>6</a:t>
            </a:fld>
            <a:endParaRPr lang="en-US" dirty="0"/>
          </a:p>
        </p:txBody>
      </p:sp>
    </p:spTree>
    <p:extLst>
      <p:ext uri="{BB962C8B-B14F-4D97-AF65-F5344CB8AC3E}">
        <p14:creationId xmlns:p14="http://schemas.microsoft.com/office/powerpoint/2010/main" val="1505761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way to</a:t>
            </a:r>
            <a:r>
              <a:rPr lang="en-US" baseline="0" dirty="0" smtClean="0"/>
              <a:t> enter into our accelerated Army ROTC program please contact our office for more details or to apply for the program. </a:t>
            </a:r>
            <a:endParaRPr lang="en-US" dirty="0"/>
          </a:p>
        </p:txBody>
      </p:sp>
      <p:sp>
        <p:nvSpPr>
          <p:cNvPr id="4" name="Slide Number Placeholder 3"/>
          <p:cNvSpPr>
            <a:spLocks noGrp="1"/>
          </p:cNvSpPr>
          <p:nvPr>
            <p:ph type="sldNum" sz="quarter" idx="10"/>
          </p:nvPr>
        </p:nvSpPr>
        <p:spPr/>
        <p:txBody>
          <a:bodyPr/>
          <a:lstStyle/>
          <a:p>
            <a:fld id="{96266664-9E87-4528-8B47-DE5AD30E4851}" type="slidenum">
              <a:rPr lang="en-US" smtClean="0"/>
              <a:pPr/>
              <a:t>7</a:t>
            </a:fld>
            <a:endParaRPr lang="en-US" dirty="0"/>
          </a:p>
        </p:txBody>
      </p:sp>
    </p:spTree>
    <p:extLst>
      <p:ext uri="{BB962C8B-B14F-4D97-AF65-F5344CB8AC3E}">
        <p14:creationId xmlns:p14="http://schemas.microsoft.com/office/powerpoint/2010/main" val="404986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way to</a:t>
            </a:r>
            <a:r>
              <a:rPr lang="en-US" baseline="0" dirty="0" smtClean="0"/>
              <a:t> enter into our accelerated Army ROTC program please contact our office for more details or to apply for the program. </a:t>
            </a:r>
            <a:endParaRPr lang="en-US" dirty="0"/>
          </a:p>
        </p:txBody>
      </p:sp>
      <p:sp>
        <p:nvSpPr>
          <p:cNvPr id="4" name="Slide Number Placeholder 3"/>
          <p:cNvSpPr>
            <a:spLocks noGrp="1"/>
          </p:cNvSpPr>
          <p:nvPr>
            <p:ph type="sldNum" sz="quarter" idx="10"/>
          </p:nvPr>
        </p:nvSpPr>
        <p:spPr/>
        <p:txBody>
          <a:bodyPr/>
          <a:lstStyle/>
          <a:p>
            <a:fld id="{96266664-9E87-4528-8B47-DE5AD30E4851}" type="slidenum">
              <a:rPr lang="en-US" smtClean="0"/>
              <a:pPr/>
              <a:t>8</a:t>
            </a:fld>
            <a:endParaRPr lang="en-US" dirty="0"/>
          </a:p>
        </p:txBody>
      </p:sp>
    </p:spTree>
    <p:extLst>
      <p:ext uri="{BB962C8B-B14F-4D97-AF65-F5344CB8AC3E}">
        <p14:creationId xmlns:p14="http://schemas.microsoft.com/office/powerpoint/2010/main" val="4049865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way to</a:t>
            </a:r>
            <a:r>
              <a:rPr lang="en-US" baseline="0" dirty="0" smtClean="0"/>
              <a:t> enter into our accelerated Army ROTC program please contact our office for more details or to apply for the program. </a:t>
            </a:r>
            <a:endParaRPr lang="en-US" dirty="0"/>
          </a:p>
        </p:txBody>
      </p:sp>
      <p:sp>
        <p:nvSpPr>
          <p:cNvPr id="4" name="Slide Number Placeholder 3"/>
          <p:cNvSpPr>
            <a:spLocks noGrp="1"/>
          </p:cNvSpPr>
          <p:nvPr>
            <p:ph type="sldNum" sz="quarter" idx="10"/>
          </p:nvPr>
        </p:nvSpPr>
        <p:spPr/>
        <p:txBody>
          <a:bodyPr/>
          <a:lstStyle/>
          <a:p>
            <a:fld id="{96266664-9E87-4528-8B47-DE5AD30E4851}" type="slidenum">
              <a:rPr lang="en-US" smtClean="0"/>
              <a:pPr/>
              <a:t>9</a:t>
            </a:fld>
            <a:endParaRPr lang="en-US" dirty="0"/>
          </a:p>
        </p:txBody>
      </p:sp>
    </p:spTree>
    <p:extLst>
      <p:ext uri="{BB962C8B-B14F-4D97-AF65-F5344CB8AC3E}">
        <p14:creationId xmlns:p14="http://schemas.microsoft.com/office/powerpoint/2010/main" val="4049865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23D566-E2DD-4D28-B697-80E6E4484405}" type="datetime1">
              <a:rPr lang="en-US" smtClean="0"/>
              <a:t>10/24/2012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6FC482-3311-43B8-9778-BE8B32216E0D}" type="slidenum">
              <a:rPr lang="en-US" smtClean="0"/>
              <a:pPr/>
              <a:t>‹#›</a:t>
            </a:fld>
            <a:endParaRPr lang="en-US" dirty="0"/>
          </a:p>
        </p:txBody>
      </p:sp>
      <p:pic>
        <p:nvPicPr>
          <p:cNvPr id="7" name="Picture 6" descr="New Image.JPG"/>
          <p:cNvPicPr>
            <a:picLocks noChangeAspect="1"/>
          </p:cNvPicPr>
          <p:nvPr userDrawn="1"/>
        </p:nvPicPr>
        <p:blipFill>
          <a:blip r:embed="rId2" cstate="print"/>
          <a:stretch>
            <a:fillRect/>
          </a:stretch>
        </p:blipFill>
        <p:spPr>
          <a:xfrm>
            <a:off x="7315200" y="56377"/>
            <a:ext cx="1676400" cy="1240304"/>
          </a:xfrm>
          <a:prstGeom prst="rect">
            <a:avLst/>
          </a:prstGeom>
        </p:spPr>
      </p:pic>
      <p:cxnSp>
        <p:nvCxnSpPr>
          <p:cNvPr id="9" name="Straight Connector 8"/>
          <p:cNvCxnSpPr/>
          <p:nvPr userDrawn="1"/>
        </p:nvCxnSpPr>
        <p:spPr>
          <a:xfrm>
            <a:off x="0" y="1371600"/>
            <a:ext cx="9144000" cy="0"/>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0A0A3F-EDFB-476B-971F-4A179BC631B0}" type="datetime1">
              <a:rPr lang="en-US" smtClean="0"/>
              <a:t>10/24/2012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6FC482-3311-43B8-9778-BE8B32216E0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7356E-44A0-4656-B283-2FCCAC0AC0F0}" type="datetime1">
              <a:rPr lang="en-US" smtClean="0"/>
              <a:t>10/24/2012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6FC482-3311-43B8-9778-BE8B32216E0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91429-75D4-4E82-B53E-0C7E65BA3E05}" type="datetime1">
              <a:rPr lang="en-US" smtClean="0"/>
              <a:t>10/24/2012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6FC482-3311-43B8-9778-BE8B32216E0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744658-4412-498C-9D1D-A0C95BA288A0}" type="datetime1">
              <a:rPr lang="en-US" smtClean="0"/>
              <a:t>10/24/2012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6FC482-3311-43B8-9778-BE8B32216E0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E9A5B8-BF3F-4F8E-B322-F3EFA967E7BE}" type="datetime1">
              <a:rPr lang="en-US" smtClean="0"/>
              <a:t>10/24/2012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6FC482-3311-43B8-9778-BE8B32216E0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D6EB51-165F-4B1E-ADFE-A946CE647A93}" type="datetime1">
              <a:rPr lang="en-US" smtClean="0"/>
              <a:t>10/24/2012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6FC482-3311-43B8-9778-BE8B32216E0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E2B23A-9A53-4269-AEB9-6B94C241C770}" type="datetime1">
              <a:rPr lang="en-US" smtClean="0"/>
              <a:t>10/24/2012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6FC482-3311-43B8-9778-BE8B32216E0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B4AE0-3650-48C0-89A4-9819AE93DB32}" type="datetime1">
              <a:rPr lang="en-US" smtClean="0"/>
              <a:t>10/24/2012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6FC482-3311-43B8-9778-BE8B32216E0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77783-CF1C-4067-A61F-9BB541B09B90}" type="datetime1">
              <a:rPr lang="en-US" smtClean="0"/>
              <a:t>10/24/2012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6FC482-3311-43B8-9778-BE8B32216E0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D9D90-253C-46CD-98E1-81CC3F7810F7}" type="datetime1">
              <a:rPr lang="en-US" smtClean="0"/>
              <a:t>10/24/2012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6FC482-3311-43B8-9778-BE8B32216E0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8CB92-9469-43C5-B633-0C3FAD6822D4}" type="datetime1">
              <a:rPr lang="en-US" smtClean="0"/>
              <a:t>10/24/2012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FC482-3311-43B8-9778-BE8B32216E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facebook.com/pages/Texas-AM-University-San-Antonio-Military-Relations/26008108069740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76200" y="6388398"/>
            <a:ext cx="9255456" cy="54580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543" r="27339" b="3465"/>
          <a:stretch/>
        </p:blipFill>
        <p:spPr bwMode="auto">
          <a:xfrm>
            <a:off x="4643855" y="568655"/>
            <a:ext cx="3966745" cy="2001448"/>
          </a:xfrm>
          <a:prstGeom prst="rect">
            <a:avLst/>
          </a:prstGeom>
          <a:noFill/>
          <a:ln w="25400">
            <a:solidFill>
              <a:schemeClr val="accent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854" y="4429834"/>
            <a:ext cx="3966745" cy="1816795"/>
          </a:xfrm>
          <a:prstGeom prst="rect">
            <a:avLst/>
          </a:prstGeom>
          <a:noFill/>
          <a:ln w="25400">
            <a:solidFill>
              <a:schemeClr val="accent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8389" y="2743200"/>
            <a:ext cx="2752925" cy="1524000"/>
          </a:xfrm>
          <a:prstGeom prst="rect">
            <a:avLst/>
          </a:prstGeom>
        </p:spPr>
      </p:pic>
      <p:pic>
        <p:nvPicPr>
          <p:cNvPr id="9"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6"/>
          <a:stretch/>
        </p:blipFill>
        <p:spPr bwMode="auto">
          <a:xfrm>
            <a:off x="564401" y="555786"/>
            <a:ext cx="3793176" cy="5703247"/>
          </a:xfrm>
          <a:prstGeom prst="rect">
            <a:avLst/>
          </a:prstGeom>
          <a:noFill/>
          <a:ln w="25400">
            <a:solidFill>
              <a:schemeClr val="accent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2023" y="-105408"/>
            <a:ext cx="9255456" cy="54580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837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381001"/>
            <a:ext cx="9255456"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809" y="6028462"/>
            <a:ext cx="9255456" cy="36933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lvl="1"/>
            <a:endParaRPr lang="en-US" i="1" dirty="0">
              <a:latin typeface="Adobe Garamond Pro"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6726" y="5791200"/>
            <a:ext cx="1524234" cy="84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524" t="30209" r="28331" b="13802"/>
          <a:stretch/>
        </p:blipFill>
        <p:spPr bwMode="auto">
          <a:xfrm>
            <a:off x="762000" y="685800"/>
            <a:ext cx="7574160" cy="505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307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381001"/>
            <a:ext cx="9255456"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923" y="6028462"/>
            <a:ext cx="9255456" cy="36933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lvl="1"/>
            <a:r>
              <a:rPr lang="en-US" dirty="0" smtClean="0">
                <a:latin typeface="Trajan Pro" pitchFamily="18" charset="0"/>
              </a:rPr>
              <a:t>Serving our Veterans </a:t>
            </a:r>
            <a:endParaRPr lang="en-US" i="1" dirty="0">
              <a:latin typeface="Adobe Garamond Pro"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6726" y="5791200"/>
            <a:ext cx="1524234" cy="84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85801"/>
            <a:ext cx="9179256" cy="5170646"/>
          </a:xfrm>
          <a:prstGeom prst="rect">
            <a:avLst/>
          </a:prstGeom>
          <a:noFill/>
        </p:spPr>
        <p:txBody>
          <a:bodyPr wrap="square" rtlCol="0">
            <a:spAutoFit/>
          </a:bodyPr>
          <a:lstStyle/>
          <a:p>
            <a:pPr algn="ctr"/>
            <a:r>
              <a:rPr lang="en-US" sz="2400" b="1" dirty="0"/>
              <a:t>Program Content</a:t>
            </a:r>
            <a:endParaRPr lang="en-US" sz="2400" dirty="0"/>
          </a:p>
          <a:p>
            <a:r>
              <a:rPr lang="en-US" sz="2400" dirty="0"/>
              <a:t>Module 1 - Military 101: A Primer on Military Culture</a:t>
            </a:r>
          </a:p>
          <a:p>
            <a:r>
              <a:rPr lang="en-US" sz="2400" dirty="0"/>
              <a:t>Module 2 - What's New, What to Expect - An Update on the Status of the Post 9/11 GI Bill</a:t>
            </a:r>
          </a:p>
          <a:p>
            <a:r>
              <a:rPr lang="en-US" sz="2400" dirty="0"/>
              <a:t>Module 3 - Serving My Country - A Student Veterans Panel</a:t>
            </a:r>
          </a:p>
          <a:p>
            <a:r>
              <a:rPr lang="en-US" sz="2400" dirty="0"/>
              <a:t>Module 4 - Cracking the Code of Military Credit and Experience Transfer</a:t>
            </a:r>
          </a:p>
          <a:p>
            <a:r>
              <a:rPr lang="en-US" sz="2400" dirty="0"/>
              <a:t>Module 5 - Invisible Injuries of Contemporary Warfare</a:t>
            </a:r>
          </a:p>
          <a:p>
            <a:r>
              <a:rPr lang="en-US" sz="2400" dirty="0"/>
              <a:t>Module 6 - Resources for Veterans in Transition</a:t>
            </a:r>
          </a:p>
          <a:p>
            <a:r>
              <a:rPr lang="en-US" sz="2400" dirty="0"/>
              <a:t>Module 7 - Promising Practices in Veteran Support Services:  A National Perspective</a:t>
            </a:r>
          </a:p>
          <a:p>
            <a:r>
              <a:rPr lang="en-US" sz="2400" dirty="0"/>
              <a:t>Program concludes with team exercises and presentations followed by a visit to a local military installation or other appropriate venue, as available.</a:t>
            </a:r>
          </a:p>
          <a:p>
            <a:endParaRPr lang="en-US" dirty="0"/>
          </a:p>
        </p:txBody>
      </p:sp>
    </p:spTree>
    <p:extLst>
      <p:ext uri="{BB962C8B-B14F-4D97-AF65-F5344CB8AC3E}">
        <p14:creationId xmlns:p14="http://schemas.microsoft.com/office/powerpoint/2010/main" val="2660570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17202"/>
            <a:ext cx="9331656" cy="978198"/>
          </a:xfrm>
          <a:solidFill>
            <a:schemeClr val="accent2">
              <a:lumMod val="50000"/>
            </a:schemeClr>
          </a:solidFill>
        </p:spPr>
        <p:txBody>
          <a:bodyPr>
            <a:normAutofit fontScale="90000"/>
          </a:bodyPr>
          <a:lstStyle/>
          <a:p>
            <a:r>
              <a:rPr lang="en-US" dirty="0" smtClean="0">
                <a:solidFill>
                  <a:schemeClr val="bg1"/>
                </a:solidFill>
                <a:latin typeface="Trajan Pro" pitchFamily="18" charset="0"/>
              </a:rPr>
              <a:t>Military Community Relations</a:t>
            </a:r>
            <a:endParaRPr lang="en-US" dirty="0">
              <a:solidFill>
                <a:schemeClr val="bg1"/>
              </a:solidFill>
              <a:latin typeface="Trajan Pro" pitchFamily="18" charset="0"/>
            </a:endParaRPr>
          </a:p>
        </p:txBody>
      </p:sp>
      <p:sp>
        <p:nvSpPr>
          <p:cNvPr id="5" name="Rectangle 4"/>
          <p:cNvSpPr/>
          <p:nvPr/>
        </p:nvSpPr>
        <p:spPr>
          <a:xfrm>
            <a:off x="-76200" y="5814950"/>
            <a:ext cx="9331656" cy="152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8028" y="5339384"/>
            <a:ext cx="2743200" cy="1518616"/>
          </a:xfrm>
          <a:prstGeom prst="rect">
            <a:avLst/>
          </a:prstGeom>
        </p:spPr>
      </p:pic>
      <p:sp>
        <p:nvSpPr>
          <p:cNvPr id="7" name="TextBox 6"/>
          <p:cNvSpPr txBox="1"/>
          <p:nvPr/>
        </p:nvSpPr>
        <p:spPr>
          <a:xfrm>
            <a:off x="627228" y="1061621"/>
            <a:ext cx="7848600" cy="5201424"/>
          </a:xfrm>
          <a:prstGeom prst="rect">
            <a:avLst/>
          </a:prstGeom>
          <a:noFill/>
        </p:spPr>
        <p:txBody>
          <a:bodyPr wrap="square" rtlCol="0">
            <a:spAutoFit/>
          </a:bodyPr>
          <a:lstStyle/>
          <a:p>
            <a:pPr marL="231775" indent="-231775"/>
            <a:endParaRPr lang="en-US" b="1" dirty="0" smtClean="0"/>
          </a:p>
          <a:p>
            <a:pPr marL="457200" lvl="2" indent="-169863">
              <a:buFont typeface="Arial" pitchFamily="34" charset="0"/>
              <a:buChar char="•"/>
            </a:pPr>
            <a:endParaRPr lang="en-US" sz="800" dirty="0" smtClean="0"/>
          </a:p>
          <a:p>
            <a:pPr marL="457200" lvl="2" indent="-169863">
              <a:buFont typeface="Arial" pitchFamily="34" charset="0"/>
              <a:buChar char="•"/>
            </a:pPr>
            <a:endParaRPr lang="en-US" sz="800" dirty="0"/>
          </a:p>
          <a:p>
            <a:pPr marL="457200" lvl="2" indent="-169863">
              <a:buFont typeface="Arial" pitchFamily="34" charset="0"/>
              <a:buChar char="•"/>
            </a:pPr>
            <a:endParaRPr lang="en-US" sz="800" dirty="0" smtClean="0"/>
          </a:p>
          <a:p>
            <a:pPr marL="457200" lvl="2" indent="-169863">
              <a:buFont typeface="Arial" pitchFamily="34" charset="0"/>
              <a:buChar char="•"/>
            </a:pPr>
            <a:endParaRPr lang="en-US" sz="800" dirty="0" smtClean="0"/>
          </a:p>
          <a:p>
            <a:pPr marL="457200" lvl="2" indent="-169863">
              <a:buFont typeface="Arial" pitchFamily="34" charset="0"/>
              <a:buChar char="•"/>
            </a:pPr>
            <a:endParaRPr lang="en-US" sz="800" dirty="0" smtClean="0"/>
          </a:p>
          <a:p>
            <a:pPr marL="457200" lvl="2" indent="-169863">
              <a:buFont typeface="Arial" pitchFamily="34" charset="0"/>
              <a:buChar char="•"/>
            </a:pPr>
            <a:endParaRPr lang="en-US" sz="800" dirty="0" smtClean="0"/>
          </a:p>
          <a:p>
            <a:r>
              <a:rPr lang="en-US" sz="2000" u="sng" dirty="0" smtClean="0">
                <a:latin typeface="Bodoni MT" pitchFamily="18" charset="0"/>
              </a:rPr>
              <a:t>Richard Delgado Jr.</a:t>
            </a:r>
            <a:r>
              <a:rPr lang="en-US" sz="2000" dirty="0" smtClean="0">
                <a:latin typeface="Bodoni MT" pitchFamily="18" charset="0"/>
              </a:rPr>
              <a:t>, Manager of Military Community Support              </a:t>
            </a:r>
          </a:p>
          <a:p>
            <a:r>
              <a:rPr lang="en-US" sz="2000" dirty="0" smtClean="0">
                <a:latin typeface="Bodoni MT" pitchFamily="18" charset="0"/>
              </a:rPr>
              <a:t>    (210) 784-1175 or (361) 549-7875 cell</a:t>
            </a:r>
          </a:p>
          <a:p>
            <a:pPr>
              <a:buNone/>
            </a:pPr>
            <a:r>
              <a:rPr lang="en-US" sz="2000" dirty="0" smtClean="0">
                <a:latin typeface="Bodoni MT" pitchFamily="18" charset="0"/>
              </a:rPr>
              <a:t>     Email: </a:t>
            </a:r>
            <a:r>
              <a:rPr lang="en-US" sz="2000" i="1" dirty="0" smtClean="0">
                <a:latin typeface="Bodoni MT" pitchFamily="18" charset="0"/>
              </a:rPr>
              <a:t>richard.degado@tamusa.tamus.edu</a:t>
            </a:r>
          </a:p>
          <a:p>
            <a:r>
              <a:rPr lang="en-US" sz="2000" u="sng" dirty="0" smtClean="0">
                <a:latin typeface="Bodoni MT" pitchFamily="18" charset="0"/>
              </a:rPr>
              <a:t>Joy Hutchinson</a:t>
            </a:r>
            <a:r>
              <a:rPr lang="en-US" sz="2000" dirty="0" smtClean="0">
                <a:latin typeface="Bodoni MT" pitchFamily="18" charset="0"/>
              </a:rPr>
              <a:t>, Military Field Ambassador</a:t>
            </a:r>
          </a:p>
          <a:p>
            <a:pPr>
              <a:buNone/>
            </a:pPr>
            <a:r>
              <a:rPr lang="en-US" sz="2000" dirty="0" smtClean="0">
                <a:latin typeface="Bodoni MT" pitchFamily="18" charset="0"/>
              </a:rPr>
              <a:t>     (210) 784-1177 or  (210) 274-5408 cell </a:t>
            </a:r>
          </a:p>
          <a:p>
            <a:pPr>
              <a:buNone/>
            </a:pPr>
            <a:r>
              <a:rPr lang="en-US" sz="2000" dirty="0" smtClean="0">
                <a:latin typeface="Bodoni MT" pitchFamily="18" charset="0"/>
              </a:rPr>
              <a:t>     Email: </a:t>
            </a:r>
            <a:r>
              <a:rPr lang="en-US" sz="2000" i="1" dirty="0" smtClean="0">
                <a:latin typeface="Bodoni MT" pitchFamily="18" charset="0"/>
              </a:rPr>
              <a:t>joy.hutchinson@tamusa.tamus.edu</a:t>
            </a:r>
          </a:p>
          <a:p>
            <a:pPr marL="0" lvl="1" indent="-169863"/>
            <a:endParaRPr lang="en-US" dirty="0" smtClean="0"/>
          </a:p>
          <a:p>
            <a:pPr marL="287337" lvl="2"/>
            <a:endParaRPr lang="en-US" dirty="0" smtClean="0"/>
          </a:p>
          <a:p>
            <a:pPr marL="287337" lvl="2"/>
            <a:r>
              <a:rPr lang="en-US" dirty="0" smtClean="0"/>
              <a:t>Also like us on Facebook: </a:t>
            </a:r>
          </a:p>
          <a:p>
            <a:pPr marL="287337" lvl="2"/>
            <a:r>
              <a:rPr lang="en-US" dirty="0" smtClean="0">
                <a:hlinkClick r:id="rId4"/>
              </a:rPr>
              <a:t>Texas </a:t>
            </a:r>
            <a:r>
              <a:rPr lang="en-US" dirty="0">
                <a:hlinkClick r:id="rId4"/>
              </a:rPr>
              <a:t>A&amp;M University-San Antonio Military Relations</a:t>
            </a:r>
            <a:endParaRPr lang="en-US" dirty="0"/>
          </a:p>
          <a:p>
            <a:pPr marL="457200" lvl="2" indent="-169863">
              <a:buFont typeface="Arial" pitchFamily="34" charset="0"/>
              <a:buChar char="•"/>
            </a:pPr>
            <a:endParaRPr lang="en-US" dirty="0" smtClean="0"/>
          </a:p>
          <a:p>
            <a:pPr marL="457200" lvl="2" indent="-169863">
              <a:buFont typeface="Arial" pitchFamily="34" charset="0"/>
              <a:buChar char="•"/>
            </a:pPr>
            <a:endParaRPr lang="en-US" dirty="0" smtClean="0"/>
          </a:p>
          <a:p>
            <a:pPr marL="457200" lvl="2" indent="-169863">
              <a:buFont typeface="Arial" pitchFamily="34" charset="0"/>
              <a:buChar char="•"/>
            </a:pPr>
            <a:endParaRPr lang="en-US" dirty="0" smtClean="0"/>
          </a:p>
          <a:p>
            <a:endParaRPr lang="en-US" sz="2000" dirty="0" smtClean="0"/>
          </a:p>
        </p:txBody>
      </p:sp>
    </p:spTree>
    <p:extLst>
      <p:ext uri="{BB962C8B-B14F-4D97-AF65-F5344CB8AC3E}">
        <p14:creationId xmlns:p14="http://schemas.microsoft.com/office/powerpoint/2010/main" val="2121133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6477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Military</a:t>
            </a:r>
            <a:r>
              <a:rPr kumimoji="0" lang="en-US" sz="48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48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Embracing </a:t>
            </a:r>
            <a:r>
              <a:rPr kumimoji="0" lang="en-US" sz="40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a:t>
            </a:r>
            <a:endParaRPr kumimoji="0" lang="en-US" sz="40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3" name="Text Box 2"/>
          <p:cNvSpPr txBox="1">
            <a:spLocks noChangeArrowheads="1"/>
          </p:cNvSpPr>
          <p:nvPr/>
        </p:nvSpPr>
        <p:spPr bwMode="auto">
          <a:xfrm>
            <a:off x="304800" y="1524000"/>
            <a:ext cx="8610600" cy="2209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50000"/>
              </a:lnSpc>
              <a:spcBef>
                <a:spcPct val="0"/>
              </a:spcBef>
              <a:spcAft>
                <a:spcPct val="0"/>
              </a:spcAft>
              <a:buClrTx/>
              <a:buSzPts val="1000"/>
              <a:buFont typeface="Wingdings" pitchFamily="2" charset="2"/>
              <a:buChar char="q"/>
              <a:tabLst/>
            </a:pPr>
            <a:r>
              <a:rPr kumimoji="0" lang="en-US" sz="2800" b="1" i="0" u="none" strike="noStrike" cap="none" normalizeH="0" baseline="0" dirty="0" smtClean="0">
                <a:ln>
                  <a:noFill/>
                </a:ln>
                <a:effectLst/>
                <a:latin typeface="Arial" pitchFamily="34" charset="0"/>
                <a:cs typeface="Arial" pitchFamily="34" charset="0"/>
              </a:rPr>
              <a:t> </a:t>
            </a:r>
            <a:r>
              <a:rPr kumimoji="0" lang="en-US" sz="2800" b="1" i="0" u="none" strike="noStrike" cap="none" normalizeH="0" baseline="0" dirty="0" smtClean="0">
                <a:ln>
                  <a:noFill/>
                </a:ln>
                <a:effectLst/>
                <a:latin typeface="Times New Roman" pitchFamily="18" charset="0"/>
                <a:cs typeface="Times New Roman" pitchFamily="18" charset="0"/>
              </a:rPr>
              <a:t>Patriots’ Casa</a:t>
            </a:r>
          </a:p>
          <a:p>
            <a:pPr lvl="1" fontAlgn="base">
              <a:lnSpc>
                <a:spcPct val="150000"/>
              </a:lnSpc>
              <a:spcBef>
                <a:spcPct val="0"/>
              </a:spcBef>
              <a:spcAft>
                <a:spcPct val="0"/>
              </a:spcAft>
              <a:buSzPts val="1000"/>
              <a:buFont typeface="Wingdings" pitchFamily="2" charset="2"/>
              <a:buChar char="q"/>
            </a:pPr>
            <a:r>
              <a:rPr lang="en-US" sz="2000" b="1" dirty="0" smtClean="0">
                <a:solidFill>
                  <a:schemeClr val="tx1"/>
                </a:solidFill>
                <a:latin typeface="Times New Roman" pitchFamily="18" charset="0"/>
                <a:cs typeface="Times New Roman" pitchFamily="18" charset="0"/>
              </a:rPr>
              <a:t> Central Campus</a:t>
            </a:r>
          </a:p>
          <a:p>
            <a:pPr lvl="1" fontAlgn="base">
              <a:lnSpc>
                <a:spcPct val="150000"/>
              </a:lnSpc>
              <a:spcBef>
                <a:spcPct val="0"/>
              </a:spcBef>
              <a:spcAft>
                <a:spcPct val="0"/>
              </a:spcAft>
              <a:buSzPts val="1000"/>
              <a:buFont typeface="Wingdings" pitchFamily="2" charset="2"/>
              <a:buChar char="q"/>
            </a:pPr>
            <a:r>
              <a:rPr kumimoji="0" lang="en-US" sz="2000" b="1" i="0" u="none" strike="noStrike" cap="none" normalizeH="0" baseline="0" dirty="0" smtClean="0">
                <a:ln>
                  <a:noFill/>
                </a:ln>
                <a:effectLst/>
                <a:latin typeface="Times New Roman" pitchFamily="18" charset="0"/>
                <a:cs typeface="Times New Roman" pitchFamily="18" charset="0"/>
              </a:rPr>
              <a:t> Stand Alone Facility</a:t>
            </a:r>
          </a:p>
          <a:p>
            <a:pPr lvl="1" fontAlgn="base">
              <a:lnSpc>
                <a:spcPct val="150000"/>
              </a:lnSpc>
              <a:spcBef>
                <a:spcPct val="0"/>
              </a:spcBef>
              <a:spcAft>
                <a:spcPct val="0"/>
              </a:spcAft>
              <a:buSzPts val="1000"/>
              <a:buFont typeface="Wingdings" pitchFamily="2" charset="2"/>
              <a:buChar char="q"/>
            </a:pPr>
            <a:r>
              <a:rPr lang="en-US" sz="2000" b="1" dirty="0" smtClean="0">
                <a:solidFill>
                  <a:schemeClr val="tx1"/>
                </a:solidFill>
                <a:latin typeface="Times New Roman" pitchFamily="18" charset="0"/>
                <a:cs typeface="Times New Roman" pitchFamily="18" charset="0"/>
              </a:rPr>
              <a:t> Co-curricular Learning</a:t>
            </a:r>
          </a:p>
        </p:txBody>
      </p:sp>
      <p:sp>
        <p:nvSpPr>
          <p:cNvPr id="5" name="Rectangle 4"/>
          <p:cNvSpPr/>
          <p:nvPr/>
        </p:nvSpPr>
        <p:spPr>
          <a:xfrm>
            <a:off x="304800" y="3455075"/>
            <a:ext cx="8610600" cy="2677656"/>
          </a:xfrm>
          <a:prstGeom prst="rect">
            <a:avLst/>
          </a:prstGeom>
        </p:spPr>
        <p:txBody>
          <a:bodyPr wrap="square">
            <a:spAutoFit/>
          </a:bodyPr>
          <a:lstStyle/>
          <a:p>
            <a:pPr lvl="0" fontAlgn="base">
              <a:lnSpc>
                <a:spcPct val="150000"/>
              </a:lnSpc>
              <a:spcBef>
                <a:spcPct val="0"/>
              </a:spcBef>
              <a:spcAft>
                <a:spcPct val="0"/>
              </a:spcAft>
              <a:buSzPts val="1000"/>
              <a:buFont typeface="Wingdings" pitchFamily="2" charset="2"/>
              <a:buChar char="q"/>
            </a:pPr>
            <a:r>
              <a:rPr lang="en-US" sz="2800" b="1" dirty="0" smtClean="0">
                <a:latin typeface="Times New Roman" pitchFamily="18" charset="0"/>
                <a:cs typeface="Times New Roman" pitchFamily="18" charset="0"/>
              </a:rPr>
              <a:t> Army R.O.T.C. Program</a:t>
            </a:r>
          </a:p>
          <a:p>
            <a:pPr marL="174625" lvl="0" indent="-174625" fontAlgn="base">
              <a:lnSpc>
                <a:spcPct val="150000"/>
              </a:lnSpc>
              <a:spcBef>
                <a:spcPct val="0"/>
              </a:spcBef>
              <a:spcAft>
                <a:spcPct val="0"/>
              </a:spcAft>
              <a:buSzPts val="1000"/>
              <a:buFont typeface="Wingdings" pitchFamily="2" charset="2"/>
              <a:buChar char="q"/>
            </a:pPr>
            <a:r>
              <a:rPr lang="en-US" sz="2800" b="1" dirty="0" smtClean="0">
                <a:latin typeface="Times New Roman" pitchFamily="18" charset="0"/>
                <a:cs typeface="Times New Roman" pitchFamily="18" charset="0"/>
              </a:rPr>
              <a:t>Master’s in Counseling with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an emphasis on Military Families</a:t>
            </a:r>
          </a:p>
          <a:p>
            <a:pPr marL="174625" lvl="0" indent="-174625" fontAlgn="base">
              <a:lnSpc>
                <a:spcPct val="150000"/>
              </a:lnSpc>
              <a:spcBef>
                <a:spcPct val="0"/>
              </a:spcBef>
              <a:spcAft>
                <a:spcPct val="0"/>
              </a:spcAft>
              <a:buSzPts val="1000"/>
              <a:buFont typeface="Wingdings" pitchFamily="2" charset="2"/>
              <a:buChar char="q"/>
            </a:pPr>
            <a:r>
              <a:rPr lang="en-US" sz="2800" b="1" dirty="0" smtClean="0">
                <a:latin typeface="Times New Roman" pitchFamily="18" charset="0"/>
                <a:cs typeface="Times New Roman" pitchFamily="18" charset="0"/>
              </a:rPr>
              <a:t>B.A.A.S. </a:t>
            </a:r>
            <a:r>
              <a:rPr lang="en-US" sz="1400" b="1" dirty="0" smtClean="0">
                <a:latin typeface="Times New Roman" pitchFamily="18" charset="0"/>
                <a:cs typeface="Times New Roman" pitchFamily="18" charset="0"/>
              </a:rPr>
              <a:t>(Bachelor of Applied Arts &amp; Sciences)</a:t>
            </a:r>
          </a:p>
        </p:txBody>
      </p:sp>
      <p:pic>
        <p:nvPicPr>
          <p:cNvPr id="10" name="Picture 3"/>
          <p:cNvPicPr>
            <a:picLocks noChangeAspect="1" noChangeArrowheads="1"/>
          </p:cNvPicPr>
          <p:nvPr/>
        </p:nvPicPr>
        <p:blipFill rotWithShape="1">
          <a:blip r:embed="rId3" cstate="print"/>
          <a:srcRect l="69622" t="23281" r="2550" b="51442"/>
          <a:stretch/>
        </p:blipFill>
        <p:spPr bwMode="auto">
          <a:xfrm>
            <a:off x="6315075" y="1695450"/>
            <a:ext cx="2390775" cy="1628775"/>
          </a:xfrm>
          <a:prstGeom prst="rect">
            <a:avLst/>
          </a:prstGeom>
          <a:noFill/>
          <a:ln w="34925">
            <a:solidFill>
              <a:schemeClr val="bg1">
                <a:lumMod val="50000"/>
              </a:schemeClr>
            </a:solidFill>
            <a:miter lim="800000"/>
            <a:headEnd/>
            <a:tailEnd/>
          </a:ln>
        </p:spPr>
      </p:pic>
      <p:sp>
        <p:nvSpPr>
          <p:cNvPr id="7" name="Oval 6"/>
          <p:cNvSpPr/>
          <p:nvPr/>
        </p:nvSpPr>
        <p:spPr>
          <a:xfrm flipH="1">
            <a:off x="6257925" y="4108103"/>
            <a:ext cx="2419350" cy="236889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ttp://www.gatewaycc.edu/sites/default/files/militaryfriendly.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0925" y="3213100"/>
            <a:ext cx="1362075" cy="13620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72200" y="4533781"/>
            <a:ext cx="2505075" cy="630942"/>
          </a:xfrm>
          <a:prstGeom prst="rect">
            <a:avLst/>
          </a:prstGeom>
          <a:noFill/>
        </p:spPr>
        <p:txBody>
          <a:bodyPr wrap="square" rtlCol="0">
            <a:spAutoFit/>
          </a:bodyPr>
          <a:lstStyle/>
          <a:p>
            <a:pPr algn="ctr"/>
            <a:r>
              <a:rPr lang="en-US" sz="1100" b="1" dirty="0" smtClean="0">
                <a:solidFill>
                  <a:schemeClr val="bg1"/>
                </a:solidFill>
                <a:latin typeface="Times New Roman" pitchFamily="18" charset="0"/>
                <a:cs typeface="Times New Roman" pitchFamily="18" charset="0"/>
              </a:rPr>
              <a:t>Nationally Ranked Top</a:t>
            </a:r>
          </a:p>
          <a:p>
            <a:pPr algn="ctr"/>
            <a:r>
              <a:rPr lang="en-US" sz="2400" b="1" spc="-150" dirty="0" smtClean="0">
                <a:solidFill>
                  <a:schemeClr val="bg1"/>
                </a:solidFill>
                <a:latin typeface="Times New Roman" pitchFamily="18" charset="0"/>
                <a:cs typeface="Times New Roman" pitchFamily="18" charset="0"/>
              </a:rPr>
              <a:t>Military Friendly</a:t>
            </a:r>
          </a:p>
        </p:txBody>
      </p:sp>
      <p:sp>
        <p:nvSpPr>
          <p:cNvPr id="11" name="TextBox 10"/>
          <p:cNvSpPr txBox="1"/>
          <p:nvPr/>
        </p:nvSpPr>
        <p:spPr>
          <a:xfrm>
            <a:off x="6400799" y="4953000"/>
            <a:ext cx="2047875" cy="769441"/>
          </a:xfrm>
          <a:prstGeom prst="rect">
            <a:avLst/>
          </a:prstGeom>
          <a:noFill/>
        </p:spPr>
        <p:txBody>
          <a:bodyPr wrap="square" rtlCol="0">
            <a:spAutoFit/>
          </a:bodyPr>
          <a:lstStyle/>
          <a:p>
            <a:pPr algn="ctr"/>
            <a:r>
              <a:rPr lang="en-US" sz="4400" b="1" dirty="0" smtClean="0">
                <a:solidFill>
                  <a:schemeClr val="bg1"/>
                </a:solidFill>
                <a:latin typeface="Times New Roman" pitchFamily="18" charset="0"/>
                <a:cs typeface="Times New Roman" pitchFamily="18" charset="0"/>
              </a:rPr>
              <a:t>Schools</a:t>
            </a:r>
            <a:endParaRPr lang="en-US" sz="4400" b="1" dirty="0">
              <a:solidFill>
                <a:schemeClr val="bg1"/>
              </a:solidFill>
              <a:latin typeface="Times New Roman" pitchFamily="18" charset="0"/>
              <a:cs typeface="Times New Roman" pitchFamily="18" charset="0"/>
            </a:endParaRPr>
          </a:p>
        </p:txBody>
      </p:sp>
      <p:sp>
        <p:nvSpPr>
          <p:cNvPr id="12" name="TextBox 11"/>
          <p:cNvSpPr txBox="1"/>
          <p:nvPr/>
        </p:nvSpPr>
        <p:spPr>
          <a:xfrm>
            <a:off x="6553200" y="5638800"/>
            <a:ext cx="1895474" cy="615553"/>
          </a:xfrm>
          <a:prstGeom prst="rect">
            <a:avLst/>
          </a:prstGeom>
          <a:noFill/>
        </p:spPr>
        <p:txBody>
          <a:bodyPr wrap="square" rtlCol="0">
            <a:spAutoFit/>
          </a:bodyPr>
          <a:lstStyle/>
          <a:p>
            <a:pPr algn="ctr"/>
            <a:r>
              <a:rPr lang="en-US" sz="1000" b="1" dirty="0" smtClean="0">
                <a:solidFill>
                  <a:schemeClr val="bg1"/>
                </a:solidFill>
                <a:latin typeface="Times New Roman" pitchFamily="18" charset="0"/>
                <a:cs typeface="Times New Roman" pitchFamily="18" charset="0"/>
              </a:rPr>
              <a:t>For 2013</a:t>
            </a:r>
          </a:p>
          <a:p>
            <a:pPr algn="ctr"/>
            <a:r>
              <a:rPr lang="en-US" sz="2400" b="1" i="1" dirty="0" smtClean="0">
                <a:solidFill>
                  <a:schemeClr val="bg1"/>
                </a:solidFill>
                <a:latin typeface="Times New Roman" pitchFamily="18" charset="0"/>
                <a:cs typeface="Times New Roman" pitchFamily="18" charset="0"/>
              </a:rPr>
              <a:t>G.I. Jobs</a:t>
            </a:r>
            <a:endParaRPr lang="en-US" sz="2400" b="1" i="1" dirty="0">
              <a:solidFill>
                <a:schemeClr val="bg1"/>
              </a:solidFill>
              <a:latin typeface="Times New Roman" pitchFamily="18" charset="0"/>
              <a:cs typeface="Times New Roman" pitchFamily="18" charset="0"/>
            </a:endParaRPr>
          </a:p>
        </p:txBody>
      </p:sp>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9230" y="3496003"/>
            <a:ext cx="635963" cy="1012478"/>
          </a:xfrm>
          <a:prstGeom prst="rect">
            <a:avLst/>
          </a:prstGeom>
          <a:noFill/>
          <a:ln w="381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525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964" y="228600"/>
            <a:ext cx="8811018" cy="914400"/>
          </a:xfrm>
          <a:prstGeom prst="rect">
            <a:avLst/>
          </a:prstGeom>
          <a:solidFill>
            <a:schemeClr val="accent2">
              <a:lumMod val="50000"/>
            </a:schemeClr>
          </a:solidFill>
        </p:spPr>
        <p:txBody>
          <a:bodyPr wrap="none" rtlCol="0" anchor="ctr" anchorCtr="0">
            <a:spAutoFit/>
          </a:bodyPr>
          <a:lstStyle/>
          <a:p>
            <a:pPr algn="ctr">
              <a:spcBef>
                <a:spcPts val="600"/>
              </a:spcBef>
              <a:spcAft>
                <a:spcPts val="600"/>
              </a:spcAft>
            </a:pPr>
            <a:r>
              <a:rPr lang="en-US" sz="3000" b="1" dirty="0" smtClean="0">
                <a:solidFill>
                  <a:schemeClr val="bg1"/>
                </a:solidFill>
                <a:latin typeface="Trajan Pro" pitchFamily="18" charset="0"/>
              </a:rPr>
              <a:t>TEXAS A&amp;M UNIVERSITY-SAN ANTONIO</a:t>
            </a:r>
            <a:endParaRPr lang="en-US" sz="3000" b="1" dirty="0">
              <a:solidFill>
                <a:schemeClr val="bg1"/>
              </a:solidFill>
              <a:latin typeface="Trajan Pro" pitchFamily="18" charset="0"/>
            </a:endParaRPr>
          </a:p>
        </p:txBody>
      </p:sp>
      <p:sp>
        <p:nvSpPr>
          <p:cNvPr id="5" name="TextBox 4"/>
          <p:cNvSpPr txBox="1"/>
          <p:nvPr/>
        </p:nvSpPr>
        <p:spPr>
          <a:xfrm>
            <a:off x="180582" y="4648200"/>
            <a:ext cx="8811018" cy="1261884"/>
          </a:xfrm>
          <a:prstGeom prst="rect">
            <a:avLst/>
          </a:prstGeom>
          <a:noFill/>
        </p:spPr>
        <p:txBody>
          <a:bodyPr wrap="square" rtlCol="0">
            <a:spAutoFit/>
          </a:bodyPr>
          <a:lstStyle/>
          <a:p>
            <a:pPr algn="ctr"/>
            <a:r>
              <a:rPr lang="en-US" sz="4400" b="1" dirty="0" smtClean="0">
                <a:solidFill>
                  <a:schemeClr val="accent2">
                    <a:lumMod val="50000"/>
                  </a:schemeClr>
                </a:solidFill>
                <a:latin typeface="Trajan Pro" pitchFamily="18" charset="0"/>
              </a:rPr>
              <a:t>Patriots’ Casa</a:t>
            </a:r>
          </a:p>
          <a:p>
            <a:pPr algn="ctr"/>
            <a:endParaRPr lang="en-US" sz="1200" b="1" dirty="0" smtClean="0">
              <a:solidFill>
                <a:schemeClr val="accent2">
                  <a:lumMod val="50000"/>
                </a:schemeClr>
              </a:solidFill>
              <a:latin typeface="Trajan Pro" pitchFamily="18" charset="0"/>
            </a:endParaRPr>
          </a:p>
          <a:p>
            <a:pPr algn="ctr"/>
            <a:r>
              <a:rPr lang="en-US" sz="2000" b="1" dirty="0" smtClean="0">
                <a:solidFill>
                  <a:schemeClr val="accent2">
                    <a:lumMod val="50000"/>
                  </a:schemeClr>
                </a:solidFill>
                <a:latin typeface="Trajan Pro" pitchFamily="18" charset="0"/>
              </a:rPr>
              <a:t>estimated date of completion July 2014</a:t>
            </a:r>
          </a:p>
        </p:txBody>
      </p:sp>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160"/>
          <a:stretch/>
        </p:blipFill>
        <p:spPr bwMode="auto">
          <a:xfrm>
            <a:off x="208220" y="1295400"/>
            <a:ext cx="8756084" cy="32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429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381001"/>
            <a:ext cx="9255456"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809" y="6028462"/>
            <a:ext cx="9255456" cy="36933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lvl="1"/>
            <a:r>
              <a:rPr lang="en-US" i="1" dirty="0" smtClean="0">
                <a:latin typeface="Adobe Garamond Pro" pitchFamily="18" charset="0"/>
              </a:rPr>
              <a:t>Organizations Attending </a:t>
            </a:r>
            <a:endParaRPr lang="en-US" i="1" dirty="0">
              <a:latin typeface="Adobe Garamond Pro"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6726" y="5791200"/>
            <a:ext cx="1524234" cy="84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3520" b="7715"/>
          <a:stretch/>
        </p:blipFill>
        <p:spPr>
          <a:xfrm>
            <a:off x="102816" y="685801"/>
            <a:ext cx="8888784" cy="5105399"/>
          </a:xfrm>
          <a:prstGeom prst="rect">
            <a:avLst/>
          </a:prstGeom>
        </p:spPr>
      </p:pic>
    </p:spTree>
    <p:extLst>
      <p:ext uri="{BB962C8B-B14F-4D97-AF65-F5344CB8AC3E}">
        <p14:creationId xmlns:p14="http://schemas.microsoft.com/office/powerpoint/2010/main" val="1548754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381001"/>
            <a:ext cx="9255456"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809" y="6028462"/>
            <a:ext cx="9255456" cy="36933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lvl="1"/>
            <a:r>
              <a:rPr lang="en-US" i="1" dirty="0" smtClean="0">
                <a:latin typeface="Adobe Garamond Pro" pitchFamily="18" charset="0"/>
              </a:rPr>
              <a:t>Organizations Attending </a:t>
            </a:r>
            <a:endParaRPr lang="en-US" i="1" dirty="0">
              <a:latin typeface="Adobe Garamond Pro"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6726" y="5791200"/>
            <a:ext cx="1524234" cy="84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3637" b="10076"/>
          <a:stretch/>
        </p:blipFill>
        <p:spPr>
          <a:xfrm>
            <a:off x="0" y="685801"/>
            <a:ext cx="9144000" cy="5105399"/>
          </a:xfrm>
          <a:prstGeom prst="rect">
            <a:avLst/>
          </a:prstGeom>
        </p:spPr>
      </p:pic>
    </p:spTree>
    <p:extLst>
      <p:ext uri="{BB962C8B-B14F-4D97-AF65-F5344CB8AC3E}">
        <p14:creationId xmlns:p14="http://schemas.microsoft.com/office/powerpoint/2010/main" val="3148891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lum bright="50000" contrast="-50000"/>
            <a:extLst>
              <a:ext uri="{28A0092B-C50C-407E-A947-70E740481C1C}">
                <a14:useLocalDpi xmlns:a14="http://schemas.microsoft.com/office/drawing/2010/main" val="0"/>
              </a:ext>
            </a:extLst>
          </a:blip>
          <a:srcRect/>
          <a:stretch>
            <a:fillRect/>
          </a:stretch>
        </p:blipFill>
        <p:spPr bwMode="auto">
          <a:xfrm>
            <a:off x="-62552" y="438622"/>
            <a:ext cx="9220200" cy="596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52600" y="2296180"/>
            <a:ext cx="5638800" cy="523220"/>
          </a:xfrm>
          <a:prstGeom prst="rect">
            <a:avLst/>
          </a:prstGeom>
          <a:noFill/>
        </p:spPr>
        <p:txBody>
          <a:bodyPr wrap="square" rtlCol="0">
            <a:spAutoFit/>
          </a:bodyPr>
          <a:lstStyle/>
          <a:p>
            <a:pPr algn="ctr"/>
            <a:r>
              <a:rPr lang="en-US" sz="2800" b="1" dirty="0" smtClean="0">
                <a:solidFill>
                  <a:schemeClr val="accent2">
                    <a:lumMod val="50000"/>
                  </a:schemeClr>
                </a:solidFill>
                <a:latin typeface="Trajan Pro" pitchFamily="18" charset="0"/>
              </a:rPr>
              <a:t>PATRIOTS’ CASA MISSION</a:t>
            </a:r>
            <a:endParaRPr lang="en-US" sz="2800" b="1" dirty="0">
              <a:solidFill>
                <a:schemeClr val="accent2">
                  <a:lumMod val="50000"/>
                </a:schemeClr>
              </a:solidFill>
              <a:latin typeface="Trajan Pro" pitchFamily="18" charset="0"/>
            </a:endParaRPr>
          </a:p>
        </p:txBody>
      </p:sp>
      <p:sp>
        <p:nvSpPr>
          <p:cNvPr id="5" name="TextBox 4"/>
          <p:cNvSpPr txBox="1"/>
          <p:nvPr/>
        </p:nvSpPr>
        <p:spPr>
          <a:xfrm>
            <a:off x="-40944" y="2911581"/>
            <a:ext cx="9184944" cy="1169551"/>
          </a:xfrm>
          <a:prstGeom prst="rect">
            <a:avLst/>
          </a:prstGeom>
          <a:noFill/>
        </p:spPr>
        <p:txBody>
          <a:bodyPr wrap="square" rtlCol="0">
            <a:spAutoFit/>
          </a:bodyPr>
          <a:lstStyle/>
          <a:p>
            <a:pPr algn="ctr"/>
            <a:r>
              <a:rPr lang="en-US" sz="1400" b="1" dirty="0">
                <a:latin typeface="Trajan Pro" pitchFamily="18" charset="0"/>
              </a:rPr>
              <a:t>t</a:t>
            </a:r>
            <a:r>
              <a:rPr lang="en-US" sz="1400" b="1" dirty="0" smtClean="0">
                <a:latin typeface="Trajan Pro" pitchFamily="18" charset="0"/>
              </a:rPr>
              <a:t>he </a:t>
            </a:r>
            <a:r>
              <a:rPr lang="en-US" sz="1400" b="1" dirty="0">
                <a:latin typeface="Trajan Pro" pitchFamily="18" charset="0"/>
              </a:rPr>
              <a:t>p</a:t>
            </a:r>
            <a:r>
              <a:rPr lang="en-US" sz="1400" b="1" dirty="0" smtClean="0">
                <a:latin typeface="Trajan Pro" pitchFamily="18" charset="0"/>
              </a:rPr>
              <a:t>atriots’ casa mission is to provide academic and psychological support </a:t>
            </a:r>
          </a:p>
          <a:p>
            <a:pPr algn="ctr"/>
            <a:r>
              <a:rPr lang="en-US" sz="1400" b="1" dirty="0" smtClean="0">
                <a:latin typeface="Trajan Pro" pitchFamily="18" charset="0"/>
              </a:rPr>
              <a:t>for student veterans, their military families, and military personnel enrolled </a:t>
            </a:r>
          </a:p>
          <a:p>
            <a:pPr algn="ctr"/>
            <a:r>
              <a:rPr lang="en-US" sz="1400" b="1" dirty="0" smtClean="0">
                <a:latin typeface="Trajan Pro" pitchFamily="18" charset="0"/>
              </a:rPr>
              <a:t>at the university. The dual purpose is to help ensure a veteran </a:t>
            </a:r>
          </a:p>
          <a:p>
            <a:pPr algn="ctr"/>
            <a:r>
              <a:rPr lang="en-US" sz="1400" b="1" dirty="0" smtClean="0">
                <a:latin typeface="Trajan Pro" pitchFamily="18" charset="0"/>
              </a:rPr>
              <a:t>with a GI bill will complete their academic training </a:t>
            </a:r>
          </a:p>
          <a:p>
            <a:pPr algn="ctr"/>
            <a:r>
              <a:rPr lang="en-US" sz="1400" b="1" dirty="0" smtClean="0">
                <a:latin typeface="Trajan Pro" pitchFamily="18" charset="0"/>
              </a:rPr>
              <a:t>and acclimate to an academic environment.</a:t>
            </a:r>
            <a:endParaRPr lang="en-US" sz="1400" b="1" dirty="0">
              <a:latin typeface="Trajan Pro" pitchFamily="18" charset="0"/>
            </a:endParaRPr>
          </a:p>
        </p:txBody>
      </p:sp>
      <p:sp>
        <p:nvSpPr>
          <p:cNvPr id="3" name="Rectangle 2"/>
          <p:cNvSpPr/>
          <p:nvPr/>
        </p:nvSpPr>
        <p:spPr>
          <a:xfrm>
            <a:off x="-76200" y="6388398"/>
            <a:ext cx="9255456" cy="54580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 y="-105408"/>
            <a:ext cx="9255456" cy="54580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160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381001"/>
            <a:ext cx="9255456"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809" y="6028462"/>
            <a:ext cx="9255456" cy="36933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lvl="1"/>
            <a:endParaRPr lang="en-US" i="1" dirty="0">
              <a:latin typeface="Adobe Garamond Pro"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43000" y="685800"/>
            <a:ext cx="6858000" cy="530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942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381001"/>
            <a:ext cx="9255456"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809" y="6028462"/>
            <a:ext cx="9255456" cy="36933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lvl="1"/>
            <a:endParaRPr lang="en-US" i="1" dirty="0">
              <a:latin typeface="Adobe Garamond Pro"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6726" y="5791200"/>
            <a:ext cx="1524234" cy="84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479"/>
          <p:cNvSpPr txBox="1"/>
          <p:nvPr/>
        </p:nvSpPr>
        <p:spPr>
          <a:xfrm>
            <a:off x="0" y="685801"/>
            <a:ext cx="9144000" cy="5105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2000" b="1" dirty="0">
                <a:effectLst/>
                <a:latin typeface="Century Gothic"/>
                <a:ea typeface="Times New Roman"/>
                <a:cs typeface="Times New Roman"/>
              </a:rPr>
              <a:t>Saluting America’s Heroes</a:t>
            </a:r>
            <a:endParaRPr lang="en-US" sz="1100" dirty="0">
              <a:effectLst/>
              <a:ea typeface="Times New Roman"/>
              <a:cs typeface="Cordia New"/>
            </a:endParaRPr>
          </a:p>
          <a:p>
            <a:pPr marL="0" marR="0" algn="ctr">
              <a:lnSpc>
                <a:spcPct val="115000"/>
              </a:lnSpc>
              <a:spcBef>
                <a:spcPts val="0"/>
              </a:spcBef>
              <a:spcAft>
                <a:spcPts val="0"/>
              </a:spcAft>
            </a:pPr>
            <a:r>
              <a:rPr lang="en-US" sz="2000" b="1" dirty="0">
                <a:effectLst/>
                <a:latin typeface="Century Gothic"/>
                <a:ea typeface="Times New Roman"/>
                <a:cs typeface="Times New Roman"/>
              </a:rPr>
              <a:t>November 3, 2012</a:t>
            </a:r>
            <a:endParaRPr lang="en-US" sz="1100" dirty="0">
              <a:effectLst/>
              <a:ea typeface="Times New Roman"/>
              <a:cs typeface="Cordia New"/>
            </a:endParaRPr>
          </a:p>
          <a:p>
            <a:pPr marL="0" marR="0" algn="ctr">
              <a:lnSpc>
                <a:spcPct val="115000"/>
              </a:lnSpc>
              <a:spcBef>
                <a:spcPts val="0"/>
              </a:spcBef>
              <a:spcAft>
                <a:spcPts val="0"/>
              </a:spcAft>
            </a:pPr>
            <a:r>
              <a:rPr lang="en-US" sz="1000" dirty="0">
                <a:effectLst/>
                <a:latin typeface="Century Gothic"/>
                <a:ea typeface="Times New Roman"/>
                <a:cs typeface="Times New Roman"/>
              </a:rPr>
              <a:t> </a:t>
            </a:r>
            <a:endParaRPr lang="en-US" sz="1100" dirty="0">
              <a:effectLst/>
              <a:ea typeface="Times New Roman"/>
              <a:cs typeface="Cordia New"/>
            </a:endParaRPr>
          </a:p>
          <a:p>
            <a:pPr marL="1828800" marR="0" indent="-1828800">
              <a:lnSpc>
                <a:spcPct val="115000"/>
              </a:lnSpc>
              <a:spcBef>
                <a:spcPts val="0"/>
              </a:spcBef>
              <a:spcAft>
                <a:spcPts val="0"/>
              </a:spcAft>
            </a:pPr>
            <a:r>
              <a:rPr lang="en-US" sz="1600" dirty="0">
                <a:effectLst/>
                <a:latin typeface="Century Gothic"/>
                <a:ea typeface="Times New Roman"/>
                <a:cs typeface="Times New Roman"/>
              </a:rPr>
              <a:t>2:30 – 5:30 p.m.	</a:t>
            </a:r>
            <a:r>
              <a:rPr lang="en-US" sz="1600" dirty="0" smtClean="0">
                <a:effectLst/>
                <a:latin typeface="Century Gothic"/>
                <a:ea typeface="Times New Roman"/>
                <a:cs typeface="Times New Roman"/>
              </a:rPr>
              <a:t>	Veterans </a:t>
            </a:r>
            <a:r>
              <a:rPr lang="en-US" sz="1600" dirty="0">
                <a:effectLst/>
                <a:latin typeface="Century Gothic"/>
                <a:ea typeface="Times New Roman"/>
                <a:cs typeface="Times New Roman"/>
              </a:rPr>
              <a:t>Benefits Fair with exhibits/demonstrations </a:t>
            </a:r>
            <a:endParaRPr lang="en-US" sz="1600" dirty="0" smtClean="0">
              <a:effectLst/>
              <a:latin typeface="Century Gothic"/>
              <a:ea typeface="Times New Roman"/>
              <a:cs typeface="Times New Roman"/>
            </a:endParaRPr>
          </a:p>
          <a:p>
            <a:pPr marL="1828800" marR="0" indent="-1828800">
              <a:lnSpc>
                <a:spcPct val="115000"/>
              </a:lnSpc>
              <a:spcBef>
                <a:spcPts val="0"/>
              </a:spcBef>
              <a:spcAft>
                <a:spcPts val="0"/>
              </a:spcAft>
            </a:pPr>
            <a:r>
              <a:rPr lang="en-US" sz="1600" dirty="0">
                <a:latin typeface="Century Gothic"/>
                <a:ea typeface="Times New Roman"/>
                <a:cs typeface="Times New Roman"/>
              </a:rPr>
              <a:t>	</a:t>
            </a:r>
            <a:r>
              <a:rPr lang="en-US" sz="1600" dirty="0" smtClean="0">
                <a:latin typeface="Century Gothic"/>
                <a:ea typeface="Times New Roman"/>
                <a:cs typeface="Times New Roman"/>
              </a:rPr>
              <a:t>	</a:t>
            </a:r>
            <a:r>
              <a:rPr lang="en-US" sz="1600" dirty="0" smtClean="0">
                <a:effectLst/>
                <a:latin typeface="Century Gothic"/>
                <a:ea typeface="Times New Roman"/>
                <a:cs typeface="Times New Roman"/>
              </a:rPr>
              <a:t>by </a:t>
            </a:r>
            <a:r>
              <a:rPr lang="en-US" sz="1600" dirty="0">
                <a:effectLst/>
                <a:latin typeface="Century Gothic"/>
                <a:ea typeface="Times New Roman"/>
                <a:cs typeface="Times New Roman"/>
              </a:rPr>
              <a:t>military and first responder</a:t>
            </a:r>
            <a:endParaRPr lang="en-US" sz="1100" dirty="0">
              <a:effectLst/>
              <a:ea typeface="Times New Roman"/>
              <a:cs typeface="Cordia New"/>
            </a:endParaRPr>
          </a:p>
          <a:p>
            <a:pPr marL="1828800" marR="0" indent="-1828800">
              <a:lnSpc>
                <a:spcPct val="115000"/>
              </a:lnSpc>
              <a:spcBef>
                <a:spcPts val="0"/>
              </a:spcBef>
              <a:spcAft>
                <a:spcPts val="0"/>
              </a:spcAft>
            </a:pPr>
            <a:r>
              <a:rPr lang="en-US" sz="1600" dirty="0">
                <a:effectLst/>
                <a:latin typeface="Century Gothic"/>
                <a:ea typeface="Times New Roman"/>
                <a:cs typeface="Times New Roman"/>
              </a:rPr>
              <a:t> </a:t>
            </a:r>
            <a:endParaRPr lang="en-US" sz="1100" dirty="0">
              <a:effectLst/>
              <a:ea typeface="Times New Roman"/>
              <a:cs typeface="Cordia New"/>
            </a:endParaRPr>
          </a:p>
          <a:p>
            <a:pPr marL="0" marR="0">
              <a:lnSpc>
                <a:spcPct val="115000"/>
              </a:lnSpc>
              <a:spcBef>
                <a:spcPts val="0"/>
              </a:spcBef>
              <a:spcAft>
                <a:spcPts val="0"/>
              </a:spcAft>
            </a:pPr>
            <a:r>
              <a:rPr lang="en-US" sz="1600" dirty="0">
                <a:effectLst/>
                <a:latin typeface="Century Gothic"/>
                <a:ea typeface="Times New Roman"/>
                <a:cs typeface="Times New Roman"/>
              </a:rPr>
              <a:t>2:30 – 8 p.m. 		Taste of Cultures food fair</a:t>
            </a:r>
            <a:endParaRPr lang="en-US" sz="1100" dirty="0">
              <a:effectLst/>
              <a:ea typeface="Times New Roman"/>
              <a:cs typeface="Cordia New"/>
            </a:endParaRPr>
          </a:p>
          <a:p>
            <a:pPr marL="0" marR="0">
              <a:lnSpc>
                <a:spcPct val="115000"/>
              </a:lnSpc>
              <a:spcBef>
                <a:spcPts val="0"/>
              </a:spcBef>
              <a:spcAft>
                <a:spcPts val="0"/>
              </a:spcAft>
            </a:pPr>
            <a:r>
              <a:rPr lang="en-US" sz="1000" dirty="0">
                <a:effectLst/>
                <a:latin typeface="Century Gothic"/>
                <a:ea typeface="Times New Roman"/>
                <a:cs typeface="Times New Roman"/>
              </a:rPr>
              <a:t> </a:t>
            </a:r>
            <a:endParaRPr lang="en-US" sz="1100" dirty="0">
              <a:effectLst/>
              <a:ea typeface="Times New Roman"/>
              <a:cs typeface="Cordia New"/>
            </a:endParaRPr>
          </a:p>
          <a:p>
            <a:pPr marL="0" marR="0">
              <a:lnSpc>
                <a:spcPct val="115000"/>
              </a:lnSpc>
              <a:spcBef>
                <a:spcPts val="0"/>
              </a:spcBef>
              <a:spcAft>
                <a:spcPts val="0"/>
              </a:spcAft>
            </a:pPr>
            <a:r>
              <a:rPr lang="en-US" sz="1600" dirty="0">
                <a:effectLst/>
                <a:latin typeface="Century Gothic"/>
                <a:ea typeface="Times New Roman"/>
                <a:cs typeface="Times New Roman"/>
              </a:rPr>
              <a:t>4 – 5:30 p.m. 		Groundbreaking ceremony</a:t>
            </a:r>
            <a:endParaRPr lang="en-US" sz="1100" dirty="0">
              <a:effectLst/>
              <a:ea typeface="Times New Roman"/>
              <a:cs typeface="Cordia New"/>
            </a:endParaRPr>
          </a:p>
          <a:p>
            <a:pPr marL="0" marR="0">
              <a:lnSpc>
                <a:spcPct val="115000"/>
              </a:lnSpc>
              <a:spcBef>
                <a:spcPts val="0"/>
              </a:spcBef>
              <a:spcAft>
                <a:spcPts val="0"/>
              </a:spcAft>
            </a:pPr>
            <a:r>
              <a:rPr lang="en-US" sz="1600" dirty="0">
                <a:effectLst/>
                <a:latin typeface="Century Gothic"/>
                <a:ea typeface="Times New Roman"/>
                <a:cs typeface="Times New Roman"/>
              </a:rPr>
              <a:t>			</a:t>
            </a:r>
            <a:r>
              <a:rPr lang="en-US" sz="1600" dirty="0" smtClean="0">
                <a:effectLst/>
                <a:latin typeface="Century Gothic"/>
                <a:ea typeface="Times New Roman"/>
                <a:cs typeface="Times New Roman"/>
              </a:rPr>
              <a:t>Central </a:t>
            </a:r>
            <a:r>
              <a:rPr lang="en-US" sz="1600" dirty="0">
                <a:effectLst/>
                <a:latin typeface="Century Gothic"/>
                <a:ea typeface="Times New Roman"/>
                <a:cs typeface="Times New Roman"/>
              </a:rPr>
              <a:t>Academic Building &amp; Patriots’ Casa</a:t>
            </a:r>
            <a:endParaRPr lang="en-US" sz="1100" dirty="0">
              <a:effectLst/>
              <a:ea typeface="Times New Roman"/>
              <a:cs typeface="Cordia New"/>
            </a:endParaRPr>
          </a:p>
          <a:p>
            <a:pPr marL="0" marR="0">
              <a:lnSpc>
                <a:spcPct val="115000"/>
              </a:lnSpc>
              <a:spcBef>
                <a:spcPts val="0"/>
              </a:spcBef>
              <a:spcAft>
                <a:spcPts val="0"/>
              </a:spcAft>
            </a:pPr>
            <a:r>
              <a:rPr lang="en-US" sz="1000" dirty="0">
                <a:effectLst/>
                <a:latin typeface="Century Gothic"/>
                <a:ea typeface="Times New Roman"/>
                <a:cs typeface="Times New Roman"/>
              </a:rPr>
              <a:t> </a:t>
            </a:r>
            <a:endParaRPr lang="en-US" sz="1100" dirty="0">
              <a:effectLst/>
              <a:ea typeface="Times New Roman"/>
              <a:cs typeface="Cordia New"/>
            </a:endParaRPr>
          </a:p>
          <a:p>
            <a:pPr marL="0" marR="0">
              <a:lnSpc>
                <a:spcPct val="115000"/>
              </a:lnSpc>
              <a:spcBef>
                <a:spcPts val="0"/>
              </a:spcBef>
              <a:spcAft>
                <a:spcPts val="0"/>
              </a:spcAft>
            </a:pPr>
            <a:r>
              <a:rPr lang="en-US" sz="1600" dirty="0">
                <a:effectLst/>
                <a:latin typeface="Century Gothic"/>
                <a:ea typeface="Times New Roman"/>
                <a:cs typeface="Times New Roman"/>
              </a:rPr>
              <a:t>5:30 p.m.			High School enlistment oath ceremony</a:t>
            </a:r>
            <a:endParaRPr lang="en-US" sz="1100" dirty="0">
              <a:effectLst/>
              <a:ea typeface="Times New Roman"/>
              <a:cs typeface="Cordia New"/>
            </a:endParaRPr>
          </a:p>
          <a:p>
            <a:pPr marL="914400" marR="0" indent="457200">
              <a:lnSpc>
                <a:spcPct val="115000"/>
              </a:lnSpc>
              <a:spcBef>
                <a:spcPts val="0"/>
              </a:spcBef>
              <a:spcAft>
                <a:spcPts val="0"/>
              </a:spcAft>
            </a:pPr>
            <a:r>
              <a:rPr lang="en-US" sz="1000" dirty="0">
                <a:effectLst/>
                <a:latin typeface="Century Gothic"/>
                <a:ea typeface="Times New Roman"/>
                <a:cs typeface="Times New Roman"/>
              </a:rPr>
              <a:t> </a:t>
            </a:r>
            <a:endParaRPr lang="en-US" sz="1100" dirty="0">
              <a:effectLst/>
              <a:ea typeface="Times New Roman"/>
              <a:cs typeface="Cordia New"/>
            </a:endParaRPr>
          </a:p>
          <a:p>
            <a:pPr marL="0" marR="0">
              <a:lnSpc>
                <a:spcPct val="115000"/>
              </a:lnSpc>
              <a:spcBef>
                <a:spcPts val="0"/>
              </a:spcBef>
              <a:spcAft>
                <a:spcPts val="0"/>
              </a:spcAft>
            </a:pPr>
            <a:r>
              <a:rPr lang="en-US" sz="1600" dirty="0">
                <a:effectLst/>
                <a:latin typeface="Century Gothic"/>
                <a:ea typeface="Times New Roman"/>
                <a:cs typeface="Times New Roman"/>
              </a:rPr>
              <a:t>6 p.m.			ROTC cadet contracting ceremony			</a:t>
            </a:r>
            <a:endParaRPr lang="en-US" sz="1100" dirty="0">
              <a:effectLst/>
              <a:ea typeface="Times New Roman"/>
              <a:cs typeface="Cordia New"/>
            </a:endParaRPr>
          </a:p>
          <a:p>
            <a:pPr marL="0" marR="0">
              <a:lnSpc>
                <a:spcPct val="115000"/>
              </a:lnSpc>
              <a:spcBef>
                <a:spcPts val="0"/>
              </a:spcBef>
              <a:spcAft>
                <a:spcPts val="0"/>
              </a:spcAft>
            </a:pPr>
            <a:r>
              <a:rPr lang="en-US" sz="1000" dirty="0">
                <a:effectLst/>
                <a:latin typeface="Century Gothic"/>
                <a:ea typeface="Times New Roman"/>
                <a:cs typeface="Times New Roman"/>
              </a:rPr>
              <a:t> </a:t>
            </a:r>
            <a:endParaRPr lang="en-US" sz="1100" dirty="0">
              <a:effectLst/>
              <a:ea typeface="Times New Roman"/>
              <a:cs typeface="Cordia New"/>
            </a:endParaRPr>
          </a:p>
          <a:p>
            <a:pPr marL="0" marR="0">
              <a:lnSpc>
                <a:spcPct val="115000"/>
              </a:lnSpc>
              <a:spcBef>
                <a:spcPts val="0"/>
              </a:spcBef>
              <a:spcAft>
                <a:spcPts val="0"/>
              </a:spcAft>
            </a:pPr>
            <a:r>
              <a:rPr lang="en-US" sz="1600" dirty="0">
                <a:effectLst/>
                <a:latin typeface="Century Gothic"/>
                <a:ea typeface="Times New Roman"/>
                <a:cs typeface="Times New Roman"/>
              </a:rPr>
              <a:t>7 – 8 p.m.		Lighted TAMU-SA Freedom 2-mile walk</a:t>
            </a:r>
            <a:endParaRPr lang="en-US" sz="1100" dirty="0">
              <a:effectLst/>
              <a:ea typeface="Times New Roman"/>
              <a:cs typeface="Cordia New"/>
            </a:endParaRPr>
          </a:p>
          <a:p>
            <a:pPr marL="0" marR="0">
              <a:lnSpc>
                <a:spcPct val="115000"/>
              </a:lnSpc>
              <a:spcBef>
                <a:spcPts val="0"/>
              </a:spcBef>
              <a:spcAft>
                <a:spcPts val="0"/>
              </a:spcAft>
            </a:pPr>
            <a:r>
              <a:rPr lang="en-US" sz="1600" dirty="0">
                <a:effectLst/>
                <a:latin typeface="Century Gothic"/>
                <a:ea typeface="Times New Roman"/>
                <a:cs typeface="Times New Roman"/>
              </a:rPr>
              <a:t>			</a:t>
            </a:r>
            <a:r>
              <a:rPr lang="en-US" sz="1600" dirty="0" smtClean="0">
                <a:effectLst/>
                <a:latin typeface="Century Gothic"/>
                <a:ea typeface="Times New Roman"/>
                <a:cs typeface="Times New Roman"/>
              </a:rPr>
              <a:t>Recognizing </a:t>
            </a:r>
            <a:r>
              <a:rPr lang="en-US" sz="1600" dirty="0">
                <a:effectLst/>
                <a:latin typeface="Century Gothic"/>
                <a:ea typeface="Times New Roman"/>
                <a:cs typeface="Times New Roman"/>
              </a:rPr>
              <a:t>our Vietnam Veterans on the </a:t>
            </a:r>
            <a:r>
              <a:rPr lang="en-US" sz="1600" dirty="0" smtClean="0">
                <a:effectLst/>
                <a:latin typeface="Century Gothic"/>
                <a:ea typeface="Times New Roman"/>
                <a:cs typeface="Times New Roman"/>
              </a:rPr>
              <a:t> 50</a:t>
            </a:r>
            <a:r>
              <a:rPr lang="en-US" sz="1600" baseline="30000" dirty="0" smtClean="0">
                <a:effectLst/>
                <a:latin typeface="Century Gothic"/>
                <a:ea typeface="Times New Roman"/>
                <a:cs typeface="Times New Roman"/>
              </a:rPr>
              <a:t>th</a:t>
            </a:r>
            <a:r>
              <a:rPr lang="en-US" sz="1600" dirty="0" smtClean="0">
                <a:effectLst/>
                <a:latin typeface="Century Gothic"/>
                <a:ea typeface="Times New Roman"/>
                <a:cs typeface="Times New Roman"/>
              </a:rPr>
              <a:t> Anniversary </a:t>
            </a:r>
            <a:endParaRPr lang="en-US" sz="1100" dirty="0" smtClean="0">
              <a:effectLst/>
              <a:ea typeface="Times New Roman"/>
              <a:cs typeface="Cordia New"/>
            </a:endParaRPr>
          </a:p>
          <a:p>
            <a:pPr marL="0" marR="0" algn="ctr">
              <a:lnSpc>
                <a:spcPct val="115000"/>
              </a:lnSpc>
              <a:spcBef>
                <a:spcPts val="0"/>
              </a:spcBef>
              <a:spcAft>
                <a:spcPts val="1000"/>
              </a:spcAft>
            </a:pPr>
            <a:endParaRPr lang="en-US" sz="1100" dirty="0">
              <a:ea typeface="Times New Roman"/>
              <a:cs typeface="Cordia New"/>
            </a:endParaRPr>
          </a:p>
          <a:p>
            <a:pPr marL="0" marR="0" algn="ctr">
              <a:lnSpc>
                <a:spcPct val="115000"/>
              </a:lnSpc>
              <a:spcBef>
                <a:spcPts val="0"/>
              </a:spcBef>
              <a:spcAft>
                <a:spcPts val="1000"/>
              </a:spcAft>
            </a:pPr>
            <a:r>
              <a:rPr lang="en-US" i="1" dirty="0" smtClean="0">
                <a:effectLst/>
                <a:latin typeface="Times New Roman"/>
                <a:ea typeface="Times New Roman"/>
                <a:cs typeface="Cordia New"/>
              </a:rPr>
              <a:t>An official event of the San Antonio Greater Chamber’s: Celebrating America’s Military</a:t>
            </a:r>
            <a:endParaRPr lang="en-US" dirty="0" smtClean="0">
              <a:effectLst/>
              <a:ea typeface="Times New Roman"/>
              <a:cs typeface="Cordia New"/>
            </a:endParaRPr>
          </a:p>
          <a:p>
            <a:pPr marL="0" marR="0" algn="ctr">
              <a:lnSpc>
                <a:spcPct val="115000"/>
              </a:lnSpc>
              <a:spcBef>
                <a:spcPts val="0"/>
              </a:spcBef>
              <a:spcAft>
                <a:spcPts val="1000"/>
              </a:spcAft>
            </a:pPr>
            <a:r>
              <a:rPr lang="en-US" sz="1100" dirty="0">
                <a:effectLst/>
                <a:ea typeface="Times New Roman"/>
                <a:cs typeface="Cordia New"/>
              </a:rPr>
              <a:t> </a:t>
            </a:r>
          </a:p>
          <a:p>
            <a:pPr marL="0" marR="0">
              <a:lnSpc>
                <a:spcPct val="115000"/>
              </a:lnSpc>
              <a:spcBef>
                <a:spcPts val="0"/>
              </a:spcBef>
              <a:spcAft>
                <a:spcPts val="1000"/>
              </a:spcAft>
            </a:pPr>
            <a:r>
              <a:rPr lang="en-US" sz="1100" dirty="0">
                <a:effectLst/>
                <a:ea typeface="Times New Roman"/>
                <a:cs typeface="Cordia New"/>
              </a:rPr>
              <a:t> </a:t>
            </a:r>
          </a:p>
        </p:txBody>
      </p:sp>
    </p:spTree>
    <p:extLst>
      <p:ext uri="{BB962C8B-B14F-4D97-AF65-F5344CB8AC3E}">
        <p14:creationId xmlns:p14="http://schemas.microsoft.com/office/powerpoint/2010/main" val="1984155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381001"/>
            <a:ext cx="9255456"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809" y="6028462"/>
            <a:ext cx="9255456" cy="36933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lvl="1"/>
            <a:r>
              <a:rPr lang="en-US" i="1" dirty="0" smtClean="0">
                <a:latin typeface="Adobe Garamond Pro" pitchFamily="18" charset="0"/>
              </a:rPr>
              <a:t>Organizations Attending </a:t>
            </a:r>
            <a:endParaRPr lang="en-US" i="1" dirty="0">
              <a:latin typeface="Adobe Garamond Pro"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6726" y="5791200"/>
            <a:ext cx="1524234" cy="84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479"/>
          <p:cNvSpPr txBox="1"/>
          <p:nvPr/>
        </p:nvSpPr>
        <p:spPr>
          <a:xfrm>
            <a:off x="0" y="685800"/>
            <a:ext cx="4572000" cy="534266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600" dirty="0" smtClean="0"/>
              <a:t>American </a:t>
            </a:r>
            <a:r>
              <a:rPr lang="en-US" sz="1600" dirty="0"/>
              <a:t>Red Cross	</a:t>
            </a:r>
          </a:p>
          <a:p>
            <a:r>
              <a:rPr lang="en-US" sz="1600" dirty="0"/>
              <a:t>Alamo Chapter AUSA	</a:t>
            </a:r>
          </a:p>
          <a:p>
            <a:r>
              <a:rPr lang="en-US" sz="1600" dirty="0"/>
              <a:t>Army North 	</a:t>
            </a:r>
          </a:p>
          <a:p>
            <a:r>
              <a:rPr lang="en-US" sz="1600" dirty="0"/>
              <a:t>Army Recruiting Battalion	</a:t>
            </a:r>
          </a:p>
          <a:p>
            <a:r>
              <a:rPr lang="en-US" sz="1600" dirty="0"/>
              <a:t>Brothers of Fallen Heroes	</a:t>
            </a:r>
          </a:p>
          <a:p>
            <a:r>
              <a:rPr lang="en-US" sz="1600" dirty="0"/>
              <a:t>Coast Guard Recruiting Office	</a:t>
            </a:r>
          </a:p>
          <a:p>
            <a:r>
              <a:rPr lang="en-US" sz="1600" dirty="0"/>
              <a:t>F7 Group	</a:t>
            </a:r>
          </a:p>
          <a:p>
            <a:r>
              <a:rPr lang="en-US" sz="1600" dirty="0"/>
              <a:t>Haven for Hope	</a:t>
            </a:r>
          </a:p>
          <a:p>
            <a:r>
              <a:rPr lang="en-US" sz="1600" dirty="0"/>
              <a:t>Marine Corps Recruiting	</a:t>
            </a:r>
          </a:p>
          <a:p>
            <a:r>
              <a:rPr lang="en-US" sz="1600" dirty="0"/>
              <a:t>Military OneSource	</a:t>
            </a:r>
          </a:p>
          <a:p>
            <a:r>
              <a:rPr lang="en-US" sz="1600" dirty="0"/>
              <a:t>Military Warriors Support Foundation	</a:t>
            </a:r>
          </a:p>
          <a:p>
            <a:r>
              <a:rPr lang="en-US" sz="1600" dirty="0"/>
              <a:t>Navy Federal Credit Union	</a:t>
            </a:r>
          </a:p>
          <a:p>
            <a:r>
              <a:rPr lang="en-US" sz="1600" dirty="0"/>
              <a:t>Navy Recruiting District San Antonio	</a:t>
            </a:r>
          </a:p>
          <a:p>
            <a:r>
              <a:rPr lang="en-US" sz="1600" dirty="0"/>
              <a:t>Operation </a:t>
            </a:r>
            <a:r>
              <a:rPr lang="en-US" sz="1600" dirty="0" err="1"/>
              <a:t>Homefront</a:t>
            </a:r>
            <a:r>
              <a:rPr lang="en-US" sz="1600" dirty="0"/>
              <a:t> of Texas	</a:t>
            </a:r>
          </a:p>
          <a:p>
            <a:r>
              <a:rPr lang="en-US" sz="1600" dirty="0"/>
              <a:t>Randolph Brooks Federal Credit Union (RBFCU</a:t>
            </a:r>
            <a:r>
              <a:rPr lang="en-US" sz="1600" dirty="0" smtClean="0"/>
              <a:t>)</a:t>
            </a:r>
            <a:endParaRPr lang="en-US" sz="1600" dirty="0"/>
          </a:p>
          <a:p>
            <a:r>
              <a:rPr lang="en-US" sz="1600" dirty="0"/>
              <a:t>Retired Military Working Dog Assistance </a:t>
            </a:r>
            <a:r>
              <a:rPr lang="en-US" sz="1600" dirty="0" smtClean="0"/>
              <a:t>Organization</a:t>
            </a:r>
            <a:endParaRPr lang="en-US" sz="1600" dirty="0"/>
          </a:p>
          <a:p>
            <a:r>
              <a:rPr lang="en-US" sz="1600" dirty="0"/>
              <a:t>SA K-9'S Service Dog Club 	</a:t>
            </a:r>
          </a:p>
          <a:p>
            <a:r>
              <a:rPr lang="en-US" sz="1600" dirty="0"/>
              <a:t>San Antonio Counseling and Behavioral Center </a:t>
            </a:r>
            <a:r>
              <a:rPr lang="en-US" sz="1600" dirty="0">
                <a:effectLst/>
                <a:ea typeface="Times New Roman"/>
                <a:cs typeface="Cordia New"/>
              </a:rPr>
              <a:t> </a:t>
            </a:r>
          </a:p>
          <a:p>
            <a:r>
              <a:rPr lang="en-US" sz="1600" dirty="0">
                <a:effectLst/>
                <a:ea typeface="Times New Roman"/>
                <a:cs typeface="Cordia New"/>
              </a:rPr>
              <a:t> </a:t>
            </a:r>
            <a:r>
              <a:rPr lang="it-IT" sz="1600" dirty="0"/>
              <a:t>San Antonio Credit Union (SACU)	</a:t>
            </a:r>
          </a:p>
          <a:p>
            <a:r>
              <a:rPr lang="en-US" sz="1600" dirty="0"/>
              <a:t>San Antonio Family Endeavors.org	</a:t>
            </a:r>
          </a:p>
        </p:txBody>
      </p:sp>
      <p:sp>
        <p:nvSpPr>
          <p:cNvPr id="6" name="Text Box 479"/>
          <p:cNvSpPr txBox="1"/>
          <p:nvPr/>
        </p:nvSpPr>
        <p:spPr>
          <a:xfrm>
            <a:off x="4724400" y="685799"/>
            <a:ext cx="4572000" cy="534266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600" dirty="0" smtClean="0"/>
              <a:t>San </a:t>
            </a:r>
            <a:r>
              <a:rPr lang="en-US" sz="1600" dirty="0"/>
              <a:t>Antonio Stock Show and Rodeo - Rodeo Ticket Committee	</a:t>
            </a:r>
          </a:p>
          <a:p>
            <a:r>
              <a:rPr lang="en-US" sz="1600" dirty="0"/>
              <a:t>Soldiers Angels	</a:t>
            </a:r>
          </a:p>
          <a:p>
            <a:r>
              <a:rPr lang="en-US" sz="1600" dirty="0" err="1"/>
              <a:t>SoTX</a:t>
            </a:r>
            <a:r>
              <a:rPr lang="en-US" sz="1600" dirty="0"/>
              <a:t> Chapter of C.O.P.S.	</a:t>
            </a:r>
          </a:p>
          <a:p>
            <a:r>
              <a:rPr lang="en-US" sz="1600" dirty="0"/>
              <a:t>Texas Veterans Commission	</a:t>
            </a:r>
          </a:p>
          <a:p>
            <a:r>
              <a:rPr lang="en-US" sz="1600" dirty="0"/>
              <a:t>Texas Veterans Land Board	</a:t>
            </a:r>
          </a:p>
          <a:p>
            <a:r>
              <a:rPr lang="en-US" sz="1600" dirty="0"/>
              <a:t>Texas Veterans Leadership Program 	</a:t>
            </a:r>
          </a:p>
          <a:p>
            <a:r>
              <a:rPr lang="en-US" sz="1600" dirty="0" err="1"/>
              <a:t>TexVet</a:t>
            </a:r>
            <a:r>
              <a:rPr lang="en-US" sz="1600" dirty="0"/>
              <a:t> Initiative	</a:t>
            </a:r>
          </a:p>
          <a:p>
            <a:r>
              <a:rPr lang="en-US" sz="1600" dirty="0"/>
              <a:t>United Way of San Antonio 211	</a:t>
            </a:r>
          </a:p>
          <a:p>
            <a:r>
              <a:rPr lang="en-US" sz="1600" dirty="0"/>
              <a:t>US Small Business Administration	</a:t>
            </a:r>
          </a:p>
          <a:p>
            <a:r>
              <a:rPr lang="en-US" sz="1600" dirty="0"/>
              <a:t>Veterans Affairs Mobile Clinic	</a:t>
            </a:r>
          </a:p>
          <a:p>
            <a:r>
              <a:rPr lang="en-US" sz="1600" dirty="0"/>
              <a:t>Vets' Journey Home Texas Inc.	</a:t>
            </a:r>
          </a:p>
          <a:p>
            <a:r>
              <a:rPr lang="en-US" sz="1600" dirty="0"/>
              <a:t>VFW Post Kiernan #12117	</a:t>
            </a:r>
          </a:p>
          <a:p>
            <a:r>
              <a:rPr lang="en-US" sz="1600" b="1" dirty="0"/>
              <a:t>Food Vendors</a:t>
            </a:r>
            <a:r>
              <a:rPr lang="en-US" sz="1600" dirty="0"/>
              <a:t>	</a:t>
            </a:r>
          </a:p>
          <a:p>
            <a:r>
              <a:rPr lang="en-US" sz="1600" dirty="0"/>
              <a:t>Chick-</a:t>
            </a:r>
            <a:r>
              <a:rPr lang="en-US" sz="1600" dirty="0" err="1"/>
              <a:t>fil</a:t>
            </a:r>
            <a:r>
              <a:rPr lang="en-US" sz="1600" dirty="0"/>
              <a:t>-A	</a:t>
            </a:r>
          </a:p>
          <a:p>
            <a:r>
              <a:rPr lang="en-US" sz="1600" dirty="0" err="1"/>
              <a:t>Chuys</a:t>
            </a:r>
            <a:r>
              <a:rPr lang="en-US" sz="1600" dirty="0"/>
              <a:t>	</a:t>
            </a:r>
          </a:p>
          <a:p>
            <a:r>
              <a:rPr lang="en-US" sz="1600" dirty="0"/>
              <a:t>Dona </a:t>
            </a:r>
            <a:r>
              <a:rPr lang="en-US" sz="1600" dirty="0" err="1"/>
              <a:t>Kika</a:t>
            </a:r>
            <a:r>
              <a:rPr lang="en-US" sz="1600" dirty="0"/>
              <a:t> Tacos &amp; </a:t>
            </a:r>
            <a:r>
              <a:rPr lang="en-US" sz="1600" dirty="0" err="1"/>
              <a:t>Gorditas</a:t>
            </a:r>
            <a:r>
              <a:rPr lang="en-US" sz="1600" dirty="0"/>
              <a:t>	</a:t>
            </a:r>
          </a:p>
          <a:p>
            <a:r>
              <a:rPr lang="en-US" sz="1600" dirty="0"/>
              <a:t>EJ Sweets	</a:t>
            </a:r>
          </a:p>
          <a:p>
            <a:r>
              <a:rPr lang="en-US" sz="1600" dirty="0"/>
              <a:t>Peach Weave Frozen Yogurt	</a:t>
            </a:r>
          </a:p>
          <a:p>
            <a:r>
              <a:rPr lang="en-US" sz="1600" dirty="0" err="1"/>
              <a:t>Sabor</a:t>
            </a:r>
            <a:r>
              <a:rPr lang="en-US" sz="1600" dirty="0"/>
              <a:t> </a:t>
            </a:r>
            <a:r>
              <a:rPr lang="en-US" sz="1600" dirty="0" err="1"/>
              <a:t>Colombiano</a:t>
            </a:r>
            <a:r>
              <a:rPr lang="en-US" sz="1600" dirty="0"/>
              <a:t> On Wheels	</a:t>
            </a:r>
          </a:p>
          <a:p>
            <a:r>
              <a:rPr lang="en-US" sz="1600" dirty="0" err="1"/>
              <a:t>Zum</a:t>
            </a:r>
            <a:r>
              <a:rPr lang="en-US" sz="1600" dirty="0"/>
              <a:t> Sushi	</a:t>
            </a:r>
            <a:endParaRPr lang="en-US" sz="1600" dirty="0"/>
          </a:p>
        </p:txBody>
      </p:sp>
    </p:spTree>
    <p:extLst>
      <p:ext uri="{BB962C8B-B14F-4D97-AF65-F5344CB8AC3E}">
        <p14:creationId xmlns:p14="http://schemas.microsoft.com/office/powerpoint/2010/main" val="3531315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AMU-SA Presentation H.B. Zachry (8 Oct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TAMU-SA Presentation H.B. Zachry (8 Oct 2012)</Template>
  <TotalTime>1471</TotalTime>
  <Words>671</Words>
  <Application>Microsoft Office PowerPoint</Application>
  <PresentationFormat>On-screen Show (4:3)</PresentationFormat>
  <Paragraphs>144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TAMU-SA Presentation H.B. Zachry (8 Oct 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Military Community Relations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Jacquelyn N. Longoria</dc:creator>
  <cp:lastModifiedBy>Richard Delgado</cp:lastModifiedBy>
  <cp:revision>29</cp:revision>
  <cp:lastPrinted>2012-10-12T14:11:26Z</cp:lastPrinted>
  <dcterms:created xsi:type="dcterms:W3CDTF">2012-10-08T21:11:03Z</dcterms:created>
  <dcterms:modified xsi:type="dcterms:W3CDTF">2012-10-24T14:21:11Z</dcterms:modified>
</cp:coreProperties>
</file>